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  <p:sldMasterId id="2147483676" r:id="rId6"/>
    <p:sldMasterId id="2147483672" r:id="rId7"/>
  </p:sldMasterIdLst>
  <p:notesMasterIdLst>
    <p:notesMasterId r:id="rId14"/>
  </p:notesMasterIdLst>
  <p:sldIdLst>
    <p:sldId id="300" r:id="rId8"/>
    <p:sldId id="315" r:id="rId9"/>
    <p:sldId id="294" r:id="rId10"/>
    <p:sldId id="314" r:id="rId11"/>
    <p:sldId id="316" r:id="rId12"/>
    <p:sldId id="303" r:id="rId13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8" autoAdjust="0"/>
    <p:restoredTop sz="94659"/>
  </p:normalViewPr>
  <p:slideViewPr>
    <p:cSldViewPr snapToGrid="0" snapToObjects="1">
      <p:cViewPr varScale="1">
        <p:scale>
          <a:sx n="89" d="100"/>
          <a:sy n="89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DE5F2-41C7-6244-B6BE-0DE86CAF42DC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19EDF-32DA-2B40-A28B-2067B9A173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2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4650" y="1879517"/>
            <a:ext cx="8614700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4649" y="2886508"/>
            <a:ext cx="8614701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264993" y="4467497"/>
            <a:ext cx="624028" cy="428400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B4F4BDB-F130-B84A-82A0-237DC6991D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2445" y="4455274"/>
            <a:ext cx="1351311" cy="428400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902F1254-C76B-A149-A5E5-3B27F66A827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23857" y="4455274"/>
            <a:ext cx="996640" cy="428400"/>
          </a:xfrm>
          <a:prstGeom prst="rect">
            <a:avLst/>
          </a:prstGeom>
        </p:spPr>
      </p:pic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01DF52AC-CF94-6C47-9255-26D5F311C91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31201" y="4467497"/>
            <a:ext cx="1051844" cy="428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6EA57D-68B6-D043-BBB1-8D40898160B4}"/>
              </a:ext>
            </a:extLst>
          </p:cNvPr>
          <p:cNvSpPr txBox="1"/>
          <p:nvPr userDrawn="1"/>
        </p:nvSpPr>
        <p:spPr>
          <a:xfrm>
            <a:off x="8133806" y="4267200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en-US" sz="12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80000"/>
            <a:ext cx="1800000" cy="37035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592001" y="1080362"/>
            <a:ext cx="6192000" cy="3703138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9466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1" y="1080000"/>
            <a:ext cx="3395663" cy="37035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4176000" y="1080000"/>
            <a:ext cx="4608000" cy="3703138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IMAGE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02414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1" y="3136922"/>
            <a:ext cx="3395663" cy="1646578"/>
          </a:xfrm>
          <a:prstGeom prst="rect">
            <a:avLst/>
          </a:prstGeom>
        </p:spPr>
        <p:txBody>
          <a:bodyPr lIns="0" tIns="0" rIns="0" bIns="0"/>
          <a:lstStyle>
            <a:lvl1pPr marL="171446" indent="-171446" algn="l">
              <a:buClr>
                <a:schemeClr val="accent2"/>
              </a:buClr>
              <a:buFont typeface="Arial" charset="0"/>
              <a:buChar char="•"/>
              <a:defRPr sz="1200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186802" y="1080362"/>
            <a:ext cx="4597199" cy="3703138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2001" y="1080000"/>
            <a:ext cx="3395663" cy="1840920"/>
          </a:xfrm>
          <a:prstGeom prst="rect">
            <a:avLst/>
          </a:prstGeom>
        </p:spPr>
        <p:txBody>
          <a:bodyPr lIns="0" tIns="0" rIns="0" bIns="0" numCol="2" spcCol="288000"/>
          <a:lstStyle>
            <a:lvl1pPr marL="0" indent="0" algn="l">
              <a:buNone/>
              <a:defRPr sz="1200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Body text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37913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1999" y="1080000"/>
            <a:ext cx="2160000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0"/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880000" y="1080000"/>
            <a:ext cx="2160000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0"/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328002" y="1080000"/>
            <a:ext cx="3455999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171446" indent="-171446" algn="l">
              <a:buClr>
                <a:schemeClr val="accent2"/>
              </a:buClr>
              <a:buFont typeface="Arial" charset="0"/>
              <a:buChar char="•"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145281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1999" y="1080002"/>
            <a:ext cx="8352000" cy="1670075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0"/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966078"/>
            <a:ext cx="8352000" cy="1817423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171446" indent="-171446" algn="l">
              <a:buClr>
                <a:schemeClr val="accent2"/>
              </a:buClr>
              <a:buFont typeface="Arial" charset="0"/>
              <a:buChar char="•"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53036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43567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60226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78179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10951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964964" y="379281"/>
            <a:ext cx="1017437" cy="207877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0" rIns="0" bIns="0" rtlCol="0" anchor="ctr" anchorCtr="0">
            <a:spAutoFit/>
          </a:bodyPr>
          <a:lstStyle/>
          <a:p>
            <a:r>
              <a:rPr lang="en-US" sz="1351" b="1" dirty="0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964960" y="788547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4504960" y="788545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6" name="Text Placeholder 31"/>
          <p:cNvSpPr>
            <a:spLocks noGrp="1"/>
          </p:cNvSpPr>
          <p:nvPr>
            <p:ph type="body" sz="quarter" idx="13" hasCustomPrompt="1"/>
          </p:nvPr>
        </p:nvSpPr>
        <p:spPr>
          <a:xfrm>
            <a:off x="4504960" y="1057683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964960" y="1489054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38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04960" y="1489052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9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4504960" y="1758190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964960" y="218956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41" name="Text Placeholder 31"/>
          <p:cNvSpPr>
            <a:spLocks noGrp="1"/>
          </p:cNvSpPr>
          <p:nvPr>
            <p:ph type="body" sz="quarter" idx="18" hasCustomPrompt="1"/>
          </p:nvPr>
        </p:nvSpPr>
        <p:spPr>
          <a:xfrm>
            <a:off x="4504960" y="2189559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2" name="Text Placeholder 31"/>
          <p:cNvSpPr>
            <a:spLocks noGrp="1"/>
          </p:cNvSpPr>
          <p:nvPr>
            <p:ph type="body" sz="quarter" idx="19" hasCustomPrompt="1"/>
          </p:nvPr>
        </p:nvSpPr>
        <p:spPr>
          <a:xfrm>
            <a:off x="4504960" y="2458697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964960" y="289006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44" name="Text Placeholder 31"/>
          <p:cNvSpPr>
            <a:spLocks noGrp="1"/>
          </p:cNvSpPr>
          <p:nvPr>
            <p:ph type="body" sz="quarter" idx="21" hasCustomPrompt="1"/>
          </p:nvPr>
        </p:nvSpPr>
        <p:spPr>
          <a:xfrm>
            <a:off x="4504960" y="2890066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5" name="Text Placeholder 31"/>
          <p:cNvSpPr>
            <a:spLocks noGrp="1"/>
          </p:cNvSpPr>
          <p:nvPr>
            <p:ph type="body" sz="quarter" idx="22" hasCustomPrompt="1"/>
          </p:nvPr>
        </p:nvSpPr>
        <p:spPr>
          <a:xfrm>
            <a:off x="4504960" y="3159204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3964960" y="3590574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24" hasCustomPrompt="1"/>
          </p:nvPr>
        </p:nvSpPr>
        <p:spPr>
          <a:xfrm>
            <a:off x="4504960" y="3590573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8" name="Text Placeholder 31"/>
          <p:cNvSpPr>
            <a:spLocks noGrp="1"/>
          </p:cNvSpPr>
          <p:nvPr>
            <p:ph type="body" sz="quarter" idx="25" hasCustomPrompt="1"/>
          </p:nvPr>
        </p:nvSpPr>
        <p:spPr>
          <a:xfrm>
            <a:off x="4504960" y="3859711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964960" y="4291082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50" name="Text Placeholder 31"/>
          <p:cNvSpPr>
            <a:spLocks noGrp="1"/>
          </p:cNvSpPr>
          <p:nvPr>
            <p:ph type="body" sz="quarter" idx="27" hasCustomPrompt="1"/>
          </p:nvPr>
        </p:nvSpPr>
        <p:spPr>
          <a:xfrm>
            <a:off x="4504960" y="4291080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51" name="Text Placeholder 31"/>
          <p:cNvSpPr>
            <a:spLocks noGrp="1"/>
          </p:cNvSpPr>
          <p:nvPr>
            <p:ph type="body" sz="quarter" idx="28" hasCustomPrompt="1"/>
          </p:nvPr>
        </p:nvSpPr>
        <p:spPr>
          <a:xfrm>
            <a:off x="4504960" y="4560218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Picture Placeholder 12"/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600000" cy="5143500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94187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88800" y="401863"/>
            <a:ext cx="1017437" cy="207877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0" rIns="0" bIns="0" rtlCol="0" anchor="ctr" anchorCtr="0">
            <a:spAutoFit/>
          </a:bodyPr>
          <a:lstStyle/>
          <a:p>
            <a:r>
              <a:rPr lang="en-US" sz="1351" b="1" dirty="0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80000"/>
            <a:ext cx="8352000" cy="3703500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</p:spTree>
    <p:extLst>
      <p:ext uri="{BB962C8B-B14F-4D97-AF65-F5344CB8AC3E}">
        <p14:creationId xmlns:p14="http://schemas.microsoft.com/office/powerpoint/2010/main" val="190977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2000" y="1080000"/>
            <a:ext cx="8352000" cy="37035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84000" y="4783500"/>
            <a:ext cx="360000" cy="360000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90954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432000" y="1080000"/>
            <a:ext cx="8352000" cy="3703138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IMAGE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8676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165600"/>
            <a:ext cx="631509" cy="43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3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7" r:id="rId2"/>
    <p:sldLayoutId id="2147483678" r:id="rId3"/>
    <p:sldLayoutId id="2147483679" r:id="rId4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579" y="165793"/>
            <a:ext cx="644992" cy="44343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84000" y="4783500"/>
            <a:ext cx="360000" cy="360000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73" r:id="rId3"/>
    <p:sldLayoutId id="2147483683" r:id="rId4"/>
    <p:sldLayoutId id="2147483685" r:id="rId5"/>
    <p:sldLayoutId id="2147483681" r:id="rId6"/>
    <p:sldLayoutId id="2147483684" r:id="rId7"/>
    <p:sldLayoutId id="2147483682" r:id="rId8"/>
    <p:sldLayoutId id="2147483686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butcher@open.ac.uk" TargetMode="External"/><Relationship Id="rId2" Type="http://schemas.openxmlformats.org/officeDocument/2006/relationships/hyperlink" Target="mailto:jenny.douglas@open.ac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doi.org/10.5456/WPLL.23.3.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E406BED-1B01-420B-9518-CFA42A57B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53819" cy="5143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BA7220-C25B-4FC7-9138-1CC8F166A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9157" y="4363660"/>
            <a:ext cx="1582641" cy="53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3DBC-A380-494A-8D98-00611CA43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464" y="244618"/>
            <a:ext cx="7629706" cy="2492990"/>
          </a:xfrm>
        </p:spPr>
        <p:txBody>
          <a:bodyPr/>
          <a:lstStyle/>
          <a:p>
            <a:r>
              <a:rPr lang="en-US" dirty="0"/>
              <a:t>Widening Participation and Lifelong Learning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Special Edition – December 2021</a:t>
            </a:r>
            <a:br>
              <a:rPr lang="en-US" dirty="0"/>
            </a:br>
            <a:endParaRPr lang="en-GB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3287007-D363-47AB-A640-902DCF3A9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925" y="2756514"/>
            <a:ext cx="4637323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 Jenny Douglas, The Open University, UK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Email: 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jenny.douglas@open.ac.uk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 John Butcher, The Open University, UK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Email: 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john.butcher@open.ac.uk</a:t>
            </a:r>
            <a:r>
              <a:rPr kumimoji="0" lang="en-GB" altLang="en-US" sz="14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DOI: 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https://doi.org/10.5456/WPLL.23.3.</a:t>
            </a:r>
            <a:r>
              <a:rPr kumimoji="0" lang="en-GB" altLang="en-US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BA7220-C25B-4FC7-9138-1CC8F166A9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9157" y="4363660"/>
            <a:ext cx="1582641" cy="53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4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A34F11-BC0A-4A5D-9992-80C8DA9DD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464" y="153928"/>
            <a:ext cx="7577289" cy="487684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kumimoji="0" lang="en-GB" sz="32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Articles presented at today’s seminar</a:t>
            </a:r>
            <a:endParaRPr lang="en-GB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n-GB" sz="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 Piece article:-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 of Kent: 'Why We Need to Reimagine the Curricula in Higher Education to Make It More Culturally Sensitive'</a:t>
            </a: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Dave Thomas &amp; Kathleen Quinlan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Innovative Practice article:-</a:t>
            </a: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 of Law: ‘Co-Creating with BAME Students in Legal Education’</a:t>
            </a: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 Morag Duffin, Fatmata K. Daramy and BAME Advocates - Teagan Williams, Ibrahim Ilyas &amp; Priscilla Wegbe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Full Research article:-</a:t>
            </a: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 of Brighton: ‘Identifying and Addressing Differential Black, Asian and Minority Ethnic Student Experiences at a Post-1992 Institution</a:t>
            </a: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Joanna MacDonnell and Dr Jo Hall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2BCF39-ED2E-400E-B7C8-8BEEE4E1F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312" y="4650883"/>
            <a:ext cx="1292974" cy="43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59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56DEDF91-3BCC-42FA-8BC2-BACDD4C8B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640" y="163077"/>
            <a:ext cx="8188829" cy="4101123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Innovative Practice articles</a:t>
            </a:r>
            <a:br>
              <a:rPr lang="en-GB" sz="1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Edge Hill University: 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#Ibelong: Towards a Sense of Belonging in an Inclusive Learning Environment</a:t>
            </a:r>
            <a:br>
              <a:rPr lang="en-GB" sz="1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Liz Thomas 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b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8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 of Cambridge: Target Oxbridge Year 10 Programme</a:t>
            </a:r>
            <a:b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Jon Datta and Naomi Kellman</a:t>
            </a:r>
            <a:br>
              <a:rPr lang="en-GB" sz="1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b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Edge Hill University: 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Collaboration and Co-Production with Black, Asian and Minority Ethnic Students: Working in Partnership with Our Students to Inform and Deliver Access and Participation Practice</a:t>
            </a:r>
            <a:b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1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Heather Lloyd and Reena Kaur</a:t>
            </a:r>
            <a:b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b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6F1319C-BAFA-4488-B7B7-B35FC6D2E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312" y="4650883"/>
            <a:ext cx="1292974" cy="43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9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56DEDF91-3BCC-42FA-8BC2-BACDD4C8B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640" y="168902"/>
            <a:ext cx="8188829" cy="2577629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Innovative Practice articles</a:t>
            </a:r>
            <a:br>
              <a:rPr lang="en-GB" sz="1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b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 of Law: Exploring and Developing Strategies for Integration in a Classroom Setting, Within Higher Education</a:t>
            </a:r>
            <a:b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Shaid Parveen</a:t>
            </a:r>
            <a:br>
              <a:rPr lang="en-GB" sz="14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1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1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br>
              <a:rPr lang="en-GB" sz="1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Open University: 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Voice of Students from a Black, Asian or Minority Ethnic Background</a:t>
            </a:r>
            <a:b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Joan Simons and Patrice Belton	</a:t>
            </a:r>
            <a:endParaRPr lang="en-GB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6F1319C-BAFA-4488-B7B7-B35FC6D2E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312" y="4650883"/>
            <a:ext cx="1292974" cy="43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6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CB30128-7DB5-4C9A-A186-1B6D179163B4}"/>
              </a:ext>
            </a:extLst>
          </p:cNvPr>
          <p:cNvSpPr txBox="1"/>
          <p:nvPr/>
        </p:nvSpPr>
        <p:spPr>
          <a:xfrm>
            <a:off x="369837" y="167758"/>
            <a:ext cx="7888884" cy="4500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32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 Piece articles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 of Hertfordshire: Exploring the ‘Unexplained’ Awarding Gap Through Understanding BAME Students’ Experiences</a:t>
            </a:r>
          </a:p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 de Sousa, Judy St. John and Emmanuella Emovon</a:t>
            </a:r>
          </a:p>
          <a:p>
            <a:pPr lvl="0">
              <a:lnSpc>
                <a:spcPct val="107000"/>
              </a:lnSpc>
              <a:spcAft>
                <a:spcPts val="600"/>
              </a:spcAft>
            </a:pPr>
            <a:endParaRPr lang="en-GB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 of Hertfordshire: Inclusive Curriculum and BAME Student Advocacy: Reflections on Three Years of Inclusive Module Reviews</a:t>
            </a:r>
          </a:p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en-GB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 de Sousa, Tejal Mistry and Omotolani Fatilewa</a:t>
            </a:r>
            <a:r>
              <a: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600"/>
              </a:spcAft>
            </a:pP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32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Note article</a:t>
            </a:r>
            <a:endParaRPr lang="en-GB" sz="600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Open University: How Do We Talk About Race…and Mental Health?</a:t>
            </a:r>
          </a:p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ohn Butcher, Rehana Awan and Darren Gray 	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600"/>
              </a:spcAft>
            </a:pPr>
            <a:endParaRPr lang="en-GB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A8FA87D-04DF-444D-9D35-5BE66D7FD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312" y="4650883"/>
            <a:ext cx="1292974" cy="43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40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U Title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U Section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U Layouts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E3FCDD06857040A8C377DFEAC0C09A" ma:contentTypeVersion="11" ma:contentTypeDescription="Create a new document." ma:contentTypeScope="" ma:versionID="577c4d582974f6e42de0e0665353c0d0">
  <xsd:schema xmlns:xsd="http://www.w3.org/2001/XMLSchema" xmlns:xs="http://www.w3.org/2001/XMLSchema" xmlns:p="http://schemas.microsoft.com/office/2006/metadata/properties" xmlns:ns1="http://schemas.microsoft.com/sharepoint/v3" xmlns:ns2="cad05f3e-62e8-4d09-8270-f0dc2f8ceabc" xmlns:ns4="a8c0a721-8212-4356-8bde-15854824eb43" xmlns:ns5="7949bb46-c36b-4639-8a5f-cf796fc1e5fa" targetNamespace="http://schemas.microsoft.com/office/2006/metadata/properties" ma:root="true" ma:fieldsID="1738419841250f9eceae73107817af86" ns1:_="" ns2:_="" ns4:_="" ns5:_="">
    <xsd:import namespace="http://schemas.microsoft.com/sharepoint/v3"/>
    <xsd:import namespace="cad05f3e-62e8-4d09-8270-f0dc2f8ceabc"/>
    <xsd:import namespace="a8c0a721-8212-4356-8bde-15854824eb43"/>
    <xsd:import namespace="7949bb46-c36b-4639-8a5f-cf796fc1e5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outingRuleDescription" minOccurs="0"/>
                <xsd:element ref="ns4:MediaServiceMetadata" minOccurs="0"/>
                <xsd:element ref="ns4:MediaServiceFastMetadata" minOccurs="0"/>
                <xsd:element ref="ns5:SharedWithUsers" minOccurs="0"/>
                <xsd:element ref="ns5:SharedWithDetail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2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05f3e-62e8-4d09-8270-f0dc2f8ceab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c0a721-8212-4356-8bde-15854824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9bb46-c36b-4639-8a5f-cf796fc1e5f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outingRuleDescription xmlns="http://schemas.microsoft.com/sharepoint/v3" xsi:nil="true"/>
    <_dlc_DocId xmlns="cad05f3e-62e8-4d09-8270-f0dc2f8ceabc">UNIT-32078186-8087</_dlc_DocId>
    <_dlc_DocIdUrl xmlns="cad05f3e-62e8-4d09-8270-f0dc2f8ceabc">
      <Url>https://openuniv.sharepoint.com/sites/units/pvc-students/student-voice/_layouts/15/DocIdRedir.aspx?ID=UNIT-32078186-8087</Url>
      <Description>UNIT-32078186-8087</Description>
    </_dlc_DocIdUrl>
    <SharedWithUsers xmlns="7949bb46-c36b-4639-8a5f-cf796fc1e5fa">
      <UserInfo>
        <DisplayName>Dan.Moloney</DisplayName>
        <AccountId>13201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A91E7A8-4F47-46C5-80B5-259A05F77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d05f3e-62e8-4d09-8270-f0dc2f8ceabc"/>
    <ds:schemaRef ds:uri="a8c0a721-8212-4356-8bde-15854824eb43"/>
    <ds:schemaRef ds:uri="7949bb46-c36b-4639-8a5f-cf796fc1e5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1C7379-2B21-4E1D-9DBA-3C6ED2854BF7}">
  <ds:schemaRefs>
    <ds:schemaRef ds:uri="http://schemas.microsoft.com/office/2006/documentManagement/types"/>
    <ds:schemaRef ds:uri="7949bb46-c36b-4639-8a5f-cf796fc1e5f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purl.org/dc/terms/"/>
    <ds:schemaRef ds:uri="a8c0a721-8212-4356-8bde-15854824eb43"/>
    <ds:schemaRef ds:uri="cad05f3e-62e8-4d09-8270-f0dc2f8ceab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9432676-3123-4E08-A9E1-9CF68D997B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197E4FA-063A-4E9E-BAE6-85C9B3AA9FF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1107</TotalTime>
  <Words>410</Words>
  <Application>Microsoft Office PowerPoint</Application>
  <PresentationFormat>On-screen Show (16:9)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OU Title</vt:lpstr>
      <vt:lpstr>OU Section</vt:lpstr>
      <vt:lpstr>OU Layouts</vt:lpstr>
      <vt:lpstr>PowerPoint Presentation</vt:lpstr>
      <vt:lpstr>Widening Participation and Lifelong Learning   Special Edition – December 2021 </vt:lpstr>
      <vt:lpstr>PowerPoint Presentation</vt:lpstr>
      <vt:lpstr>Innovative Practice articles  Edge Hill University: #Ibelong: Towards a Sense of Belonging in an Inclusive Learning Environment  Liz Thomas     University of Cambridge: Target Oxbridge Year 10 Programme  Jon Datta and Naomi Kellman    Edge Hill University: Collaboration and Co-Production with Black, Asian and Minority Ethnic Students: Working in Partnership with Our Students to Inform and Deliver Access and Participation Practice   Heather Lloyd and Reena Kaur     </vt:lpstr>
      <vt:lpstr>Innovative Practice articles    University of Law: Exploring and Developing Strategies for Integration in a Classroom Setting, Within Higher Education  Shaid Parveen    The Open University: The Voice of Students from a Black, Asian or Minority Ethnic Background  Joan Simons and Patrice Belton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James</dc:creator>
  <cp:lastModifiedBy>Satwant.Knight</cp:lastModifiedBy>
  <cp:revision>144</cp:revision>
  <dcterms:created xsi:type="dcterms:W3CDTF">2017-12-05T12:15:45Z</dcterms:created>
  <dcterms:modified xsi:type="dcterms:W3CDTF">2021-12-07T20:32:18Z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0x01010088E3FCDD06857040A8C377DFEAC0C09A</vt:lpwstr>
  </property>
  <property fmtid="{D5CDD505-2E9C-101B-9397-08002B2CF9AE}" pid="3" name="_dlc_DocIdItemGuid">
    <vt:lpwstr>3451ed57-2efb-41b5-91ab-7bf86aeaf7d8</vt:lpwstr>
  </property>
</Properties>
</file>