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4"/>
  </p:notesMasterIdLst>
  <p:sldIdLst>
    <p:sldId id="273" r:id="rId5"/>
    <p:sldId id="274" r:id="rId6"/>
    <p:sldId id="275" r:id="rId7"/>
    <p:sldId id="279" r:id="rId8"/>
    <p:sldId id="276" r:id="rId9"/>
    <p:sldId id="278" r:id="rId10"/>
    <p:sldId id="282" r:id="rId11"/>
    <p:sldId id="281" r:id="rId12"/>
    <p:sldId id="280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3963" autoAdjust="0"/>
  </p:normalViewPr>
  <p:slideViewPr>
    <p:cSldViewPr snapToGrid="0" snapToObjects="1">
      <p:cViewPr varScale="1">
        <p:scale>
          <a:sx n="67" d="100"/>
          <a:sy n="67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95A6-9894-6145-B681-E6157BD87ED4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AB92C-A4B3-FF4C-B461-6060D0568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4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8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9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34437" y="188916"/>
            <a:ext cx="11523135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789" y="6229042"/>
            <a:ext cx="4939947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69" y="5409253"/>
            <a:ext cx="255288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75296" y="1178702"/>
            <a:ext cx="7680995" cy="77457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Lisa Meikle</a:t>
            </a:r>
          </a:p>
          <a:p>
            <a:pPr lvl="0"/>
            <a:r>
              <a:rPr lang="en-GB" dirty="0"/>
              <a:t>College Connect Co-ordinator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5216" y="2734961"/>
            <a:ext cx="768107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8736267" y="374614"/>
            <a:ext cx="288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55847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84443" y="548634"/>
            <a:ext cx="10561157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84445" y="1628770"/>
            <a:ext cx="10561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Intro Paragraph (click to edit)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3" y="5949703"/>
            <a:ext cx="127644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6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088" y="1988810"/>
            <a:ext cx="11281833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Thank you note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79742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7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7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6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7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3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5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9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7356-2428-A24A-8B5B-B8D80EFF3441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83C8-0FBA-784E-AB97-0007F524C4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1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8" r:id="rId13"/>
    <p:sldLayoutId id="214748377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arah.mcadam@gcu.ac.u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uk.linkedin.com/in/farah-mcadam-5a677019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41546" y="3738672"/>
            <a:ext cx="7680995" cy="369332"/>
          </a:xfrm>
        </p:spPr>
        <p:txBody>
          <a:bodyPr/>
          <a:lstStyle/>
          <a:p>
            <a:r>
              <a:rPr lang="en-GB" b="0" dirty="0">
                <a:latin typeface="+mj-lt"/>
              </a:rPr>
              <a:t>Dr Karen Campbell &amp; Ms Farah McAdam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41546" y="2858610"/>
            <a:ext cx="8071634" cy="867930"/>
          </a:xfrm>
        </p:spPr>
        <p:txBody>
          <a:bodyPr/>
          <a:lstStyle/>
          <a:p>
            <a:r>
              <a:rPr lang="en-GB" sz="2800" b="1" dirty="0">
                <a:latin typeface="+mj-lt"/>
              </a:rPr>
              <a:t>Pivoting Transitions to the Online Space: An example of student engagement in 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E7ED46-FF94-4D26-BAE6-904E25010387}"/>
              </a:ext>
            </a:extLst>
          </p:cNvPr>
          <p:cNvSpPr txBox="1"/>
          <p:nvPr/>
        </p:nvSpPr>
        <p:spPr>
          <a:xfrm>
            <a:off x="479394" y="310719"/>
            <a:ext cx="860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OU-APS Seminar: Lessons from Digital Spaces: Inclusion and Support for Student Success</a:t>
            </a:r>
          </a:p>
          <a:p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25</a:t>
            </a:r>
            <a:r>
              <a:rPr lang="en-GB" baseline="30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May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785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F1A-08F6-469F-9DF0-7DE9ED6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64655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  <a:cs typeface="Arial" panose="020B0604020202020204" pitchFamily="34" charset="0"/>
              </a:rPr>
              <a:t>Transition Programme </a:t>
            </a:r>
            <a:br>
              <a:rPr lang="en-GB" sz="3200" dirty="0">
                <a:solidFill>
                  <a:schemeClr val="bg1"/>
                </a:solidFill>
              </a:rPr>
            </a:b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A107-6137-42E3-B2F5-5141A958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953"/>
            <a:ext cx="10515600" cy="5068010"/>
          </a:xfrm>
        </p:spPr>
        <p:txBody>
          <a:bodyPr>
            <a:normAutofit lnSpcReduction="10000"/>
          </a:bodyPr>
          <a:lstStyle/>
          <a:p>
            <a:pPr lvl="0"/>
            <a:endParaRPr lang="en-GB" sz="2000" dirty="0">
              <a:solidFill>
                <a:schemeClr val="bg1"/>
              </a:solidFill>
            </a:endParaRP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College students 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20% most socially deprived areas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Entering year 2 or 3 of 4-year Scottish Hons degree</a:t>
            </a:r>
          </a:p>
          <a:p>
            <a:r>
              <a:rPr lang="en-GB" sz="2400" dirty="0">
                <a:solidFill>
                  <a:schemeClr val="bg1"/>
                </a:solidFill>
              </a:rPr>
              <a:t>Nine weeks, discipline specific, 'taster' lectures + workshops on academic skills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College Connect Team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Mentoring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Pre-Covid-19</a:t>
            </a:r>
            <a:r>
              <a:rPr lang="en-GB" sz="2400" dirty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Face-to face</a:t>
            </a:r>
          </a:p>
          <a:p>
            <a:pPr lvl="0"/>
            <a:r>
              <a:rPr lang="en-GB" sz="2400" dirty="0">
                <a:solidFill>
                  <a:schemeClr val="bg1"/>
                </a:solidFill>
              </a:rPr>
              <a:t>On campus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84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F1A-08F6-469F-9DF0-7DE9ED6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148"/>
            <a:ext cx="10515600" cy="70943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Delivering the Transition Programme – 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A107-6137-42E3-B2F5-5141A958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459"/>
            <a:ext cx="5338864" cy="4879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bg1"/>
                </a:solidFill>
              </a:rPr>
              <a:t>Asynchronous online course with synchronous webinars and lectures</a:t>
            </a:r>
          </a:p>
          <a:p>
            <a:pPr>
              <a:lnSpc>
                <a:spcPct val="100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bg1"/>
                </a:solidFill>
              </a:rPr>
              <a:t>Articulate 360 suite used to build programme</a:t>
            </a:r>
          </a:p>
          <a:p>
            <a:pPr>
              <a:lnSpc>
                <a:spcPct val="100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bg1"/>
                </a:solidFill>
              </a:rPr>
              <a:t>Webinars and lectures hosted on Blackboard Collaborate Ultra </a:t>
            </a:r>
          </a:p>
          <a:p>
            <a:pPr>
              <a:lnSpc>
                <a:spcPct val="100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bg1"/>
                </a:solidFill>
              </a:rPr>
              <a:t>Engagement with College Connect Team and Student Mentors</a:t>
            </a:r>
          </a:p>
          <a:p>
            <a:pPr>
              <a:lnSpc>
                <a:spcPct val="100000"/>
              </a:lnSpc>
            </a:pP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bg1"/>
                </a:solidFill>
              </a:rPr>
              <a:t>Feedback collection via module surveys</a:t>
            </a:r>
          </a:p>
        </p:txBody>
      </p:sp>
      <p:pic>
        <p:nvPicPr>
          <p:cNvPr id="9" name="Picture 8" descr="Example of media from Transition Programme on Rise 360 - entitled Argumentation: The Toulmin Method with Youtube video explaining theory and text for a reflective exercise">
            <a:extLst>
              <a:ext uri="{FF2B5EF4-FFF2-40B4-BE49-F238E27FC236}">
                <a16:creationId xmlns:a16="http://schemas.microsoft.com/office/drawing/2014/main" id="{A662D30D-F7FA-4049-8F9F-6520E8E8D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455" y="1451654"/>
            <a:ext cx="4357991" cy="45584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387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F1A-08F6-469F-9DF0-7DE9ED6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106"/>
            <a:ext cx="10515600" cy="84402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Delivering the Transition Programme - Challenges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A8B80-1752-4420-969F-D04E419EAD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2389830"/>
            <a:ext cx="558205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Short time for redevelopment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Establishing connection with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Building a sense of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8" name="Picture 7" descr="Excerpt from critical thinking lesson - a wheel diagram showing the six stages of critical thinking, which can be expanded for further detail, and an audio bar accompaniment">
            <a:extLst>
              <a:ext uri="{FF2B5EF4-FFF2-40B4-BE49-F238E27FC236}">
                <a16:creationId xmlns:a16="http://schemas.microsoft.com/office/drawing/2014/main" id="{FBF4868F-37B6-43D3-8EED-362D7D705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58" y="1439325"/>
            <a:ext cx="2885848" cy="3492231"/>
          </a:xfrm>
          <a:prstGeom prst="rect">
            <a:avLst/>
          </a:prstGeom>
        </p:spPr>
      </p:pic>
      <p:pic>
        <p:nvPicPr>
          <p:cNvPr id="10" name="Picture 9" descr="Excerpt containing header 'Applying Critical Thinking', with image underneath containing picture of students in seminar with facilitator, and an audio bar accompaniment">
            <a:extLst>
              <a:ext uri="{FF2B5EF4-FFF2-40B4-BE49-F238E27FC236}">
                <a16:creationId xmlns:a16="http://schemas.microsoft.com/office/drawing/2014/main" id="{897652B8-3515-4FC9-A5D4-73D2231A78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4486" y="3510604"/>
            <a:ext cx="3243064" cy="28419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434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F1A-08F6-469F-9DF0-7DE9ED6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106"/>
            <a:ext cx="10515600" cy="84402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Outcomes and Student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A107-6137-42E3-B2F5-5141A958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254"/>
            <a:ext cx="10192965" cy="4211975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Increased attendance - 12% increase in attendance (1015 v. 907 in 2019)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Increase in number of students articulating to degrees with advanced standing  (853 articulating to Year 2 or Year 3 entry), 163 entering Year 1</a:t>
            </a:r>
          </a:p>
          <a:p>
            <a:pPr lvl="1"/>
            <a:r>
              <a:rPr lang="en-GB" sz="2000" dirty="0">
                <a:solidFill>
                  <a:schemeClr val="bg1"/>
                </a:solidFill>
              </a:rPr>
              <a:t>16% increase from 2019 (734 articulating students)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Increase in percentage articulating from SIMD 40: 57% of students from lowest 40% SIMD quintile </a:t>
            </a:r>
            <a:r>
              <a:rPr lang="en-GB" sz="2000" dirty="0">
                <a:solidFill>
                  <a:schemeClr val="bg1"/>
                </a:solidFill>
              </a:rPr>
              <a:t>(up from 50% in 2019)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94% students found programme ‘extremely beneficial’ or ‘quite beneficial’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3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F1A-08F6-469F-9DF0-7DE9ED6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586" y="-38909"/>
            <a:ext cx="10515600" cy="64655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Impact –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A107-6137-42E3-B2F5-5141A958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579782"/>
            <a:ext cx="10515600" cy="5698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Zepke and Leach’s </a:t>
            </a:r>
            <a:r>
              <a:rPr lang="en-GB" i="1" dirty="0">
                <a:solidFill>
                  <a:schemeClr val="bg1"/>
                </a:solidFill>
              </a:rPr>
              <a:t>Ten Proposals for Action:</a:t>
            </a:r>
          </a:p>
          <a:p>
            <a:pPr marL="0" indent="0">
              <a:buNone/>
            </a:pPr>
            <a:endParaRPr lang="en-GB" i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Enhancing students’ self-belief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Enable students to work autonomously, enjoy learning relationships with others and feel they are competent to achieve their own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Recognise that teaching and teachers are central to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Create learning that is active, collaborative and fosters learning relationships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Create learning opportunities for students that are challenging, enriching and extend their academic 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Ensure institutional cultures are welcoming to students from diverse backgrounds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Invest in a variety of support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Adapt to changing student expectations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Enable students to become active citizens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Enable Students to Develop their Social and Cultural Capital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40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CF673-0364-4AED-8BF7-3EB26C6E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B0BA0-D06A-49F0-9D63-CE9BA1A4A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639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Welcoming institutional culture</a:t>
            </a:r>
          </a:p>
          <a:p>
            <a:r>
              <a:rPr lang="en-GB" dirty="0">
                <a:solidFill>
                  <a:schemeClr val="bg1"/>
                </a:solidFill>
              </a:rPr>
              <a:t>Collaborative learning relationships</a:t>
            </a:r>
          </a:p>
          <a:p>
            <a:r>
              <a:rPr lang="en-GB" dirty="0">
                <a:solidFill>
                  <a:schemeClr val="bg1"/>
                </a:solidFill>
              </a:rPr>
              <a:t>Self-belief</a:t>
            </a:r>
          </a:p>
          <a:p>
            <a:r>
              <a:rPr lang="en-GB" dirty="0">
                <a:solidFill>
                  <a:schemeClr val="bg1"/>
                </a:solidFill>
              </a:rPr>
              <a:t>Recognise that teaching and teachers are central to learning</a:t>
            </a:r>
          </a:p>
          <a:p>
            <a:r>
              <a:rPr lang="en-GB" dirty="0">
                <a:solidFill>
                  <a:schemeClr val="bg1"/>
                </a:solidFill>
              </a:rPr>
              <a:t>Signposting support</a:t>
            </a:r>
          </a:p>
          <a:p>
            <a:r>
              <a:rPr lang="en-GB" dirty="0">
                <a:solidFill>
                  <a:schemeClr val="bg1"/>
                </a:solidFill>
              </a:rPr>
              <a:t>Becoming active citizens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314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0B5FA-2B27-4B6C-80F8-34532A8E2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1C592-A145-4C3D-8474-0F33A3EE9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Further research: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Other protected characteristics and inter-sectionality</a:t>
            </a:r>
          </a:p>
          <a:p>
            <a:r>
              <a:rPr lang="en-GB" dirty="0">
                <a:solidFill>
                  <a:schemeClr val="bg1"/>
                </a:solidFill>
              </a:rPr>
              <a:t>Progression, retention and success</a:t>
            </a:r>
          </a:p>
          <a:p>
            <a:r>
              <a:rPr lang="en-GB" dirty="0">
                <a:solidFill>
                  <a:schemeClr val="bg1"/>
                </a:solidFill>
              </a:rPr>
              <a:t>Sense of belonging and delivery mode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464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0F1A-08F6-469F-9DF0-7DE9ED6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64655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1A107-6137-42E3-B2F5-5141A958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7775"/>
            <a:ext cx="10515600" cy="48070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Dr Karen Campbell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Research Fellow, Educational Research and Evaluation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Karen.Campbell@gcu.ac.uk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https://www.gcu.ac.uk/adsl/meettheadslteam/karencampbell/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Ms Farah McAdam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GCU College Connect Development Officer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Farah.mcadam@gcu.ac.uk</a:t>
            </a: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https://uk.linkedin.com/in/farah-mcadam-5a677019a</a:t>
            </a: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https://www.gcu.ac.uk/study/collegeconnect/meettheteam/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14749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BANDED" val="xdIcTKdc"/>
  <p:tag name="ARTICULATE_DESIGN_ID_BASIS" val="KRXJVPUG"/>
  <p:tag name="ARTICULATE_DESIGN_ID_BERLIN" val="FJWA4mcg"/>
  <p:tag name="ARTICULATE_DESIGN_ID_WOOD TYPE" val="b5BffHkk"/>
  <p:tag name="ARTICULATE_DESIGN_ID_VIEW" val="gtBxOoV3"/>
  <p:tag name="ARTICULATE_DESIGN_ID_OFFICE THEME" val="OQ2YadJM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D3542994E4E49A573404448C07390" ma:contentTypeVersion="8" ma:contentTypeDescription="Create a new document." ma:contentTypeScope="" ma:versionID="f227f875d78903a7598923b543b4a60f">
  <xsd:schema xmlns:xsd="http://www.w3.org/2001/XMLSchema" xmlns:xs="http://www.w3.org/2001/XMLSchema" xmlns:p="http://schemas.microsoft.com/office/2006/metadata/properties" xmlns:ns2="aad036a0-dd85-45c4-ac45-87261f189566" targetNamespace="http://schemas.microsoft.com/office/2006/metadata/properties" ma:root="true" ma:fieldsID="45682e8c8fa7b199242482eb9c588559" ns2:_="">
    <xsd:import namespace="aad036a0-dd85-45c4-ac45-87261f1895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d036a0-dd85-45c4-ac45-87261f189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6F343D-3020-4D40-9431-304215350131}">
  <ds:schemaRefs>
    <ds:schemaRef ds:uri="http://purl.org/dc/terms/"/>
    <ds:schemaRef ds:uri="http://schemas.microsoft.com/office/2006/documentManagement/types"/>
    <ds:schemaRef ds:uri="e755cdac-0699-4e49-be1e-fbbf69968eb5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443cd97-db7f-4b7a-a309-0e5948dbd4a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430AC6-51C2-4C25-B62B-AA27990B5ADD}"/>
</file>

<file path=customXml/itemProps3.xml><?xml version="1.0" encoding="utf-8"?>
<ds:datastoreItem xmlns:ds="http://schemas.openxmlformats.org/officeDocument/2006/customXml" ds:itemID="{EC1FE614-5D47-4C1E-8F5C-14F557292A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3269</TotalTime>
  <Words>473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Transition Programme  </vt:lpstr>
      <vt:lpstr>Delivering the Transition Programme – Student Engagement</vt:lpstr>
      <vt:lpstr>Delivering the Transition Programme - Challenges</vt:lpstr>
      <vt:lpstr>Outcomes and Student Feedback</vt:lpstr>
      <vt:lpstr>Impact – Engagement </vt:lpstr>
      <vt:lpstr>Examples</vt:lpstr>
      <vt:lpstr>Moving forward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Satwant.Knight</cp:lastModifiedBy>
  <cp:revision>320</cp:revision>
  <dcterms:created xsi:type="dcterms:W3CDTF">2018-03-05T13:54:24Z</dcterms:created>
  <dcterms:modified xsi:type="dcterms:W3CDTF">2022-05-19T09:05:10Z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B03508E8-AF88-4E92-90C2-6F5169ED70FF</vt:lpwstr>
  </property>
  <property fmtid="{D5CDD505-2E9C-101B-9397-08002B2CF9AE}" pid="3" name="ArticulatePath">
    <vt:lpwstr>Getting into GCU HNC CAP</vt:lpwstr>
  </property>
  <property fmtid="{D5CDD505-2E9C-101B-9397-08002B2CF9AE}" pid="4" name="ContentTypeId">
    <vt:lpwstr>0x0101002A0D3542994E4E49A573404448C07390</vt:lpwstr>
  </property>
</Properties>
</file>