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 id="2147483672" r:id="rId3"/>
  </p:sldMasterIdLst>
  <p:notesMasterIdLst>
    <p:notesMasterId r:id="rId17"/>
  </p:notesMasterIdLst>
  <p:handoutMasterIdLst>
    <p:handoutMasterId r:id="rId18"/>
  </p:handoutMasterIdLst>
  <p:sldIdLst>
    <p:sldId id="259" r:id="rId4"/>
    <p:sldId id="276" r:id="rId5"/>
    <p:sldId id="277" r:id="rId6"/>
    <p:sldId id="279" r:id="rId7"/>
    <p:sldId id="280" r:id="rId8"/>
    <p:sldId id="281" r:id="rId9"/>
    <p:sldId id="282" r:id="rId10"/>
    <p:sldId id="283" r:id="rId11"/>
    <p:sldId id="284" r:id="rId12"/>
    <p:sldId id="285" r:id="rId13"/>
    <p:sldId id="286" r:id="rId14"/>
    <p:sldId id="287" r:id="rId15"/>
    <p:sldId id="261" r:id="rId16"/>
  </p:sldIdLst>
  <p:sldSz cx="9144000" cy="5143500" type="screen16x9"/>
  <p:notesSz cx="6889750" cy="1002188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59"/>
  </p:normalViewPr>
  <p:slideViewPr>
    <p:cSldViewPr snapToGrid="0" snapToObjects="1">
      <p:cViewPr varScale="1">
        <p:scale>
          <a:sx n="89" d="100"/>
          <a:sy n="89" d="100"/>
        </p:scale>
        <p:origin x="870" y="78"/>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6E81B07F-9F44-4389-A494-9DBBA8781408}" type="datetimeFigureOut">
              <a:rPr lang="en-GB" smtClean="0"/>
              <a:t>30/09/2021</a:t>
            </a:fld>
            <a:endParaRPr lang="en-GB"/>
          </a:p>
        </p:txBody>
      </p:sp>
      <p:sp>
        <p:nvSpPr>
          <p:cNvPr id="4" name="Footer Placeholder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9BB815E0-6515-4462-86A0-1DA0001102A3}" type="slidenum">
              <a:rPr lang="en-GB" smtClean="0"/>
              <a:t>‹#›</a:t>
            </a:fld>
            <a:endParaRPr lang="en-GB"/>
          </a:p>
        </p:txBody>
      </p:sp>
    </p:spTree>
    <p:extLst>
      <p:ext uri="{BB962C8B-B14F-4D97-AF65-F5344CB8AC3E}">
        <p14:creationId xmlns:p14="http://schemas.microsoft.com/office/powerpoint/2010/main" val="172366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83ADE5F2-41C7-6244-B6BE-0DE86CAF42DC}" type="datetimeFigureOut">
              <a:rPr lang="en-US" smtClean="0"/>
              <a:t>9/30/2021</a:t>
            </a:fld>
            <a:endParaRPr lang="en-US"/>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a:t>
            </a:fld>
            <a:endParaRPr lang="en-US"/>
          </a:p>
        </p:txBody>
      </p:sp>
    </p:spTree>
    <p:extLst>
      <p:ext uri="{BB962C8B-B14F-4D97-AF65-F5344CB8AC3E}">
        <p14:creationId xmlns:p14="http://schemas.microsoft.com/office/powerpoint/2010/main" val="126253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10</a:t>
            </a:fld>
            <a:endParaRPr lang="en-US"/>
          </a:p>
        </p:txBody>
      </p:sp>
    </p:spTree>
    <p:extLst>
      <p:ext uri="{BB962C8B-B14F-4D97-AF65-F5344CB8AC3E}">
        <p14:creationId xmlns:p14="http://schemas.microsoft.com/office/powerpoint/2010/main" val="1160492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11</a:t>
            </a:fld>
            <a:endParaRPr lang="en-US"/>
          </a:p>
        </p:txBody>
      </p:sp>
    </p:spTree>
    <p:extLst>
      <p:ext uri="{BB962C8B-B14F-4D97-AF65-F5344CB8AC3E}">
        <p14:creationId xmlns:p14="http://schemas.microsoft.com/office/powerpoint/2010/main" val="4270644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12</a:t>
            </a:fld>
            <a:endParaRPr lang="en-US"/>
          </a:p>
        </p:txBody>
      </p:sp>
    </p:spTree>
    <p:extLst>
      <p:ext uri="{BB962C8B-B14F-4D97-AF65-F5344CB8AC3E}">
        <p14:creationId xmlns:p14="http://schemas.microsoft.com/office/powerpoint/2010/main" val="3251824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2</a:t>
            </a:fld>
            <a:endParaRPr lang="en-US"/>
          </a:p>
        </p:txBody>
      </p:sp>
    </p:spTree>
    <p:extLst>
      <p:ext uri="{BB962C8B-B14F-4D97-AF65-F5344CB8AC3E}">
        <p14:creationId xmlns:p14="http://schemas.microsoft.com/office/powerpoint/2010/main" val="289641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3</a:t>
            </a:fld>
            <a:endParaRPr lang="en-US"/>
          </a:p>
        </p:txBody>
      </p:sp>
    </p:spTree>
    <p:extLst>
      <p:ext uri="{BB962C8B-B14F-4D97-AF65-F5344CB8AC3E}">
        <p14:creationId xmlns:p14="http://schemas.microsoft.com/office/powerpoint/2010/main" val="45106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4</a:t>
            </a:fld>
            <a:endParaRPr lang="en-US"/>
          </a:p>
        </p:txBody>
      </p:sp>
    </p:spTree>
    <p:extLst>
      <p:ext uri="{BB962C8B-B14F-4D97-AF65-F5344CB8AC3E}">
        <p14:creationId xmlns:p14="http://schemas.microsoft.com/office/powerpoint/2010/main" val="392417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5</a:t>
            </a:fld>
            <a:endParaRPr lang="en-US"/>
          </a:p>
        </p:txBody>
      </p:sp>
    </p:spTree>
    <p:extLst>
      <p:ext uri="{BB962C8B-B14F-4D97-AF65-F5344CB8AC3E}">
        <p14:creationId xmlns:p14="http://schemas.microsoft.com/office/powerpoint/2010/main" val="2428225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6</a:t>
            </a:fld>
            <a:endParaRPr lang="en-US"/>
          </a:p>
        </p:txBody>
      </p:sp>
    </p:spTree>
    <p:extLst>
      <p:ext uri="{BB962C8B-B14F-4D97-AF65-F5344CB8AC3E}">
        <p14:creationId xmlns:p14="http://schemas.microsoft.com/office/powerpoint/2010/main" val="2581017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7</a:t>
            </a:fld>
            <a:endParaRPr lang="en-US"/>
          </a:p>
        </p:txBody>
      </p:sp>
    </p:spTree>
    <p:extLst>
      <p:ext uri="{BB962C8B-B14F-4D97-AF65-F5344CB8AC3E}">
        <p14:creationId xmlns:p14="http://schemas.microsoft.com/office/powerpoint/2010/main" val="499912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8</a:t>
            </a:fld>
            <a:endParaRPr lang="en-US"/>
          </a:p>
        </p:txBody>
      </p:sp>
    </p:spTree>
    <p:extLst>
      <p:ext uri="{BB962C8B-B14F-4D97-AF65-F5344CB8AC3E}">
        <p14:creationId xmlns:p14="http://schemas.microsoft.com/office/powerpoint/2010/main" val="1312734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52538"/>
            <a:ext cx="6013450" cy="33829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9</a:t>
            </a:fld>
            <a:endParaRPr lang="en-US"/>
          </a:p>
        </p:txBody>
      </p:sp>
    </p:spTree>
    <p:extLst>
      <p:ext uri="{BB962C8B-B14F-4D97-AF65-F5344CB8AC3E}">
        <p14:creationId xmlns:p14="http://schemas.microsoft.com/office/powerpoint/2010/main" val="3611706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0" y="1080000"/>
            <a:ext cx="1800000"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Graphs and graphics can be positioned over the grey box</a:t>
            </a:r>
          </a:p>
        </p:txBody>
      </p:sp>
      <p:sp>
        <p:nvSpPr>
          <p:cNvPr id="9" name="Rectangle 8"/>
          <p:cNvSpPr/>
          <p:nvPr userDrawn="1"/>
        </p:nvSpPr>
        <p:spPr>
          <a:xfrm>
            <a:off x="2592001" y="1080362"/>
            <a:ext cx="6192000"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1" name="Text Placeholder 3"/>
          <p:cNvSpPr>
            <a:spLocks noGrp="1"/>
          </p:cNvSpPr>
          <p:nvPr>
            <p:ph type="body" sz="quarter" idx="12"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466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Text Placeholder 9"/>
          <p:cNvSpPr>
            <a:spLocks noGrp="1"/>
          </p:cNvSpPr>
          <p:nvPr>
            <p:ph type="body" sz="quarter" idx="11" hasCustomPrompt="1"/>
          </p:nvPr>
        </p:nvSpPr>
        <p:spPr>
          <a:xfrm>
            <a:off x="432001" y="1080000"/>
            <a:ext cx="3395663"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p>
        </p:txBody>
      </p:sp>
      <p:sp>
        <p:nvSpPr>
          <p:cNvPr id="13" name="Picture Placeholder 12"/>
          <p:cNvSpPr>
            <a:spLocks noGrp="1"/>
          </p:cNvSpPr>
          <p:nvPr>
            <p:ph type="pic" sz="quarter" idx="12" hasCustomPrompt="1"/>
          </p:nvPr>
        </p:nvSpPr>
        <p:spPr>
          <a:xfrm>
            <a:off x="4176000" y="1080000"/>
            <a:ext cx="4608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024141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1" y="3136922"/>
            <a:ext cx="3395663" cy="1646578"/>
          </a:xfrm>
          <a:prstGeom prst="rect">
            <a:avLst/>
          </a:prstGeom>
        </p:spPr>
        <p:txBody>
          <a:bodyPr lIns="0" tIns="0" rIns="0" bIns="0"/>
          <a:lstStyle>
            <a:lvl1pPr marL="171446" indent="-171446" algn="l">
              <a:buClr>
                <a:schemeClr val="accent2"/>
              </a:buClr>
              <a:buFont typeface="Arial" charset="0"/>
              <a:buChar char="•"/>
              <a:defRPr sz="1200" baseline="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0" name="Rectangle 9"/>
          <p:cNvSpPr/>
          <p:nvPr userDrawn="1"/>
        </p:nvSpPr>
        <p:spPr>
          <a:xfrm>
            <a:off x="4186802" y="1080362"/>
            <a:ext cx="4597199"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ext Placeholder 9"/>
          <p:cNvSpPr>
            <a:spLocks noGrp="1"/>
          </p:cNvSpPr>
          <p:nvPr>
            <p:ph type="body" sz="quarter" idx="12" hasCustomPrompt="1"/>
          </p:nvPr>
        </p:nvSpPr>
        <p:spPr>
          <a:xfrm>
            <a:off x="432001" y="1080000"/>
            <a:ext cx="3395663" cy="1840920"/>
          </a:xfrm>
          <a:prstGeom prst="rect">
            <a:avLst/>
          </a:prstGeom>
        </p:spPr>
        <p:txBody>
          <a:bodyPr lIns="0" tIns="0" rIns="0" bIns="0" numCol="2" spcCol="288000"/>
          <a:lstStyle>
            <a:lvl1pPr marL="0" indent="0" algn="l">
              <a:buNone/>
              <a:defRPr sz="1200" baseline="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dirty="0"/>
              <a:t>Body text</a:t>
            </a:r>
          </a:p>
        </p:txBody>
      </p:sp>
      <p:sp>
        <p:nvSpPr>
          <p:cNvPr id="1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3"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3791360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1" name="Text Placeholder 9"/>
          <p:cNvSpPr>
            <a:spLocks noGrp="1"/>
          </p:cNvSpPr>
          <p:nvPr>
            <p:ph type="body" sz="quarter" idx="12" hasCustomPrompt="1"/>
          </p:nvPr>
        </p:nvSpPr>
        <p:spPr>
          <a:xfrm>
            <a:off x="2880000"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2" name="Text Placeholder 9"/>
          <p:cNvSpPr>
            <a:spLocks noGrp="1"/>
          </p:cNvSpPr>
          <p:nvPr>
            <p:ph type="body" sz="quarter" idx="13" hasCustomPrompt="1"/>
          </p:nvPr>
        </p:nvSpPr>
        <p:spPr>
          <a:xfrm>
            <a:off x="5328002" y="1080000"/>
            <a:ext cx="3455999" cy="3703500"/>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3"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4"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1452818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2"/>
            <a:ext cx="8352000" cy="1670075"/>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7" name="Text Placeholder 9"/>
          <p:cNvSpPr>
            <a:spLocks noGrp="1"/>
          </p:cNvSpPr>
          <p:nvPr>
            <p:ph type="body" sz="quarter" idx="13" hasCustomPrompt="1"/>
          </p:nvPr>
        </p:nvSpPr>
        <p:spPr>
          <a:xfrm>
            <a:off x="432000" y="2966078"/>
            <a:ext cx="8352000" cy="1817423"/>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53036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6"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43567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0"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6022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78179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4"/>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210951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7" name="TextBox 6"/>
          <p:cNvSpPr txBox="1"/>
          <p:nvPr userDrawn="1"/>
        </p:nvSpPr>
        <p:spPr>
          <a:xfrm>
            <a:off x="3964964" y="379281"/>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4"/>
          <p:cNvSpPr>
            <a:spLocks noGrp="1"/>
          </p:cNvSpPr>
          <p:nvPr>
            <p:ph type="body" sz="quarter" idx="11" hasCustomPrompt="1"/>
          </p:nvPr>
        </p:nvSpPr>
        <p:spPr>
          <a:xfrm>
            <a:off x="3964960" y="788547"/>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32" name="Text Placeholder 31"/>
          <p:cNvSpPr>
            <a:spLocks noGrp="1"/>
          </p:cNvSpPr>
          <p:nvPr>
            <p:ph type="body" sz="quarter" idx="12" hasCustomPrompt="1"/>
          </p:nvPr>
        </p:nvSpPr>
        <p:spPr>
          <a:xfrm>
            <a:off x="4504960" y="788545"/>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6" name="Text Placeholder 31"/>
          <p:cNvSpPr>
            <a:spLocks noGrp="1"/>
          </p:cNvSpPr>
          <p:nvPr>
            <p:ph type="body" sz="quarter" idx="13" hasCustomPrompt="1"/>
          </p:nvPr>
        </p:nvSpPr>
        <p:spPr>
          <a:xfrm>
            <a:off x="4504960" y="1057683"/>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7" name="Text Placeholder 4"/>
          <p:cNvSpPr>
            <a:spLocks noGrp="1"/>
          </p:cNvSpPr>
          <p:nvPr>
            <p:ph type="body" sz="quarter" idx="14" hasCustomPrompt="1"/>
          </p:nvPr>
        </p:nvSpPr>
        <p:spPr>
          <a:xfrm>
            <a:off x="3964960" y="148905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38" name="Text Placeholder 31"/>
          <p:cNvSpPr>
            <a:spLocks noGrp="1"/>
          </p:cNvSpPr>
          <p:nvPr>
            <p:ph type="body" sz="quarter" idx="15" hasCustomPrompt="1"/>
          </p:nvPr>
        </p:nvSpPr>
        <p:spPr>
          <a:xfrm>
            <a:off x="4504960" y="1489052"/>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9" name="Text Placeholder 31"/>
          <p:cNvSpPr>
            <a:spLocks noGrp="1"/>
          </p:cNvSpPr>
          <p:nvPr>
            <p:ph type="body" sz="quarter" idx="16" hasCustomPrompt="1"/>
          </p:nvPr>
        </p:nvSpPr>
        <p:spPr>
          <a:xfrm>
            <a:off x="4504960" y="1758190"/>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0" name="Text Placeholder 4"/>
          <p:cNvSpPr>
            <a:spLocks noGrp="1"/>
          </p:cNvSpPr>
          <p:nvPr>
            <p:ph type="body" sz="quarter" idx="17" hasCustomPrompt="1"/>
          </p:nvPr>
        </p:nvSpPr>
        <p:spPr>
          <a:xfrm>
            <a:off x="3964960" y="218956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41" name="Text Placeholder 31"/>
          <p:cNvSpPr>
            <a:spLocks noGrp="1"/>
          </p:cNvSpPr>
          <p:nvPr>
            <p:ph type="body" sz="quarter" idx="18" hasCustomPrompt="1"/>
          </p:nvPr>
        </p:nvSpPr>
        <p:spPr>
          <a:xfrm>
            <a:off x="4504960" y="2189559"/>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2" name="Text Placeholder 31"/>
          <p:cNvSpPr>
            <a:spLocks noGrp="1"/>
          </p:cNvSpPr>
          <p:nvPr>
            <p:ph type="body" sz="quarter" idx="19" hasCustomPrompt="1"/>
          </p:nvPr>
        </p:nvSpPr>
        <p:spPr>
          <a:xfrm>
            <a:off x="4504960" y="2458697"/>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3" name="Text Placeholder 4"/>
          <p:cNvSpPr>
            <a:spLocks noGrp="1"/>
          </p:cNvSpPr>
          <p:nvPr>
            <p:ph type="body" sz="quarter" idx="20" hasCustomPrompt="1"/>
          </p:nvPr>
        </p:nvSpPr>
        <p:spPr>
          <a:xfrm>
            <a:off x="3964960" y="289006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44" name="Text Placeholder 31"/>
          <p:cNvSpPr>
            <a:spLocks noGrp="1"/>
          </p:cNvSpPr>
          <p:nvPr>
            <p:ph type="body" sz="quarter" idx="21" hasCustomPrompt="1"/>
          </p:nvPr>
        </p:nvSpPr>
        <p:spPr>
          <a:xfrm>
            <a:off x="4504960" y="2890066"/>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5" name="Text Placeholder 31"/>
          <p:cNvSpPr>
            <a:spLocks noGrp="1"/>
          </p:cNvSpPr>
          <p:nvPr>
            <p:ph type="body" sz="quarter" idx="22" hasCustomPrompt="1"/>
          </p:nvPr>
        </p:nvSpPr>
        <p:spPr>
          <a:xfrm>
            <a:off x="4504960" y="3159204"/>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6" name="Text Placeholder 4"/>
          <p:cNvSpPr>
            <a:spLocks noGrp="1"/>
          </p:cNvSpPr>
          <p:nvPr>
            <p:ph type="body" sz="quarter" idx="23" hasCustomPrompt="1"/>
          </p:nvPr>
        </p:nvSpPr>
        <p:spPr>
          <a:xfrm>
            <a:off x="3964960" y="359057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47" name="Text Placeholder 31"/>
          <p:cNvSpPr>
            <a:spLocks noGrp="1"/>
          </p:cNvSpPr>
          <p:nvPr>
            <p:ph type="body" sz="quarter" idx="24" hasCustomPrompt="1"/>
          </p:nvPr>
        </p:nvSpPr>
        <p:spPr>
          <a:xfrm>
            <a:off x="4504960" y="3590573"/>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8" name="Text Placeholder 31"/>
          <p:cNvSpPr>
            <a:spLocks noGrp="1"/>
          </p:cNvSpPr>
          <p:nvPr>
            <p:ph type="body" sz="quarter" idx="25" hasCustomPrompt="1"/>
          </p:nvPr>
        </p:nvSpPr>
        <p:spPr>
          <a:xfrm>
            <a:off x="4504960" y="3859711"/>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9" name="Text Placeholder 4"/>
          <p:cNvSpPr>
            <a:spLocks noGrp="1"/>
          </p:cNvSpPr>
          <p:nvPr>
            <p:ph type="body" sz="quarter" idx="26" hasCustomPrompt="1"/>
          </p:nvPr>
        </p:nvSpPr>
        <p:spPr>
          <a:xfrm>
            <a:off x="3964960" y="4291082"/>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50" name="Text Placeholder 31"/>
          <p:cNvSpPr>
            <a:spLocks noGrp="1"/>
          </p:cNvSpPr>
          <p:nvPr>
            <p:ph type="body" sz="quarter" idx="27" hasCustomPrompt="1"/>
          </p:nvPr>
        </p:nvSpPr>
        <p:spPr>
          <a:xfrm>
            <a:off x="4504960" y="4291080"/>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51" name="Text Placeholder 31"/>
          <p:cNvSpPr>
            <a:spLocks noGrp="1"/>
          </p:cNvSpPr>
          <p:nvPr>
            <p:ph type="body" sz="quarter" idx="28" hasCustomPrompt="1"/>
          </p:nvPr>
        </p:nvSpPr>
        <p:spPr>
          <a:xfrm>
            <a:off x="4504960" y="4560218"/>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Picture Placeholder 12"/>
          <p:cNvSpPr>
            <a:spLocks noGrp="1"/>
          </p:cNvSpPr>
          <p:nvPr>
            <p:ph type="pic" sz="quarter" idx="29" hasCustomPrompt="1"/>
          </p:nvPr>
        </p:nvSpPr>
        <p:spPr>
          <a:xfrm>
            <a:off x="0" y="0"/>
            <a:ext cx="3600000" cy="5143500"/>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9418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4" name="TextBox 3"/>
          <p:cNvSpPr txBox="1"/>
          <p:nvPr userDrawn="1"/>
        </p:nvSpPr>
        <p:spPr>
          <a:xfrm>
            <a:off x="388800" y="401863"/>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9"/>
          <p:cNvSpPr>
            <a:spLocks noGrp="1"/>
          </p:cNvSpPr>
          <p:nvPr>
            <p:ph type="body" sz="quarter" idx="11" hasCustomPrompt="1"/>
          </p:nvPr>
        </p:nvSpPr>
        <p:spPr>
          <a:xfrm>
            <a:off x="432000" y="1080000"/>
            <a:ext cx="8352000" cy="3703500"/>
          </a:xfrm>
          <a:prstGeom prst="rect">
            <a:avLst/>
          </a:prstGeom>
        </p:spPr>
        <p:txBody>
          <a:bodyPr lIns="0" tIns="0" rIns="0" bIns="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Tree>
    <p:extLst>
      <p:ext uri="{BB962C8B-B14F-4D97-AF65-F5344CB8AC3E}">
        <p14:creationId xmlns:p14="http://schemas.microsoft.com/office/powerpoint/2010/main" val="190977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0954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Picture Placeholder 12"/>
          <p:cNvSpPr>
            <a:spLocks noGrp="1"/>
          </p:cNvSpPr>
          <p:nvPr>
            <p:ph type="pic" sz="quarter" idx="12" hasCustomPrompt="1"/>
          </p:nvPr>
        </p:nvSpPr>
        <p:spPr>
          <a:xfrm>
            <a:off x="432000" y="1080000"/>
            <a:ext cx="8352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9"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867675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2.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989647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52000" y="165600"/>
            <a:ext cx="631509" cy="432036"/>
          </a:xfrm>
          <a:prstGeom prst="rect">
            <a:avLst/>
          </a:prstGeom>
        </p:spPr>
      </p:pic>
    </p:spTree>
    <p:extLst>
      <p:ext uri="{BB962C8B-B14F-4D97-AF65-F5344CB8AC3E}">
        <p14:creationId xmlns:p14="http://schemas.microsoft.com/office/powerpoint/2010/main" val="1464631393"/>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678" r:id="rId3"/>
    <p:sldLayoutId id="2147483679"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350579" y="165793"/>
            <a:ext cx="644992" cy="443430"/>
          </a:xfrm>
          <a:prstGeom prst="rect">
            <a:avLst/>
          </a:prstGeom>
        </p:spPr>
      </p:pic>
      <p:sp>
        <p:nvSpPr>
          <p:cNvPr id="9"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Tree>
    <p:extLst>
      <p:ext uri="{BB962C8B-B14F-4D97-AF65-F5344CB8AC3E}">
        <p14:creationId xmlns:p14="http://schemas.microsoft.com/office/powerpoint/2010/main" val="17439023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73" r:id="rId3"/>
    <p:sldLayoutId id="2147483683" r:id="rId4"/>
    <p:sldLayoutId id="2147483685" r:id="rId5"/>
    <p:sldLayoutId id="2147483681" r:id="rId6"/>
    <p:sldLayoutId id="2147483684" r:id="rId7"/>
    <p:sldLayoutId id="2147483682" r:id="rId8"/>
    <p:sldLayoutId id="2147483686"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hyperlink" Target="https://www.menopausematters.co.uk/" TargetMode="External"/><Relationship Id="rId3" Type="http://schemas.openxmlformats.org/officeDocument/2006/relationships/hyperlink" Target="https://chicagounbound.uchicago.edu/cgi/viewcontent.cgi?article=1052&amp;context=uclf" TargetMode="External"/><Relationship Id="rId7" Type="http://schemas.openxmlformats.org/officeDocument/2006/relationships/hyperlink" Target="https://www.menopausedoctor.co.uk/"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hyperlink" Target="https://www.pausitivity.co.uk/" TargetMode="External"/><Relationship Id="rId11" Type="http://schemas.openxmlformats.org/officeDocument/2006/relationships/hyperlink" Target="https://www.gov.uk/government/publications/menopause-transition-effects-on-womens-economic-participation" TargetMode="External"/><Relationship Id="rId5" Type="http://schemas.openxmlformats.org/officeDocument/2006/relationships/hyperlink" Target="https://www.nice.org.uk/guidance/NG23" TargetMode="External"/><Relationship Id="rId10" Type="http://schemas.openxmlformats.org/officeDocument/2006/relationships/hyperlink" Target="https://thebms.org.uk/" TargetMode="External"/><Relationship Id="rId4" Type="http://schemas.openxmlformats.org/officeDocument/2006/relationships/hyperlink" Target="https://www.imsociety.org/education/world-menopause-day/" TargetMode="External"/><Relationship Id="rId9" Type="http://schemas.openxmlformats.org/officeDocument/2006/relationships/hyperlink" Target="https://henpicked.net/menopause-hub/"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0" y="668393"/>
            <a:ext cx="8351999" cy="1574475"/>
          </a:xfrm>
          <a:solidFill>
            <a:schemeClr val="accent2">
              <a:lumMod val="75000"/>
            </a:schemeClr>
          </a:solidFill>
        </p:spPr>
        <p:txBody>
          <a:bodyPr/>
          <a:lstStyle/>
          <a:p>
            <a:r>
              <a:rPr lang="en-GB" sz="4800" b="1" dirty="0">
                <a:solidFill>
                  <a:schemeClr val="bg1"/>
                </a:solidFill>
              </a:rPr>
              <a:t>Change required to address </a:t>
            </a:r>
            <a:br>
              <a:rPr lang="en-GB" sz="4800" b="1" dirty="0">
                <a:solidFill>
                  <a:schemeClr val="bg1"/>
                </a:solidFill>
              </a:rPr>
            </a:br>
            <a:r>
              <a:rPr lang="en-GB" sz="4800" b="1" dirty="0">
                <a:solidFill>
                  <a:schemeClr val="bg1"/>
                </a:solidFill>
              </a:rPr>
              <a:t>The Change</a:t>
            </a:r>
            <a:endParaRPr lang="en-US" sz="4800" dirty="0"/>
          </a:p>
        </p:txBody>
      </p:sp>
      <p:sp>
        <p:nvSpPr>
          <p:cNvPr id="23" name="Content Placeholder 22"/>
          <p:cNvSpPr>
            <a:spLocks noGrp="1"/>
          </p:cNvSpPr>
          <p:nvPr>
            <p:ph idx="1"/>
          </p:nvPr>
        </p:nvSpPr>
        <p:spPr>
          <a:xfrm>
            <a:off x="432000" y="2725946"/>
            <a:ext cx="8352000" cy="2057553"/>
          </a:xfrm>
        </p:spPr>
        <p:txBody>
          <a:bodyPr/>
          <a:lstStyle/>
          <a:p>
            <a:pPr algn="ctr"/>
            <a:endParaRPr lang="en-GB" dirty="0"/>
          </a:p>
          <a:p>
            <a:pPr algn="ctr"/>
            <a:r>
              <a:rPr lang="en-GB" sz="2800" dirty="0"/>
              <a:t>Dr Catherine Pestano SFHEA:</a:t>
            </a:r>
          </a:p>
          <a:p>
            <a:pPr algn="ctr"/>
            <a:r>
              <a:rPr lang="en-GB" sz="2800" dirty="0"/>
              <a:t>Visiting Fellow at the Open University catherine.pestano@open.ac.uk</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a:t>
            </a:fld>
            <a:endParaRPr lang="en-US"/>
          </a:p>
        </p:txBody>
      </p:sp>
    </p:spTree>
    <p:extLst>
      <p:ext uri="{BB962C8B-B14F-4D97-AF65-F5344CB8AC3E}">
        <p14:creationId xmlns:p14="http://schemas.microsoft.com/office/powerpoint/2010/main" val="1723620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670934"/>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Staff – don’t lose your assets!</a:t>
            </a:r>
            <a:endParaRPr lang="en-US" dirty="0"/>
          </a:p>
        </p:txBody>
      </p:sp>
      <p:sp>
        <p:nvSpPr>
          <p:cNvPr id="23" name="Content Placeholder 22"/>
          <p:cNvSpPr>
            <a:spLocks noGrp="1"/>
          </p:cNvSpPr>
          <p:nvPr>
            <p:ph idx="1"/>
          </p:nvPr>
        </p:nvSpPr>
        <p:spPr>
          <a:xfrm>
            <a:off x="396000" y="897147"/>
            <a:ext cx="8352000" cy="4020140"/>
          </a:xfrm>
        </p:spPr>
        <p:txBody>
          <a:bodyPr/>
          <a:lstStyle/>
          <a:p>
            <a:pPr algn="ctr"/>
            <a:endParaRPr lang="en-GB" dirty="0"/>
          </a:p>
          <a:p>
            <a:pPr marR="0" lvl="0" algn="l" defTabSz="914400" rtl="0" eaLnBrk="1" fontAlgn="auto" latinLnBrk="0" hangingPunct="1">
              <a:lnSpc>
                <a:spcPct val="100000"/>
              </a:lnSpc>
              <a:spcBef>
                <a:spcPts val="0"/>
              </a:spcBef>
              <a:spcAft>
                <a:spcPts val="0"/>
              </a:spcAft>
              <a:buClr>
                <a:srgbClr val="D34817"/>
              </a:buClr>
              <a:buSzPct val="85000"/>
              <a:tabLst/>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Many women report feeling they must leave work. The cost to the economy is huge (Brewis 2017). So consider: </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Supportive space</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Staff policies for wellbeing and competence, disciplinary &amp; grievance</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Flexible and part-time working</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Access to fresh air, fans, temperature control or quiet location, suitable uniforms</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Temporary secondment/longer leave</a:t>
            </a:r>
          </a:p>
          <a:p>
            <a:pPr marL="731509" lvl="1" indent="-274320" defTabSz="914400">
              <a:lnSpc>
                <a:spcPct val="100000"/>
              </a:lnSpc>
              <a:spcBef>
                <a:spcPts val="0"/>
              </a:spcBef>
              <a:buClr>
                <a:srgbClr val="D34817"/>
              </a:buClr>
              <a:buSzPct val="85000"/>
              <a:buFont typeface="Wingdings 2"/>
              <a:buChar char=""/>
              <a:defRPr/>
            </a:pPr>
            <a:r>
              <a:rPr kumimoji="0" lang="en-GB" sz="25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Whole system, all levels</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10</a:t>
            </a:fld>
            <a:endParaRPr lang="en-US"/>
          </a:p>
        </p:txBody>
      </p:sp>
    </p:spTree>
    <p:extLst>
      <p:ext uri="{BB962C8B-B14F-4D97-AF65-F5344CB8AC3E}">
        <p14:creationId xmlns:p14="http://schemas.microsoft.com/office/powerpoint/2010/main" val="70417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884362"/>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Questions &amp; thoughts…..</a:t>
            </a:r>
            <a:endParaRPr lang="en-US" dirty="0"/>
          </a:p>
        </p:txBody>
      </p:sp>
      <p:sp>
        <p:nvSpPr>
          <p:cNvPr id="23" name="Content Placeholder 22"/>
          <p:cNvSpPr>
            <a:spLocks noGrp="1"/>
          </p:cNvSpPr>
          <p:nvPr>
            <p:ph idx="1"/>
          </p:nvPr>
        </p:nvSpPr>
        <p:spPr>
          <a:xfrm>
            <a:off x="396000" y="1182781"/>
            <a:ext cx="8352000" cy="3423725"/>
          </a:xfrm>
        </p:spPr>
        <p:txBody>
          <a:bodyPr/>
          <a:lstStyle/>
          <a:p>
            <a:pPr algn="ctr"/>
            <a:endParaRPr lang="en-GB" dirty="0"/>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What is of interest here for you?</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What is the first step you could take to improving things in your institution?</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Just holding an information session on World menopause awareness day would be a great start. </a:t>
            </a:r>
            <a:b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b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[Tip - Use the term </a:t>
            </a:r>
            <a:r>
              <a:rPr kumimoji="0" lang="en-GB" sz="2800" b="0" i="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Menopause </a:t>
            </a:r>
            <a:r>
              <a:rPr kumimoji="0" lang="en-GB" sz="2800" b="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 help destigmatise].</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11</a:t>
            </a:fld>
            <a:endParaRPr lang="en-US"/>
          </a:p>
        </p:txBody>
      </p:sp>
    </p:spTree>
    <p:extLst>
      <p:ext uri="{BB962C8B-B14F-4D97-AF65-F5344CB8AC3E}">
        <p14:creationId xmlns:p14="http://schemas.microsoft.com/office/powerpoint/2010/main" val="212696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739946"/>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Resources: Midlife changes</a:t>
            </a:r>
            <a:endParaRPr lang="en-US" dirty="0"/>
          </a:p>
        </p:txBody>
      </p:sp>
      <p:sp>
        <p:nvSpPr>
          <p:cNvPr id="23" name="Content Placeholder 22"/>
          <p:cNvSpPr>
            <a:spLocks noGrp="1"/>
          </p:cNvSpPr>
          <p:nvPr>
            <p:ph idx="1"/>
          </p:nvPr>
        </p:nvSpPr>
        <p:spPr>
          <a:xfrm>
            <a:off x="220154" y="957366"/>
            <a:ext cx="8563846" cy="4177341"/>
          </a:xfrm>
        </p:spPr>
        <p:txBody>
          <a:bodyPr/>
          <a:lstStyle/>
          <a:p>
            <a:pPr algn="ctr"/>
            <a:endParaRPr lang="en-GB" dirty="0"/>
          </a:p>
          <a:p>
            <a:pPr marL="457200" lvl="0" indent="-457200" defTabSz="914400">
              <a:lnSpc>
                <a:spcPct val="100000"/>
              </a:lnSpc>
              <a:spcBef>
                <a:spcPts val="0"/>
              </a:spcBef>
              <a:buClr>
                <a:srgbClr val="D34817"/>
              </a:buClr>
              <a:buSzPct val="85000"/>
              <a:buFont typeface="Arial" panose="020B0604020202020204" pitchFamily="34" charset="0"/>
              <a:buChar char="•"/>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Intersectionality</a:t>
            </a:r>
            <a:r>
              <a:rPr lang="en-GB" sz="1800" dirty="0">
                <a:solidFill>
                  <a:prstClr val="black"/>
                </a:solidFill>
                <a:latin typeface="Calibri" panose="020F0502020204030204" pitchFamily="34" charset="0"/>
                <a:cs typeface="Calibri" panose="020F0502020204030204" pitchFamily="34" charset="0"/>
              </a:rPr>
              <a:t> reference, please cite Prof </a:t>
            </a:r>
            <a:r>
              <a:rPr lang="en-GB" sz="1800" dirty="0" err="1">
                <a:solidFill>
                  <a:prstClr val="black"/>
                </a:solidFill>
                <a:latin typeface="Calibri" panose="020F0502020204030204" pitchFamily="34" charset="0"/>
                <a:cs typeface="Calibri" panose="020F0502020204030204" pitchFamily="34" charset="0"/>
              </a:rPr>
              <a:t>Kimberl</a:t>
            </a:r>
            <a:r>
              <a:rPr lang="en-GB" sz="1800" dirty="0" err="1">
                <a:latin typeface="Calibri" panose="020F0502020204030204" pitchFamily="34" charset="0"/>
                <a:cs typeface="Calibri" panose="020F0502020204030204" pitchFamily="34" charset="0"/>
              </a:rPr>
              <a:t>é</a:t>
            </a:r>
            <a:r>
              <a:rPr lang="en-GB" sz="1800" dirty="0">
                <a:solidFill>
                  <a:prstClr val="black"/>
                </a:solidFill>
                <a:latin typeface="Calibri" panose="020F0502020204030204" pitchFamily="34" charset="0"/>
                <a:cs typeface="Calibri" panose="020F0502020204030204" pitchFamily="34" charset="0"/>
              </a:rPr>
              <a:t> Crenshaw (1989): </a:t>
            </a:r>
            <a:r>
              <a:rPr lang="en-GB" sz="1800" dirty="0">
                <a:solidFill>
                  <a:prstClr val="black"/>
                </a:solidFill>
                <a:latin typeface="Calibri" panose="020F0502020204030204" pitchFamily="34" charset="0"/>
                <a:cs typeface="Calibri" panose="020F0502020204030204" pitchFamily="34" charset="0"/>
                <a:hlinkClick r:id="rId3"/>
              </a:rPr>
              <a:t>https://chicagounbound.uchicago.edu/cgi/viewcontent.cgi?article=1052&amp;context=uclf</a:t>
            </a:r>
            <a:endParaRPr lang="en-GB" sz="1800" dirty="0">
              <a:solidFill>
                <a:prstClr val="black"/>
              </a:solidFill>
              <a:latin typeface="Calibri" panose="020F0502020204030204" pitchFamily="34" charset="0"/>
              <a:cs typeface="Calibri" panose="020F0502020204030204" pitchFamily="34" charset="0"/>
            </a:endParaRPr>
          </a:p>
          <a:p>
            <a:pPr marL="457200" lvl="0" indent="-457200" defTabSz="914400">
              <a:lnSpc>
                <a:spcPct val="100000"/>
              </a:lnSpc>
              <a:spcBef>
                <a:spcPts val="0"/>
              </a:spcBef>
              <a:buClr>
                <a:srgbClr val="D34817"/>
              </a:buClr>
              <a:buSzPct val="85000"/>
              <a:buFont typeface="Arial" panose="020B0604020202020204" pitchFamily="34" charset="0"/>
              <a:buChar char="•"/>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International menopause awareness day 18th Oct, use the following resources to raise awareness: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4"/>
              </a:rPr>
              <a:t>https://www.imsociety.org/education/world-menopause-day/</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NICE guidance on the menopause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5"/>
              </a:rPr>
              <a:t>https://www.nice.org.uk/guidance/NG23</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1"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Pausivity</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free poster campaign and resources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6"/>
              </a:rPr>
              <a:t>https://www.pausitivity.co.uk/</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Dr Louise Newson Free CPD for GP surgeries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7"/>
              </a:rPr>
              <a:t>https://www.menopausedoctor.co.uk/</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Activism and magazine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8"/>
              </a:rPr>
              <a:t>https://www.menopausematters.co.uk/</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UK Case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law on </a:t>
            </a:r>
            <a:r>
              <a:rPr kumimoji="0" lang="en-GB" sz="1800" b="0"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Henpicked</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menopause hub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9"/>
              </a:rPr>
              <a:t>https://henpicked.net/menopause-hub/</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British Menopause Society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10"/>
              </a:rPr>
              <a:t>https://thebms.org.uk/</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457200" marR="0" lvl="0" indent="-457200" algn="l" defTabSz="914400" rtl="0" eaLnBrk="1" fontAlgn="auto" latinLnBrk="0" hangingPunct="1">
              <a:lnSpc>
                <a:spcPct val="100000"/>
              </a:lnSpc>
              <a:spcBef>
                <a:spcPts val="0"/>
              </a:spcBef>
              <a:spcAft>
                <a:spcPts val="0"/>
              </a:spcAft>
              <a:buClr>
                <a:srgbClr val="D34817"/>
              </a:buClr>
              <a:buSzPct val="85000"/>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Good reference: Brewis (2017)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hlinkClick r:id="rId11"/>
              </a:rPr>
              <a:t>https://www.gov.uk/government/publications/menopause-transition-effects-on-womens-economic-participation</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12</a:t>
            </a:fld>
            <a:endParaRPr lang="en-US"/>
          </a:p>
        </p:txBody>
      </p:sp>
    </p:spTree>
    <p:extLst>
      <p:ext uri="{BB962C8B-B14F-4D97-AF65-F5344CB8AC3E}">
        <p14:creationId xmlns:p14="http://schemas.microsoft.com/office/powerpoint/2010/main" val="23187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1B6E3-E8B9-4D90-A4C5-4AD7EC0C05BA}"/>
              </a:ext>
            </a:extLst>
          </p:cNvPr>
          <p:cNvSpPr>
            <a:spLocks noGrp="1"/>
          </p:cNvSpPr>
          <p:nvPr>
            <p:ph type="ctrTitle"/>
          </p:nvPr>
        </p:nvSpPr>
        <p:spPr>
          <a:xfrm>
            <a:off x="1872000" y="2146957"/>
            <a:ext cx="5400000" cy="664797"/>
          </a:xfrm>
        </p:spPr>
        <p:txBody>
          <a:bodyPr/>
          <a:lstStyle/>
          <a:p>
            <a:pPr algn="ctr"/>
            <a:r>
              <a:rPr lang="en-GB" sz="4800" dirty="0"/>
              <a:t>THANK YOU </a:t>
            </a:r>
          </a:p>
        </p:txBody>
      </p:sp>
    </p:spTree>
    <p:extLst>
      <p:ext uri="{BB962C8B-B14F-4D97-AF65-F5344CB8AC3E}">
        <p14:creationId xmlns:p14="http://schemas.microsoft.com/office/powerpoint/2010/main" val="193339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884362"/>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A Forgotten EDI area?</a:t>
            </a:r>
            <a:endParaRPr lang="en-US" dirty="0"/>
          </a:p>
        </p:txBody>
      </p:sp>
      <p:sp>
        <p:nvSpPr>
          <p:cNvPr id="23" name="Content Placeholder 22"/>
          <p:cNvSpPr>
            <a:spLocks noGrp="1"/>
          </p:cNvSpPr>
          <p:nvPr>
            <p:ph idx="1"/>
          </p:nvPr>
        </p:nvSpPr>
        <p:spPr>
          <a:xfrm>
            <a:off x="396000" y="1182781"/>
            <a:ext cx="8352000" cy="3423725"/>
          </a:xfrm>
        </p:spPr>
        <p:txBody>
          <a:bodyPr/>
          <a:lstStyle/>
          <a:p>
            <a:pPr algn="ctr"/>
            <a:endParaRPr lang="en-GB" dirty="0"/>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While equalities and diversity issues are rightfully foregrounded in universities, one still neglected area with high intersectionality </a:t>
            </a:r>
            <a:r>
              <a:rPr kumimoji="0" lang="en-GB" sz="2800" b="0"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rPr>
              <a:t>(Crenshaw 1989) </a:t>
            </a: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is that of the menopause transition.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Within the HEI context this impacts many women, trans and non-binary people directly, plus many more indirectly through family relationships.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2</a:t>
            </a:fld>
            <a:endParaRPr lang="en-US"/>
          </a:p>
        </p:txBody>
      </p:sp>
    </p:spTree>
    <p:extLst>
      <p:ext uri="{BB962C8B-B14F-4D97-AF65-F5344CB8AC3E}">
        <p14:creationId xmlns:p14="http://schemas.microsoft.com/office/powerpoint/2010/main" val="4039231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884362"/>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England - legislative protection</a:t>
            </a:r>
            <a:endParaRPr lang="en-US" dirty="0"/>
          </a:p>
        </p:txBody>
      </p:sp>
      <p:sp>
        <p:nvSpPr>
          <p:cNvPr id="23" name="Content Placeholder 22"/>
          <p:cNvSpPr>
            <a:spLocks noGrp="1"/>
          </p:cNvSpPr>
          <p:nvPr>
            <p:ph idx="1"/>
          </p:nvPr>
        </p:nvSpPr>
        <p:spPr>
          <a:xfrm>
            <a:off x="396000" y="1182781"/>
            <a:ext cx="8352000" cy="3423725"/>
          </a:xfrm>
        </p:spPr>
        <p:txBody>
          <a:bodyPr/>
          <a:lstStyle/>
          <a:p>
            <a:pPr algn="ctr"/>
            <a:endParaRPr lang="en-GB" dirty="0"/>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It relates to multiple intersecting protected characteristics, with English case law established across three of these: Disability, age, gender.</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Both Direct and Indirect discrimination need to be considered.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Medical racism further compounds wider challenges for students and staff.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3</a:t>
            </a:fld>
            <a:endParaRPr lang="en-US"/>
          </a:p>
        </p:txBody>
      </p:sp>
    </p:spTree>
    <p:extLst>
      <p:ext uri="{BB962C8B-B14F-4D97-AF65-F5344CB8AC3E}">
        <p14:creationId xmlns:p14="http://schemas.microsoft.com/office/powerpoint/2010/main" val="331258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937116" cy="653681"/>
          </a:xfrm>
          <a:solidFill>
            <a:schemeClr val="accent2">
              <a:lumMod val="75000"/>
            </a:schemeClr>
          </a:solidFill>
        </p:spPr>
        <p:txBody>
          <a:bodyPr/>
          <a:lstStyle/>
          <a:p>
            <a:r>
              <a:rPr kumimoji="0" lang="en-GB" sz="3600" i="0" u="none" strike="noStrike" kern="1200" cap="none" spc="0" normalizeH="0" baseline="0" noProof="0" dirty="0">
                <a:ln>
                  <a:noFill/>
                </a:ln>
                <a:effectLst/>
                <a:uLnTx/>
                <a:uFillTx/>
                <a:latin typeface="Franklin Gothic Book"/>
              </a:rPr>
              <a:t>What is the Menopause transition? </a:t>
            </a:r>
            <a:r>
              <a:rPr kumimoji="0" lang="en-GB" sz="2800" i="0" u="none" strike="noStrike" kern="1200" cap="none" spc="0" normalizeH="0" baseline="0" noProof="0" dirty="0">
                <a:ln>
                  <a:noFill/>
                </a:ln>
                <a:effectLst/>
                <a:uLnTx/>
                <a:uFillTx/>
                <a:latin typeface="Franklin Gothic Book"/>
              </a:rPr>
              <a:t>1</a:t>
            </a:r>
            <a:endParaRPr lang="en-US" sz="2800" dirty="0"/>
          </a:p>
        </p:txBody>
      </p:sp>
      <p:sp>
        <p:nvSpPr>
          <p:cNvPr id="23" name="Content Placeholder 22"/>
          <p:cNvSpPr>
            <a:spLocks noGrp="1"/>
          </p:cNvSpPr>
          <p:nvPr>
            <p:ph idx="1"/>
          </p:nvPr>
        </p:nvSpPr>
        <p:spPr>
          <a:xfrm>
            <a:off x="396000" y="879894"/>
            <a:ext cx="8352000" cy="4263605"/>
          </a:xfrm>
        </p:spPr>
        <p:txBody>
          <a:bodyPr/>
          <a:lstStyle/>
          <a:p>
            <a:pPr algn="ctr"/>
            <a:endParaRPr lang="en-GB" dirty="0"/>
          </a:p>
          <a:p>
            <a:pPr marL="274320" marR="0" lvl="0" indent="-274320" algn="l" defTabSz="914400" rtl="0" eaLnBrk="1" fontAlgn="auto" latinLnBrk="0" hangingPunct="1">
              <a:lnSpc>
                <a:spcPct val="100000"/>
              </a:lnSpc>
              <a:spcBef>
                <a:spcPts val="0"/>
              </a:spcBef>
              <a:spcAft>
                <a:spcPts val="0"/>
              </a:spcAft>
              <a:buClr>
                <a:srgbClr val="D34817"/>
              </a:buClr>
              <a:buSzPct val="85000"/>
              <a:buFont typeface="Wingdings 2"/>
              <a:buChar char=""/>
              <a:tabLst/>
              <a:defRPr/>
            </a:pPr>
            <a:r>
              <a:rPr kumimoji="0" lang="en-GB" sz="23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These affect many at the midlife transition, both directly and indirectly.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3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Who is impacted? those who identify as women or possibly non-binary, and also those who identify as men. Those in close and also work relationships.</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3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Changes to the sex hormones in the body can also be brought on early through surgery or a condition. If this is not present, those born with ovaries and womb can experience a significant  substantial series of changes from 30s (more typically 40s) onwards which give rise to a large range of menopause symptoms, affecting every aspect of living.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4</a:t>
            </a:fld>
            <a:endParaRPr lang="en-US"/>
          </a:p>
        </p:txBody>
      </p:sp>
    </p:spTree>
    <p:extLst>
      <p:ext uri="{BB962C8B-B14F-4D97-AF65-F5344CB8AC3E}">
        <p14:creationId xmlns:p14="http://schemas.microsoft.com/office/powerpoint/2010/main" val="324109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885357" cy="670934"/>
          </a:xfrm>
          <a:solidFill>
            <a:schemeClr val="accent2">
              <a:lumMod val="75000"/>
            </a:schemeClr>
          </a:solidFill>
        </p:spPr>
        <p:txBody>
          <a:bodyPr/>
          <a:lstStyle/>
          <a:p>
            <a:r>
              <a:rPr kumimoji="0" lang="en-GB" sz="3600" i="0" u="none" strike="noStrike" kern="1200" cap="none" spc="0" normalizeH="0" baseline="0" noProof="0" dirty="0">
                <a:ln>
                  <a:noFill/>
                </a:ln>
                <a:effectLst/>
                <a:uLnTx/>
                <a:uFillTx/>
                <a:latin typeface="Franklin Gothic Book"/>
              </a:rPr>
              <a:t>What is the Menopause transition? </a:t>
            </a:r>
            <a:r>
              <a:rPr kumimoji="0" lang="en-GB" sz="2000" i="0" u="none" strike="noStrike" kern="1200" cap="none" spc="0" normalizeH="0" baseline="0" noProof="0" dirty="0">
                <a:ln>
                  <a:noFill/>
                </a:ln>
                <a:effectLst/>
                <a:uLnTx/>
                <a:uFillTx/>
                <a:latin typeface="Franklin Gothic Book"/>
              </a:rPr>
              <a:t>2</a:t>
            </a:r>
            <a:endParaRPr lang="en-US" sz="2000" dirty="0"/>
          </a:p>
        </p:txBody>
      </p:sp>
      <p:sp>
        <p:nvSpPr>
          <p:cNvPr id="23" name="Content Placeholder 22"/>
          <p:cNvSpPr>
            <a:spLocks noGrp="1"/>
          </p:cNvSpPr>
          <p:nvPr>
            <p:ph idx="1"/>
          </p:nvPr>
        </p:nvSpPr>
        <p:spPr>
          <a:xfrm>
            <a:off x="396000" y="897147"/>
            <a:ext cx="8352000" cy="4020140"/>
          </a:xfrm>
        </p:spPr>
        <p:txBody>
          <a:bodyPr/>
          <a:lstStyle/>
          <a:p>
            <a:pPr algn="ctr"/>
            <a:endParaRPr lang="en-GB" dirty="0"/>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For some it passes quickly and without much impact. It may even improve some conditions.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Many will need hormonal replacement help. Some will be able to manage through lifestyle shifts including diet. These elements will support everyone’s wellbeing and health through this long transition.</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How long? Possibly 2 year, many experience up to 15 years and some experience till the end</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5</a:t>
            </a:fld>
            <a:endParaRPr lang="en-US"/>
          </a:p>
        </p:txBody>
      </p:sp>
    </p:spTree>
    <p:extLst>
      <p:ext uri="{BB962C8B-B14F-4D97-AF65-F5344CB8AC3E}">
        <p14:creationId xmlns:p14="http://schemas.microsoft.com/office/powerpoint/2010/main" val="347268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757198"/>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Many diverse symptoms</a:t>
            </a:r>
            <a:endParaRPr lang="en-US" dirty="0"/>
          </a:p>
        </p:txBody>
      </p:sp>
      <p:sp>
        <p:nvSpPr>
          <p:cNvPr id="23" name="Content Placeholder 22"/>
          <p:cNvSpPr>
            <a:spLocks noGrp="1"/>
          </p:cNvSpPr>
          <p:nvPr>
            <p:ph idx="1"/>
          </p:nvPr>
        </p:nvSpPr>
        <p:spPr>
          <a:xfrm>
            <a:off x="395999" y="983411"/>
            <a:ext cx="8352000" cy="4160089"/>
          </a:xfrm>
        </p:spPr>
        <p:txBody>
          <a:bodyPr/>
          <a:lstStyle/>
          <a:p>
            <a:pPr algn="ctr"/>
            <a:endParaRPr lang="en-GB" dirty="0"/>
          </a:p>
          <a:p>
            <a:pPr marL="457200" marR="0" lvl="0" indent="-457200" algn="l" defTabSz="914400" rtl="0" eaLnBrk="1" fontAlgn="auto" latinLnBrk="0" hangingPunct="1">
              <a:lnSpc>
                <a:spcPct val="100000"/>
              </a:lnSpc>
              <a:spcBef>
                <a:spcPts val="0"/>
              </a:spcBef>
              <a:spcAft>
                <a:spcPts val="0"/>
              </a:spcAft>
              <a:buClr>
                <a:srgbClr val="D34817"/>
              </a:buClr>
              <a:buSzPct val="85000"/>
              <a:buFont typeface="Wingdings" panose="05000000000000000000" pitchFamily="2" charset="2"/>
              <a:buChar char="Ø"/>
              <a:tabLst/>
              <a:defRPr/>
            </a:pPr>
            <a:r>
              <a:rPr kumimoji="0" lang="en-GB" sz="265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Physical – exhaustion, </a:t>
            </a:r>
            <a:r>
              <a:rPr kumimoji="0" lang="en-GB" sz="2650" b="0"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genito</a:t>
            </a:r>
            <a:r>
              <a:rPr kumimoji="0" lang="en-GB" sz="265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-urinary &amp; atrophy, joint pain, excessive bleeding, palpitations, bone loss, dry eye, tinnitus, burning tongue, restless legs</a:t>
            </a:r>
          </a:p>
          <a:p>
            <a:pPr marL="457200" marR="0" lvl="0" indent="-4572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n-GB" sz="265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Emotional – anxiety, depression, flatlining, anger, mood flux, tears, rage, irrational fear, fluctuating mood</a:t>
            </a:r>
          </a:p>
          <a:p>
            <a:pPr marL="457200" marR="0" lvl="0" indent="-4572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n-GB" sz="265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Cognitive/Psychological – brain fog, sleeplessness, sensory overload, hard to concentrate</a:t>
            </a:r>
          </a:p>
          <a:p>
            <a:pPr marL="457200" marR="0" lvl="0" indent="-45720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n-GB" sz="265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Relational – family, work, sexual responsiveness/libido loss</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6</a:t>
            </a:fld>
            <a:endParaRPr lang="en-US"/>
          </a:p>
        </p:txBody>
      </p:sp>
    </p:spTree>
    <p:extLst>
      <p:ext uri="{BB962C8B-B14F-4D97-AF65-F5344CB8AC3E}">
        <p14:creationId xmlns:p14="http://schemas.microsoft.com/office/powerpoint/2010/main" val="133714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884362"/>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Manageable/Treatable </a:t>
            </a:r>
            <a:endParaRPr lang="en-US" dirty="0"/>
          </a:p>
        </p:txBody>
      </p:sp>
      <p:sp>
        <p:nvSpPr>
          <p:cNvPr id="23" name="Content Placeholder 22"/>
          <p:cNvSpPr>
            <a:spLocks noGrp="1"/>
          </p:cNvSpPr>
          <p:nvPr>
            <p:ph idx="1"/>
          </p:nvPr>
        </p:nvSpPr>
        <p:spPr>
          <a:xfrm>
            <a:off x="396000" y="1182781"/>
            <a:ext cx="8352000" cy="3423725"/>
          </a:xfrm>
        </p:spPr>
        <p:txBody>
          <a:bodyPr/>
          <a:lstStyle/>
          <a:p>
            <a:pPr algn="ctr"/>
            <a:endParaRPr lang="en-GB" dirty="0"/>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Over 45 - diagnosis by symptoms only (NICE</a:t>
            </a:r>
            <a:r>
              <a:rPr kumimoji="0" lang="en-GB" sz="2800" b="0" i="0" u="none" strike="noStrike" kern="1200" cap="none" spc="0" normalizeH="0" noProof="0" dirty="0">
                <a:ln>
                  <a:noFill/>
                </a:ln>
                <a:solidFill>
                  <a:prstClr val="black"/>
                </a:solidFill>
                <a:effectLst/>
                <a:uLnTx/>
                <a:uFillTx/>
                <a:latin typeface="Calibri" panose="020F0502020204030204" pitchFamily="34" charset="0"/>
                <a:cs typeface="Calibri" panose="020F0502020204030204" pitchFamily="34" charset="0"/>
              </a:rPr>
              <a:t> guidance)</a:t>
            </a: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Lifestyle changes to reduce stress and renegotiate social roles, along with medical interventions.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Systemic and localised HRT as a first response </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along with T4 thyroid testing and testosterone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7</a:t>
            </a:fld>
            <a:endParaRPr lang="en-US"/>
          </a:p>
        </p:txBody>
      </p:sp>
    </p:spTree>
    <p:extLst>
      <p:ext uri="{BB962C8B-B14F-4D97-AF65-F5344CB8AC3E}">
        <p14:creationId xmlns:p14="http://schemas.microsoft.com/office/powerpoint/2010/main" val="148440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0" y="82452"/>
            <a:ext cx="7626565" cy="1119508"/>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How can Higher Educational Institutions help?</a:t>
            </a:r>
            <a:endParaRPr lang="en-US" dirty="0"/>
          </a:p>
        </p:txBody>
      </p:sp>
      <p:sp>
        <p:nvSpPr>
          <p:cNvPr id="23" name="Content Placeholder 22"/>
          <p:cNvSpPr>
            <a:spLocks noGrp="1"/>
          </p:cNvSpPr>
          <p:nvPr>
            <p:ph idx="1"/>
          </p:nvPr>
        </p:nvSpPr>
        <p:spPr>
          <a:xfrm>
            <a:off x="396000" y="1182781"/>
            <a:ext cx="8352000" cy="3878267"/>
          </a:xfrm>
        </p:spPr>
        <p:txBody>
          <a:bodyPr/>
          <a:lstStyle/>
          <a:p>
            <a:pPr algn="ctr"/>
            <a:endParaRPr lang="en-GB" dirty="0"/>
          </a:p>
          <a:p>
            <a:pPr marR="0" lvl="0" algn="l" defTabSz="914400" rtl="0" eaLnBrk="1" fontAlgn="auto" latinLnBrk="0" hangingPunct="1">
              <a:lnSpc>
                <a:spcPct val="100000"/>
              </a:lnSpc>
              <a:spcBef>
                <a:spcPts val="0"/>
              </a:spcBef>
              <a:spcAft>
                <a:spcPts val="0"/>
              </a:spcAft>
              <a:buClr>
                <a:srgbClr val="D34817"/>
              </a:buClr>
              <a:buSzPct val="85000"/>
              <a:tabLst/>
              <a:defRPr/>
            </a:pPr>
            <a:r>
              <a:rPr kumimoji="0" lang="en-GB"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Students are subject to multiple pressures including societal oppressions and disadvantages. HEIs can ensure that they don’t further intensify difficulties for students wanting to study. Some of the changes need to consider in order to transition to become more inclusive contexts for students in this vital respect:</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Rules relating to extensions for students’ assessed work</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Student policies relating to health support</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Assignment banking, study leave and flexible study pathways help</a:t>
            </a:r>
          </a:p>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compassionate approach, acknowledging intersectional and multiple impacts of other life experiences such as caring, plus racism or other structural oppressions due to poverty, class. </a:t>
            </a: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8</a:t>
            </a:fld>
            <a:endParaRPr lang="en-US"/>
          </a:p>
        </p:txBody>
      </p:sp>
    </p:spTree>
    <p:extLst>
      <p:ext uri="{BB962C8B-B14F-4D97-AF65-F5344CB8AC3E}">
        <p14:creationId xmlns:p14="http://schemas.microsoft.com/office/powerpoint/2010/main" val="286980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96001" y="226213"/>
            <a:ext cx="7626565" cy="884362"/>
          </a:xfrm>
          <a:solidFill>
            <a:schemeClr val="accent2">
              <a:lumMod val="75000"/>
            </a:schemeClr>
          </a:solidFill>
        </p:spPr>
        <p:txBody>
          <a:bodyPr/>
          <a:lstStyle/>
          <a:p>
            <a:r>
              <a:rPr kumimoji="0" lang="en-GB" sz="4000" i="0" u="none" strike="noStrike" kern="1200" cap="none" spc="0" normalizeH="0" baseline="0" noProof="0" dirty="0">
                <a:ln>
                  <a:noFill/>
                </a:ln>
                <a:effectLst/>
                <a:uLnTx/>
                <a:uFillTx/>
                <a:latin typeface="Franklin Gothic Book"/>
                <a:ea typeface="+mj-ea"/>
                <a:cs typeface="+mj-cs"/>
              </a:rPr>
              <a:t>Course Content</a:t>
            </a:r>
            <a:endParaRPr lang="en-US" dirty="0"/>
          </a:p>
        </p:txBody>
      </p:sp>
      <p:sp>
        <p:nvSpPr>
          <p:cNvPr id="23" name="Content Placeholder 22"/>
          <p:cNvSpPr>
            <a:spLocks noGrp="1"/>
          </p:cNvSpPr>
          <p:nvPr>
            <p:ph idx="1"/>
          </p:nvPr>
        </p:nvSpPr>
        <p:spPr>
          <a:xfrm>
            <a:off x="396000" y="1182781"/>
            <a:ext cx="8352000" cy="3734506"/>
          </a:xfrm>
        </p:spPr>
        <p:txBody>
          <a:bodyPr/>
          <a:lstStyle/>
          <a:p>
            <a:pPr algn="ctr"/>
            <a:endParaRPr lang="en-GB" dirty="0"/>
          </a:p>
          <a:p>
            <a:pPr marR="0" lvl="0" algn="l" defTabSz="914400" rtl="0" eaLnBrk="1" fontAlgn="auto" latinLnBrk="0" hangingPunct="1">
              <a:lnSpc>
                <a:spcPct val="100000"/>
              </a:lnSpc>
              <a:spcBef>
                <a:spcPts val="0"/>
              </a:spcBef>
              <a:spcAft>
                <a:spcPts val="0"/>
              </a:spcAft>
              <a:buClr>
                <a:srgbClr val="D34817"/>
              </a:buClr>
              <a:buSzPct val="85000"/>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Course content for vocational courses can be updated &amp; enriched by incorporating this area, for example in subject areas such as:</a:t>
            </a:r>
          </a:p>
          <a:p>
            <a:pPr marL="731509" lvl="1" indent="-274320" defTabSz="914400">
              <a:lnSpc>
                <a:spcPct val="100000"/>
              </a:lnSpc>
              <a:spcBef>
                <a:spcPts val="580"/>
              </a:spcBef>
              <a:buClr>
                <a:srgbClr val="D34817"/>
              </a:buClr>
              <a:buSzPct val="85000"/>
              <a:buFont typeface="Wingdings 2"/>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Youth work/ social work</a:t>
            </a:r>
          </a:p>
          <a:p>
            <a:pPr marL="731509" lvl="1" indent="-274320" defTabSz="914400">
              <a:lnSpc>
                <a:spcPct val="100000"/>
              </a:lnSpc>
              <a:spcBef>
                <a:spcPts val="580"/>
              </a:spcBef>
              <a:buClr>
                <a:srgbClr val="D34817"/>
              </a:buClr>
              <a:buSzPct val="85000"/>
              <a:buFont typeface="Wingdings 2"/>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Nursing</a:t>
            </a:r>
          </a:p>
          <a:p>
            <a:pPr marL="731509" lvl="1" indent="-274320" defTabSz="914400">
              <a:lnSpc>
                <a:spcPct val="100000"/>
              </a:lnSpc>
              <a:spcBef>
                <a:spcPts val="580"/>
              </a:spcBef>
              <a:buClr>
                <a:srgbClr val="D34817"/>
              </a:buClr>
              <a:buSzPct val="85000"/>
              <a:buFont typeface="Wingdings 2"/>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HR &amp;  Management</a:t>
            </a:r>
          </a:p>
          <a:p>
            <a:pPr marL="731509" lvl="1" indent="-274320" defTabSz="914400">
              <a:lnSpc>
                <a:spcPct val="100000"/>
              </a:lnSpc>
              <a:spcBef>
                <a:spcPts val="580"/>
              </a:spcBef>
              <a:buClr>
                <a:srgbClr val="D34817"/>
              </a:buClr>
              <a:buSzPct val="85000"/>
              <a:buFont typeface="Wingdings 2"/>
              <a:buChar char=""/>
              <a:defRPr/>
            </a:pPr>
            <a:r>
              <a:rPr lang="en-GB" sz="2800" dirty="0">
                <a:solidFill>
                  <a:prstClr val="black"/>
                </a:solidFill>
                <a:latin typeface="Calibri" panose="020F0502020204030204" pitchFamily="34" charset="0"/>
                <a:cs typeface="Calibri" panose="020F0502020204030204" pitchFamily="34" charset="0"/>
              </a:rPr>
              <a:t>Counselling/Psychology</a:t>
            </a:r>
            <a:endParaRPr kumimoji="0" lang="en-GB" sz="2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endParaRPr lang="en-US"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9</a:t>
            </a:fld>
            <a:endParaRPr lang="en-US"/>
          </a:p>
        </p:txBody>
      </p:sp>
    </p:spTree>
    <p:extLst>
      <p:ext uri="{BB962C8B-B14F-4D97-AF65-F5344CB8AC3E}">
        <p14:creationId xmlns:p14="http://schemas.microsoft.com/office/powerpoint/2010/main" val="3383800121"/>
      </p:ext>
    </p:extLst>
  </p:cSld>
  <p:clrMapOvr>
    <a:masterClrMapping/>
  </p:clrMapOvr>
</p:sld>
</file>

<file path=ppt/theme/theme1.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EF1B13A4-813D-44E3-93C5-C503883F126B}"/>
    </a:ext>
  </a:extLst>
</a:theme>
</file>

<file path=ppt/theme/theme2.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WIDE_UK.pptx" id="{0D03CF9A-D069-4DB5-98CC-BA9287862A76}" vid="{07C1CE78-EE35-498E-9E2C-57BA0D26E199}"/>
    </a:ext>
  </a:extLst>
</a:theme>
</file>

<file path=ppt/theme/theme3.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OU_STANDARD_WIDE</Template>
  <TotalTime>382</TotalTime>
  <Words>923</Words>
  <Application>Microsoft Office PowerPoint</Application>
  <PresentationFormat>On-screen Show (16:9)</PresentationFormat>
  <Paragraphs>99</Paragraphs>
  <Slides>13</Slides>
  <Notes>12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vt:lpstr>
      <vt:lpstr>Calibri</vt:lpstr>
      <vt:lpstr>Franklin Gothic Book</vt:lpstr>
      <vt:lpstr>Wingdings</vt:lpstr>
      <vt:lpstr>Wingdings 2</vt:lpstr>
      <vt:lpstr>OU Title</vt:lpstr>
      <vt:lpstr>OU Section</vt:lpstr>
      <vt:lpstr>OU Layouts</vt:lpstr>
      <vt:lpstr>Change required to address  The Change</vt:lpstr>
      <vt:lpstr>A Forgotten EDI area?</vt:lpstr>
      <vt:lpstr>England - legislative protection</vt:lpstr>
      <vt:lpstr>What is the Menopause transition? 1</vt:lpstr>
      <vt:lpstr>What is the Menopause transition? 2</vt:lpstr>
      <vt:lpstr>Many diverse symptoms</vt:lpstr>
      <vt:lpstr>Manageable/Treatable </vt:lpstr>
      <vt:lpstr>How can Higher Educational Institutions help?</vt:lpstr>
      <vt:lpstr>Course Content</vt:lpstr>
      <vt:lpstr>Staff – don’t lose your assets!</vt:lpstr>
      <vt:lpstr>Questions &amp; thoughts…..</vt:lpstr>
      <vt:lpstr>Resources: Midlife changes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Satwant.Knight</dc:creator>
  <cp:lastModifiedBy>Satwant.Knight</cp:lastModifiedBy>
  <cp:revision>14</cp:revision>
  <cp:lastPrinted>2021-09-29T19:00:27Z</cp:lastPrinted>
  <dcterms:created xsi:type="dcterms:W3CDTF">2021-09-29T17:20:11Z</dcterms:created>
  <dcterms:modified xsi:type="dcterms:W3CDTF">2021-09-30T12:24:10Z</dcterms:modified>
</cp:coreProperties>
</file>