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 id="2147483689" r:id="rId2"/>
  </p:sldMasterIdLst>
  <p:notesMasterIdLst>
    <p:notesMasterId r:id="rId16"/>
  </p:notesMasterIdLst>
  <p:sldIdLst>
    <p:sldId id="263" r:id="rId3"/>
    <p:sldId id="275" r:id="rId4"/>
    <p:sldId id="272" r:id="rId5"/>
    <p:sldId id="281" r:id="rId6"/>
    <p:sldId id="280" r:id="rId7"/>
    <p:sldId id="274" r:id="rId8"/>
    <p:sldId id="264" r:id="rId9"/>
    <p:sldId id="285" r:id="rId10"/>
    <p:sldId id="282" r:id="rId11"/>
    <p:sldId id="289" r:id="rId12"/>
    <p:sldId id="286" r:id="rId13"/>
    <p:sldId id="287" r:id="rId14"/>
    <p:sldId id="270"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57FDC-2EF4-42AF-BFD9-CFA75A970679}" v="32" dt="2020-11-17T21:43:21.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68" autoAdjust="0"/>
  </p:normalViewPr>
  <p:slideViewPr>
    <p:cSldViewPr snapToGrid="0">
      <p:cViewPr varScale="1">
        <p:scale>
          <a:sx n="111" d="100"/>
          <a:sy n="111" d="100"/>
        </p:scale>
        <p:origin x="161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0357FDC-2EF4-42AF-BFD9-CFA75A970679}"/>
    <pc:docChg chg="modSld">
      <pc:chgData name="" userId="" providerId="" clId="Web-{10357FDC-2EF4-42AF-BFD9-CFA75A970679}" dt="2020-11-17T21:43:19.276" v="27" actId="20577"/>
      <pc:docMkLst>
        <pc:docMk/>
      </pc:docMkLst>
      <pc:sldChg chg="modSp">
        <pc:chgData name="" userId="" providerId="" clId="Web-{10357FDC-2EF4-42AF-BFD9-CFA75A970679}" dt="2020-11-17T21:40:21.727" v="18" actId="20577"/>
        <pc:sldMkLst>
          <pc:docMk/>
          <pc:sldMk cId="1783619499" sldId="268"/>
        </pc:sldMkLst>
        <pc:spChg chg="mod">
          <ac:chgData name="" userId="" providerId="" clId="Web-{10357FDC-2EF4-42AF-BFD9-CFA75A970679}" dt="2020-11-17T21:40:21.727" v="18" actId="20577"/>
          <ac:spMkLst>
            <pc:docMk/>
            <pc:sldMk cId="1783619499" sldId="268"/>
            <ac:spMk id="187" creationId="{00000000-0000-0000-0000-000000000000}"/>
          </ac:spMkLst>
        </pc:spChg>
      </pc:sldChg>
      <pc:sldChg chg="modSp">
        <pc:chgData name="" userId="" providerId="" clId="Web-{10357FDC-2EF4-42AF-BFD9-CFA75A970679}" dt="2020-11-17T21:43:19.276" v="27" actId="20577"/>
        <pc:sldMkLst>
          <pc:docMk/>
          <pc:sldMk cId="4254181162" sldId="269"/>
        </pc:sldMkLst>
        <pc:spChg chg="mod">
          <ac:chgData name="" userId="" providerId="" clId="Web-{10357FDC-2EF4-42AF-BFD9-CFA75A970679}" dt="2020-11-17T21:43:19.276" v="27" actId="20577"/>
          <ac:spMkLst>
            <pc:docMk/>
            <pc:sldMk cId="4254181162" sldId="269"/>
            <ac:spMk id="19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28308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nchor.fm/bameadvocates/episodes/Black-History-Month-Edition-e183so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45125e7fd_6_44:notes"/>
          <p:cNvSpPr txBox="1">
            <a:spLocks noGrp="1"/>
          </p:cNvSpPr>
          <p:nvPr>
            <p:ph type="body" idx="1"/>
          </p:nvPr>
        </p:nvSpPr>
        <p:spPr>
          <a:xfrm>
            <a:off x="257175" y="3253977"/>
            <a:ext cx="6372225" cy="54312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9" name="Google Shape;139;g945125e7fd_6_44: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41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45125e7fd_6_102:notes"/>
          <p:cNvSpPr txBox="1">
            <a:spLocks noGrp="1"/>
          </p:cNvSpPr>
          <p:nvPr>
            <p:ph type="body" idx="1"/>
          </p:nvPr>
        </p:nvSpPr>
        <p:spPr>
          <a:xfrm>
            <a:off x="257175" y="3253977"/>
            <a:ext cx="6372225" cy="54312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g945125e7fd_6_102: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94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727edfe17_1_7:notes"/>
          <p:cNvSpPr txBox="1">
            <a:spLocks noGrp="1"/>
          </p:cNvSpPr>
          <p:nvPr>
            <p:ph type="body" idx="1"/>
          </p:nvPr>
        </p:nvSpPr>
        <p:spPr>
          <a:xfrm>
            <a:off x="257175" y="3253977"/>
            <a:ext cx="6372300" cy="54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Co-op and Higgs and Sons and how they have changed things </a:t>
            </a:r>
            <a:endParaRPr dirty="0"/>
          </a:p>
        </p:txBody>
      </p:sp>
      <p:sp>
        <p:nvSpPr>
          <p:cNvPr id="190" name="Google Shape;190;g9727edfe17_1_7: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20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9727edfe17_1_14:notes"/>
          <p:cNvSpPr txBox="1">
            <a:spLocks noGrp="1"/>
          </p:cNvSpPr>
          <p:nvPr>
            <p:ph type="body" idx="1"/>
          </p:nvPr>
        </p:nvSpPr>
        <p:spPr>
          <a:xfrm>
            <a:off x="257175" y="3253977"/>
            <a:ext cx="6372300" cy="54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8" name="Google Shape;198;g9727edfe17_1_14: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11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45125e7fd_6_102:notes"/>
          <p:cNvSpPr txBox="1">
            <a:spLocks noGrp="1"/>
          </p:cNvSpPr>
          <p:nvPr>
            <p:ph type="body" idx="1"/>
          </p:nvPr>
        </p:nvSpPr>
        <p:spPr>
          <a:xfrm>
            <a:off x="257175" y="3253977"/>
            <a:ext cx="6372225" cy="54312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g945125e7fd_6_102: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12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945125e7fd_6_123:notes"/>
          <p:cNvSpPr txBox="1">
            <a:spLocks noGrp="1"/>
          </p:cNvSpPr>
          <p:nvPr>
            <p:ph type="body" idx="1"/>
          </p:nvPr>
        </p:nvSpPr>
        <p:spPr>
          <a:xfrm>
            <a:off x="257175" y="3253977"/>
            <a:ext cx="6372225" cy="5431235"/>
          </a:xfrm>
          <a:prstGeom prst="rect">
            <a:avLst/>
          </a:prstGeom>
        </p:spPr>
        <p:txBody>
          <a:bodyPr spcFirstLastPara="1" wrap="square" lIns="91425" tIns="91425" rIns="91425" bIns="91425" anchor="t" anchorCtr="0">
            <a:noAutofit/>
          </a:bodyPr>
          <a:lstStyle/>
          <a:p>
            <a:pPr marL="158750" indent="0">
              <a:buNone/>
            </a:pPr>
            <a:r>
              <a:rPr lang="en-GB" sz="1100" b="0" i="0" u="none" strike="noStrike" cap="none" dirty="0">
                <a:solidFill>
                  <a:srgbClr val="000000"/>
                </a:solidFill>
                <a:effectLst/>
                <a:latin typeface="Arial"/>
                <a:ea typeface="Arial"/>
                <a:cs typeface="Arial"/>
                <a:sym typeface="Arial"/>
              </a:rPr>
              <a:t>Currently 21% of all lawyers in law firms are from a BAME background, compared to a 13% BAME workforce across England, Scotland and Wales (SRA, 2020). This positive trend has now also progressed to partner level with 22% of partners identifying as BAME. However, both black and Asian lawyers are significantly underrepresented in mid to large size firms (those with six or more partners), and the largest firms (50 plus partners) have the lowest proportion of BAME partners (SRA, 2020). The picture is similar at the Bar: the proportion of BAME barristers in 2020 was 14.1% (BSB, 2021), but when broken down into the different levels, the representation is highest in more junior roles (22.9% of pupils) and non-QCs (14.6%), and lowest in the most senior roles: only 8.8% of QCs were reported to identify as BAME (BSB, 2021). The BSB suggests that ‘this may reflect the historically lower percentage of such barristers entering the profession but may also suggest barriers to progression for practitioners from minority ethnic backgrounds’ (BSB, 2021).</a:t>
            </a:r>
          </a:p>
          <a:p>
            <a:pPr marL="158750" indent="0">
              <a:buNone/>
            </a:pPr>
            <a:r>
              <a:rPr lang="en-GB" sz="1100" b="0" i="0" u="none" strike="noStrike" cap="none" dirty="0">
                <a:solidFill>
                  <a:srgbClr val="000000"/>
                </a:solidFill>
                <a:effectLst/>
                <a:latin typeface="Arial"/>
                <a:ea typeface="Arial"/>
                <a:cs typeface="Arial"/>
                <a:sym typeface="Arial"/>
              </a:rPr>
              <a:t>Although this does mask the fact that data from 2017 showed that BAME BPTC graduates were half as likely than white graduates to obtain pupillage as white graduates with similar prior educational attainment (Jackling, 2017).</a:t>
            </a:r>
          </a:p>
          <a:p>
            <a:pPr marL="457200" lvl="0" indent="-298450" algn="l" rtl="0">
              <a:lnSpc>
                <a:spcPct val="115000"/>
              </a:lnSpc>
              <a:spcBef>
                <a:spcPts val="0"/>
              </a:spcBef>
              <a:spcAft>
                <a:spcPts val="0"/>
              </a:spcAft>
              <a:buClr>
                <a:schemeClr val="dk1"/>
              </a:buClr>
              <a:buSzPts val="1100"/>
              <a:buChar char="-"/>
            </a:pPr>
            <a:endParaRPr lang="en" dirty="0">
              <a:solidFill>
                <a:schemeClr val="dk1"/>
              </a:solidFill>
            </a:endParaRPr>
          </a:p>
        </p:txBody>
      </p:sp>
      <p:sp>
        <p:nvSpPr>
          <p:cNvPr id="174" name="Google Shape;174;g945125e7fd_6_123: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8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45125e7fd_6_102:notes"/>
          <p:cNvSpPr txBox="1">
            <a:spLocks noGrp="1"/>
          </p:cNvSpPr>
          <p:nvPr>
            <p:ph type="body" idx="1"/>
          </p:nvPr>
        </p:nvSpPr>
        <p:spPr>
          <a:xfrm>
            <a:off x="257175" y="3253977"/>
            <a:ext cx="6372225" cy="54312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g945125e7fd_6_102: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84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945125e7fd_6_123:notes"/>
          <p:cNvSpPr txBox="1">
            <a:spLocks noGrp="1"/>
          </p:cNvSpPr>
          <p:nvPr>
            <p:ph type="body" idx="1"/>
          </p:nvPr>
        </p:nvSpPr>
        <p:spPr>
          <a:xfrm>
            <a:off x="257175" y="3253977"/>
            <a:ext cx="6372225" cy="5431235"/>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dirty="0">
                <a:solidFill>
                  <a:schemeClr val="dk1"/>
                </a:solidFill>
              </a:rPr>
              <a:t>C</a:t>
            </a:r>
            <a:r>
              <a:rPr lang="en" dirty="0">
                <a:solidFill>
                  <a:schemeClr val="dk1"/>
                </a:solidFill>
              </a:rPr>
              <a:t>ultural importance – sense of belonging</a:t>
            </a:r>
          </a:p>
        </p:txBody>
      </p:sp>
      <p:sp>
        <p:nvSpPr>
          <p:cNvPr id="174" name="Google Shape;174;g945125e7fd_6_123: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92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45125e7fd_6_44:notes"/>
          <p:cNvSpPr txBox="1">
            <a:spLocks noGrp="1"/>
          </p:cNvSpPr>
          <p:nvPr>
            <p:ph type="body" idx="1"/>
          </p:nvPr>
        </p:nvSpPr>
        <p:spPr>
          <a:xfrm>
            <a:off x="257175" y="3253977"/>
            <a:ext cx="6372225" cy="54312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9" name="Google Shape;139;g945125e7fd_6_44: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88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945125e7fd_6_123:notes"/>
          <p:cNvSpPr txBox="1">
            <a:spLocks noGrp="1"/>
          </p:cNvSpPr>
          <p:nvPr>
            <p:ph type="body" idx="1"/>
          </p:nvPr>
        </p:nvSpPr>
        <p:spPr>
          <a:xfrm>
            <a:off x="257175" y="3253977"/>
            <a:ext cx="6372225" cy="5431235"/>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dirty="0">
                <a:solidFill>
                  <a:schemeClr val="dk1"/>
                </a:solidFill>
              </a:rPr>
              <a:t>C</a:t>
            </a:r>
            <a:r>
              <a:rPr lang="en" dirty="0">
                <a:solidFill>
                  <a:schemeClr val="dk1"/>
                </a:solidFill>
              </a:rPr>
              <a:t>ultural importance – sense of belonging</a:t>
            </a:r>
          </a:p>
        </p:txBody>
      </p:sp>
      <p:sp>
        <p:nvSpPr>
          <p:cNvPr id="174" name="Google Shape;174;g945125e7fd_6_123: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91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727edfe17_1_7:notes"/>
          <p:cNvSpPr txBox="1">
            <a:spLocks noGrp="1"/>
          </p:cNvSpPr>
          <p:nvPr>
            <p:ph type="body" idx="1"/>
          </p:nvPr>
        </p:nvSpPr>
        <p:spPr>
          <a:xfrm>
            <a:off x="257175" y="3253977"/>
            <a:ext cx="6372300" cy="5431200"/>
          </a:xfrm>
          <a:prstGeom prst="rect">
            <a:avLst/>
          </a:prstGeom>
        </p:spPr>
        <p:txBody>
          <a:bodyPr spcFirstLastPara="1" wrap="square" lIns="91425" tIns="91425" rIns="91425" bIns="91425" anchor="t" anchorCtr="0">
            <a:noAutofit/>
          </a:bodyPr>
          <a:lstStyle/>
          <a:p>
            <a:r>
              <a:rPr lang="en-US" u="sng" dirty="0" smtClean="0">
                <a:solidFill>
                  <a:srgbClr val="1155CC"/>
                </a:solidFill>
                <a:latin typeface="Arial" panose="020B0604020202020204" pitchFamily="34" charset="0"/>
                <a:hlinkClick r:id="rId3"/>
              </a:rPr>
              <a:t>https://anchor.fm/bameadvocates/episodes/Black-History-Month-Edition-e183soa</a:t>
            </a:r>
            <a:r>
              <a:rPr lang="en-US" dirty="0" smtClean="0">
                <a:solidFill>
                  <a:srgbClr val="222222"/>
                </a:solidFill>
                <a:latin typeface="Arial" panose="020B0604020202020204" pitchFamily="34" charset="0"/>
              </a:rPr>
              <a:t> for further information….</a:t>
            </a:r>
            <a:endParaRPr lang="en-US" dirty="0"/>
          </a:p>
        </p:txBody>
      </p:sp>
      <p:sp>
        <p:nvSpPr>
          <p:cNvPr id="190" name="Google Shape;190;g9727edfe17_1_7: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222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727edfe17_1_7:notes"/>
          <p:cNvSpPr txBox="1">
            <a:spLocks noGrp="1"/>
          </p:cNvSpPr>
          <p:nvPr>
            <p:ph type="body" idx="1"/>
          </p:nvPr>
        </p:nvSpPr>
        <p:spPr>
          <a:xfrm>
            <a:off x="257175" y="3253977"/>
            <a:ext cx="6372300" cy="5431200"/>
          </a:xfrm>
          <a:prstGeom prst="rect">
            <a:avLst/>
          </a:prstGeom>
        </p:spPr>
        <p:txBody>
          <a:bodyPr spcFirstLastPara="1" wrap="square" lIns="91425" tIns="91425" rIns="91425" bIns="91425" anchor="t" anchorCtr="0">
            <a:noAutofit/>
          </a:bodyPr>
          <a:lstStyle/>
          <a:p>
            <a:endParaRPr lang="en-US" dirty="0"/>
          </a:p>
        </p:txBody>
      </p:sp>
      <p:sp>
        <p:nvSpPr>
          <p:cNvPr id="190" name="Google Shape;190;g9727edfe17_1_7:notes"/>
          <p:cNvSpPr>
            <a:spLocks noGrp="1" noRot="1" noChangeAspect="1"/>
          </p:cNvSpPr>
          <p:nvPr>
            <p:ph type="sldImg" idx="2"/>
          </p:nvPr>
        </p:nvSpPr>
        <p:spPr>
          <a:xfrm>
            <a:off x="1371600" y="842963"/>
            <a:ext cx="4286250" cy="2411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604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file://localhost/Users/Matt/Dropbox%20(Design%20Team)/DESIGN%20JOBS/2752_UG_LLB_COURSE_PPT/2%20LINKS/PPT_LINKS/06.jpg" TargetMode="External"/><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y study at">
  <p:cSld name="Why study at">
    <p:spTree>
      <p:nvGrpSpPr>
        <p:cNvPr id="1" name="Shape 103"/>
        <p:cNvGrpSpPr/>
        <p:nvPr/>
      </p:nvGrpSpPr>
      <p:grpSpPr>
        <a:xfrm>
          <a:off x="0" y="0"/>
          <a:ext cx="0" cy="0"/>
          <a:chOff x="0" y="0"/>
          <a:chExt cx="0" cy="0"/>
        </a:xfrm>
      </p:grpSpPr>
      <p:sp>
        <p:nvSpPr>
          <p:cNvPr id="104" name="Google Shape;104;p30"/>
          <p:cNvSpPr txBox="1">
            <a:spLocks noGrp="1"/>
          </p:cNvSpPr>
          <p:nvPr>
            <p:ph type="title"/>
          </p:nvPr>
        </p:nvSpPr>
        <p:spPr>
          <a:xfrm>
            <a:off x="432000" y="396000"/>
            <a:ext cx="8229600" cy="857250"/>
          </a:xfrm>
          <a:prstGeom prst="rect">
            <a:avLst/>
          </a:prstGeom>
          <a:noFill/>
          <a:ln>
            <a:noFill/>
          </a:ln>
        </p:spPr>
        <p:txBody>
          <a:bodyPr spcFirstLastPara="1" wrap="square" lIns="0" tIns="0" rIns="0" bIns="0" anchor="t" anchorCtr="0">
            <a:noAutofit/>
          </a:bodyPr>
          <a:lstStyle>
            <a:lvl1pPr lvl="0" algn="l">
              <a:lnSpc>
                <a:spcPct val="103836"/>
              </a:lnSpc>
              <a:spcBef>
                <a:spcPts val="0"/>
              </a:spcBef>
              <a:spcAft>
                <a:spcPts val="0"/>
              </a:spcAft>
              <a:buClr>
                <a:srgbClr val="FFFFFF"/>
              </a:buClr>
              <a:buSzPts val="2600"/>
              <a:buFont typeface="Arial"/>
              <a:buNone/>
              <a:defRPr sz="26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05"/>
        <p:cNvGrpSpPr/>
        <p:nvPr/>
      </p:nvGrpSpPr>
      <p:grpSpPr>
        <a:xfrm>
          <a:off x="0" y="0"/>
          <a:ext cx="0" cy="0"/>
          <a:chOff x="0" y="0"/>
          <a:chExt cx="0" cy="0"/>
        </a:xfrm>
      </p:grpSpPr>
      <p:pic>
        <p:nvPicPr>
          <p:cNvPr id="106" name="Google Shape;106;p31"/>
          <p:cNvPicPr preferRelativeResize="0"/>
          <p:nvPr/>
        </p:nvPicPr>
        <p:blipFill rotWithShape="1">
          <a:blip r:embed="rId2">
            <a:alphaModFix/>
          </a:blip>
          <a:srcRect/>
          <a:stretch/>
        </p:blipFill>
        <p:spPr>
          <a:xfrm>
            <a:off x="1" y="1"/>
            <a:ext cx="9141291" cy="51434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07"/>
        <p:cNvGrpSpPr/>
        <p:nvPr/>
      </p:nvGrpSpPr>
      <p:grpSpPr>
        <a:xfrm>
          <a:off x="0" y="0"/>
          <a:ext cx="0" cy="0"/>
          <a:chOff x="0" y="0"/>
          <a:chExt cx="0" cy="0"/>
        </a:xfrm>
      </p:grpSpPr>
      <p:pic>
        <p:nvPicPr>
          <p:cNvPr id="108" name="Google Shape;108;p32"/>
          <p:cNvPicPr preferRelativeResize="0"/>
          <p:nvPr/>
        </p:nvPicPr>
        <p:blipFill rotWithShape="1">
          <a:blip r:embed="rId2">
            <a:alphaModFix/>
          </a:blip>
          <a:srcRect/>
          <a:stretch/>
        </p:blipFill>
        <p:spPr>
          <a:xfrm>
            <a:off x="1" y="1"/>
            <a:ext cx="9141291" cy="5143499"/>
          </a:xfrm>
          <a:prstGeom prst="rect">
            <a:avLst/>
          </a:prstGeom>
          <a:noFill/>
          <a:ln>
            <a:noFill/>
          </a:ln>
        </p:spPr>
      </p:pic>
      <p:sp>
        <p:nvSpPr>
          <p:cNvPr id="109" name="Google Shape;109;p32"/>
          <p:cNvSpPr txBox="1">
            <a:spLocks noGrp="1"/>
          </p:cNvSpPr>
          <p:nvPr>
            <p:ph type="title"/>
          </p:nvPr>
        </p:nvSpPr>
        <p:spPr>
          <a:xfrm>
            <a:off x="432000" y="396000"/>
            <a:ext cx="8229600" cy="857250"/>
          </a:xfrm>
          <a:prstGeom prst="rect">
            <a:avLst/>
          </a:prstGeom>
          <a:noFill/>
          <a:ln>
            <a:noFill/>
          </a:ln>
        </p:spPr>
        <p:txBody>
          <a:bodyPr spcFirstLastPara="1" wrap="square" lIns="0" tIns="0" rIns="0" bIns="0" anchor="t" anchorCtr="0">
            <a:noAutofit/>
          </a:bodyPr>
          <a:lstStyle>
            <a:lvl1pPr lvl="0" algn="l">
              <a:lnSpc>
                <a:spcPct val="103836"/>
              </a:lnSpc>
              <a:spcBef>
                <a:spcPts val="0"/>
              </a:spcBef>
              <a:spcAft>
                <a:spcPts val="0"/>
              </a:spcAft>
              <a:buClr>
                <a:srgbClr val="FFFFFF"/>
              </a:buClr>
              <a:buSzPts val="2600"/>
              <a:buFont typeface="Arial"/>
              <a:buNone/>
              <a:defRPr sz="26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gree options">
  <p:cSld name="Degree options">
    <p:spTree>
      <p:nvGrpSpPr>
        <p:cNvPr id="1" name="Shape 110"/>
        <p:cNvGrpSpPr/>
        <p:nvPr/>
      </p:nvGrpSpPr>
      <p:grpSpPr>
        <a:xfrm>
          <a:off x="0" y="0"/>
          <a:ext cx="0" cy="0"/>
          <a:chOff x="0" y="0"/>
          <a:chExt cx="0" cy="0"/>
        </a:xfrm>
      </p:grpSpPr>
      <p:pic>
        <p:nvPicPr>
          <p:cNvPr id="111" name="Google Shape;111;p33"/>
          <p:cNvPicPr preferRelativeResize="0"/>
          <p:nvPr/>
        </p:nvPicPr>
        <p:blipFill rotWithShape="1">
          <a:blip r:embed="rId2">
            <a:alphaModFix/>
          </a:blip>
          <a:srcRect/>
          <a:stretch/>
        </p:blipFill>
        <p:spPr>
          <a:xfrm>
            <a:off x="1" y="1"/>
            <a:ext cx="9141291" cy="5143499"/>
          </a:xfrm>
          <a:prstGeom prst="rect">
            <a:avLst/>
          </a:prstGeom>
          <a:noFill/>
          <a:ln>
            <a:noFill/>
          </a:ln>
        </p:spPr>
      </p:pic>
      <p:sp>
        <p:nvSpPr>
          <p:cNvPr id="112" name="Google Shape;112;p33"/>
          <p:cNvSpPr txBox="1">
            <a:spLocks noGrp="1"/>
          </p:cNvSpPr>
          <p:nvPr>
            <p:ph type="title"/>
          </p:nvPr>
        </p:nvSpPr>
        <p:spPr>
          <a:xfrm>
            <a:off x="432000" y="396000"/>
            <a:ext cx="8229600" cy="857250"/>
          </a:xfrm>
          <a:prstGeom prst="rect">
            <a:avLst/>
          </a:prstGeom>
          <a:noFill/>
          <a:ln>
            <a:noFill/>
          </a:ln>
        </p:spPr>
        <p:txBody>
          <a:bodyPr spcFirstLastPara="1" wrap="square" lIns="0" tIns="0" rIns="0" bIns="0" anchor="t" anchorCtr="0">
            <a:noAutofit/>
          </a:bodyPr>
          <a:lstStyle>
            <a:lvl1pPr lvl="0" algn="l">
              <a:lnSpc>
                <a:spcPct val="103836"/>
              </a:lnSpc>
              <a:spcBef>
                <a:spcPts val="0"/>
              </a:spcBef>
              <a:spcAft>
                <a:spcPts val="0"/>
              </a:spcAft>
              <a:buClr>
                <a:srgbClr val="FFFFFF"/>
              </a:buClr>
              <a:buSzPts val="2600"/>
              <a:buFont typeface="Arial"/>
              <a:buNone/>
              <a:defRPr sz="26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udy online">
  <p:cSld name="Study online">
    <p:spTree>
      <p:nvGrpSpPr>
        <p:cNvPr id="1" name="Shape 113"/>
        <p:cNvGrpSpPr/>
        <p:nvPr/>
      </p:nvGrpSpPr>
      <p:grpSpPr>
        <a:xfrm>
          <a:off x="0" y="0"/>
          <a:ext cx="0" cy="0"/>
          <a:chOff x="0" y="0"/>
          <a:chExt cx="0" cy="0"/>
        </a:xfrm>
      </p:grpSpPr>
      <p:pic>
        <p:nvPicPr>
          <p:cNvPr id="114" name="Google Shape;114;p34"/>
          <p:cNvPicPr preferRelativeResize="0"/>
          <p:nvPr/>
        </p:nvPicPr>
        <p:blipFill rotWithShape="1">
          <a:blip r:embed="rId2">
            <a:alphaModFix/>
          </a:blip>
          <a:srcRect/>
          <a:stretch/>
        </p:blipFill>
        <p:spPr>
          <a:xfrm>
            <a:off x="1" y="1"/>
            <a:ext cx="9141291" cy="5143499"/>
          </a:xfrm>
          <a:prstGeom prst="rect">
            <a:avLst/>
          </a:prstGeom>
          <a:noFill/>
          <a:ln>
            <a:noFill/>
          </a:ln>
        </p:spPr>
      </p:pic>
      <p:sp>
        <p:nvSpPr>
          <p:cNvPr id="115" name="Google Shape;115;p34"/>
          <p:cNvSpPr txBox="1">
            <a:spLocks noGrp="1"/>
          </p:cNvSpPr>
          <p:nvPr>
            <p:ph type="title"/>
          </p:nvPr>
        </p:nvSpPr>
        <p:spPr>
          <a:xfrm>
            <a:off x="432000" y="396000"/>
            <a:ext cx="8229600" cy="857250"/>
          </a:xfrm>
          <a:prstGeom prst="rect">
            <a:avLst/>
          </a:prstGeom>
          <a:noFill/>
          <a:ln>
            <a:noFill/>
          </a:ln>
        </p:spPr>
        <p:txBody>
          <a:bodyPr spcFirstLastPara="1" wrap="square" lIns="0" tIns="0" rIns="0" bIns="0" anchor="t" anchorCtr="0">
            <a:noAutofit/>
          </a:bodyPr>
          <a:lstStyle>
            <a:lvl1pPr lvl="0" algn="l">
              <a:lnSpc>
                <a:spcPct val="103836"/>
              </a:lnSpc>
              <a:spcBef>
                <a:spcPts val="0"/>
              </a:spcBef>
              <a:spcAft>
                <a:spcPts val="0"/>
              </a:spcAft>
              <a:buClr>
                <a:srgbClr val="FFFFFF"/>
              </a:buClr>
              <a:buSzPts val="2600"/>
              <a:buFont typeface="Arial"/>
              <a:buNone/>
              <a:defRPr sz="26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odules">
  <p:cSld name="Modules">
    <p:spTree>
      <p:nvGrpSpPr>
        <p:cNvPr id="1" name="Shape 116"/>
        <p:cNvGrpSpPr/>
        <p:nvPr/>
      </p:nvGrpSpPr>
      <p:grpSpPr>
        <a:xfrm>
          <a:off x="0" y="0"/>
          <a:ext cx="0" cy="0"/>
          <a:chOff x="0" y="0"/>
          <a:chExt cx="0" cy="0"/>
        </a:xfrm>
      </p:grpSpPr>
      <p:pic>
        <p:nvPicPr>
          <p:cNvPr id="117" name="Google Shape;117;p35"/>
          <p:cNvPicPr preferRelativeResize="0"/>
          <p:nvPr/>
        </p:nvPicPr>
        <p:blipFill rotWithShape="1">
          <a:blip r:embed="rId2">
            <a:alphaModFix/>
          </a:blip>
          <a:srcRect/>
          <a:stretch/>
        </p:blipFill>
        <p:spPr>
          <a:xfrm>
            <a:off x="1" y="1"/>
            <a:ext cx="9141291" cy="51434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irst Year">
  <p:cSld name="First Year">
    <p:spTree>
      <p:nvGrpSpPr>
        <p:cNvPr id="1" name="Shape 118"/>
        <p:cNvGrpSpPr/>
        <p:nvPr/>
      </p:nvGrpSpPr>
      <p:grpSpPr>
        <a:xfrm>
          <a:off x="0" y="0"/>
          <a:ext cx="0" cy="0"/>
          <a:chOff x="0" y="0"/>
          <a:chExt cx="0" cy="0"/>
        </a:xfrm>
      </p:grpSpPr>
      <p:pic>
        <p:nvPicPr>
          <p:cNvPr id="119" name="Google Shape;119;p36" descr="/Users/Matt/Dropbox (Design Team)/DESIGN JOBS/2752_UG_LLB_COURSE_PPT/2 LINKS/PPT_LINKS/08.jpg"/>
          <p:cNvPicPr preferRelativeResize="0"/>
          <p:nvPr/>
        </p:nvPicPr>
        <p:blipFill rotWithShape="1">
          <a:blip r:embed="rId2">
            <a:alphaModFix/>
          </a:blip>
          <a:srcRect/>
          <a:stretch/>
        </p:blipFill>
        <p:spPr>
          <a:xfrm>
            <a:off x="1" y="0"/>
            <a:ext cx="9141291" cy="51435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oute">
  <p:cSld name="Route">
    <p:bg>
      <p:bgPr>
        <a:solidFill>
          <a:srgbClr val="C0C1C0"/>
        </a:solidFill>
        <a:effectLst/>
      </p:bgPr>
    </p:bg>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432000" y="396000"/>
            <a:ext cx="8229600" cy="543800"/>
          </a:xfrm>
          <a:prstGeom prst="rect">
            <a:avLst/>
          </a:prstGeom>
          <a:noFill/>
          <a:ln>
            <a:noFill/>
          </a:ln>
        </p:spPr>
        <p:txBody>
          <a:bodyPr spcFirstLastPara="1" wrap="square" lIns="0" tIns="0" rIns="0" bIns="0" anchor="t" anchorCtr="0">
            <a:noAutofit/>
          </a:bodyPr>
          <a:lstStyle>
            <a:lvl1pPr lvl="0" algn="l">
              <a:lnSpc>
                <a:spcPct val="103836"/>
              </a:lnSpc>
              <a:spcBef>
                <a:spcPts val="0"/>
              </a:spcBef>
              <a:spcAft>
                <a:spcPts val="0"/>
              </a:spcAft>
              <a:buClr>
                <a:srgbClr val="91278F"/>
              </a:buClr>
              <a:buSzPts val="2600"/>
              <a:buFont typeface="Arial"/>
              <a:buNone/>
              <a:defRPr sz="2600">
                <a:solidFill>
                  <a:srgbClr val="91278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QE 1">
  <p:cSld name="SQE 1">
    <p:spTree>
      <p:nvGrpSpPr>
        <p:cNvPr id="1" name="Shape 122"/>
        <p:cNvGrpSpPr/>
        <p:nvPr/>
      </p:nvGrpSpPr>
      <p:grpSpPr>
        <a:xfrm>
          <a:off x="0" y="0"/>
          <a:ext cx="0" cy="0"/>
          <a:chOff x="0" y="0"/>
          <a:chExt cx="0" cy="0"/>
        </a:xfrm>
      </p:grpSpPr>
      <p:pic>
        <p:nvPicPr>
          <p:cNvPr id="123" name="Google Shape;123;p38"/>
          <p:cNvPicPr preferRelativeResize="0"/>
          <p:nvPr/>
        </p:nvPicPr>
        <p:blipFill rotWithShape="1">
          <a:blip r:embed="rId2">
            <a:alphaModFix/>
          </a:blip>
          <a:srcRect/>
          <a:stretch/>
        </p:blipFill>
        <p:spPr>
          <a:xfrm>
            <a:off x="1" y="1"/>
            <a:ext cx="9141291" cy="5143499"/>
          </a:xfrm>
          <a:prstGeom prst="rect">
            <a:avLst/>
          </a:prstGeom>
          <a:noFill/>
          <a:ln>
            <a:noFill/>
          </a:ln>
        </p:spPr>
      </p:pic>
      <p:sp>
        <p:nvSpPr>
          <p:cNvPr id="124" name="Google Shape;124;p38"/>
          <p:cNvSpPr txBox="1">
            <a:spLocks noGrp="1"/>
          </p:cNvSpPr>
          <p:nvPr>
            <p:ph type="title"/>
          </p:nvPr>
        </p:nvSpPr>
        <p:spPr>
          <a:xfrm>
            <a:off x="432000" y="396000"/>
            <a:ext cx="8229600" cy="857250"/>
          </a:xfrm>
          <a:prstGeom prst="rect">
            <a:avLst/>
          </a:prstGeom>
          <a:noFill/>
          <a:ln>
            <a:noFill/>
          </a:ln>
        </p:spPr>
        <p:txBody>
          <a:bodyPr spcFirstLastPara="1" wrap="square" lIns="0" tIns="0" rIns="0" bIns="0" anchor="t" anchorCtr="0">
            <a:noAutofit/>
          </a:bodyPr>
          <a:lstStyle>
            <a:lvl1pPr lvl="0" algn="l">
              <a:lnSpc>
                <a:spcPct val="103836"/>
              </a:lnSpc>
              <a:spcBef>
                <a:spcPts val="0"/>
              </a:spcBef>
              <a:spcAft>
                <a:spcPts val="0"/>
              </a:spcAft>
              <a:buClr>
                <a:srgbClr val="FFFFFF"/>
              </a:buClr>
              <a:buSzPts val="2600"/>
              <a:buFont typeface="Arial"/>
              <a:buNone/>
              <a:defRPr sz="26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QE 2">
  <p:cSld name="SQE 2">
    <p:spTree>
      <p:nvGrpSpPr>
        <p:cNvPr id="1" name="Shape 125"/>
        <p:cNvGrpSpPr/>
        <p:nvPr/>
      </p:nvGrpSpPr>
      <p:grpSpPr>
        <a:xfrm>
          <a:off x="0" y="0"/>
          <a:ext cx="0" cy="0"/>
          <a:chOff x="0" y="0"/>
          <a:chExt cx="0" cy="0"/>
        </a:xfrm>
      </p:grpSpPr>
      <p:pic>
        <p:nvPicPr>
          <p:cNvPr id="126" name="Google Shape;126;p39"/>
          <p:cNvPicPr preferRelativeResize="0"/>
          <p:nvPr/>
        </p:nvPicPr>
        <p:blipFill rotWithShape="1">
          <a:blip r:embed="rId2">
            <a:alphaModFix/>
          </a:blip>
          <a:srcRect/>
          <a:stretch/>
        </p:blipFill>
        <p:spPr>
          <a:xfrm>
            <a:off x="1" y="1"/>
            <a:ext cx="9141291" cy="5143499"/>
          </a:xfrm>
          <a:prstGeom prst="rect">
            <a:avLst/>
          </a:prstGeom>
          <a:noFill/>
          <a:ln>
            <a:noFill/>
          </a:ln>
        </p:spPr>
      </p:pic>
      <p:sp>
        <p:nvSpPr>
          <p:cNvPr id="127" name="Google Shape;127;p39"/>
          <p:cNvSpPr txBox="1">
            <a:spLocks noGrp="1"/>
          </p:cNvSpPr>
          <p:nvPr>
            <p:ph type="title"/>
          </p:nvPr>
        </p:nvSpPr>
        <p:spPr>
          <a:xfrm>
            <a:off x="432000" y="396000"/>
            <a:ext cx="8229600" cy="857250"/>
          </a:xfrm>
          <a:prstGeom prst="rect">
            <a:avLst/>
          </a:prstGeom>
          <a:noFill/>
          <a:ln>
            <a:noFill/>
          </a:ln>
        </p:spPr>
        <p:txBody>
          <a:bodyPr spcFirstLastPara="1" wrap="square" lIns="0" tIns="0" rIns="0" bIns="0" anchor="t" anchorCtr="0">
            <a:noAutofit/>
          </a:bodyPr>
          <a:lstStyle>
            <a:lvl1pPr lvl="0" algn="l">
              <a:lnSpc>
                <a:spcPct val="103836"/>
              </a:lnSpc>
              <a:spcBef>
                <a:spcPts val="0"/>
              </a:spcBef>
              <a:spcAft>
                <a:spcPts val="0"/>
              </a:spcAft>
              <a:buClr>
                <a:srgbClr val="FFFFFF"/>
              </a:buClr>
              <a:buSzPts val="2600"/>
              <a:buFont typeface="Arial"/>
              <a:buNone/>
              <a:defRPr sz="26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mployability">
  <p:cSld name="Employability">
    <p:spTree>
      <p:nvGrpSpPr>
        <p:cNvPr id="1" name="Shape 128"/>
        <p:cNvGrpSpPr/>
        <p:nvPr/>
      </p:nvGrpSpPr>
      <p:grpSpPr>
        <a:xfrm>
          <a:off x="0" y="0"/>
          <a:ext cx="0" cy="0"/>
          <a:chOff x="0" y="0"/>
          <a:chExt cx="0" cy="0"/>
        </a:xfrm>
      </p:grpSpPr>
      <p:pic>
        <p:nvPicPr>
          <p:cNvPr id="129" name="Google Shape;129;p40"/>
          <p:cNvPicPr preferRelativeResize="0"/>
          <p:nvPr/>
        </p:nvPicPr>
        <p:blipFill rotWithShape="1">
          <a:blip r:embed="rId2">
            <a:alphaModFix/>
          </a:blip>
          <a:srcRect/>
          <a:stretch/>
        </p:blipFill>
        <p:spPr>
          <a:xfrm>
            <a:off x="1" y="1"/>
            <a:ext cx="9141291" cy="5143499"/>
          </a:xfrm>
          <a:prstGeom prst="rect">
            <a:avLst/>
          </a:prstGeom>
          <a:noFill/>
          <a:ln>
            <a:noFill/>
          </a:ln>
        </p:spPr>
      </p:pic>
      <p:sp>
        <p:nvSpPr>
          <p:cNvPr id="130" name="Google Shape;130;p40"/>
          <p:cNvSpPr txBox="1">
            <a:spLocks noGrp="1"/>
          </p:cNvSpPr>
          <p:nvPr>
            <p:ph type="title"/>
          </p:nvPr>
        </p:nvSpPr>
        <p:spPr>
          <a:xfrm>
            <a:off x="432000" y="396000"/>
            <a:ext cx="8229600" cy="857250"/>
          </a:xfrm>
          <a:prstGeom prst="rect">
            <a:avLst/>
          </a:prstGeom>
          <a:noFill/>
          <a:ln>
            <a:noFill/>
          </a:ln>
        </p:spPr>
        <p:txBody>
          <a:bodyPr spcFirstLastPara="1" wrap="square" lIns="0" tIns="0" rIns="0" bIns="0" anchor="t" anchorCtr="0">
            <a:noAutofit/>
          </a:bodyPr>
          <a:lstStyle>
            <a:lvl1pPr lvl="0" algn="l">
              <a:lnSpc>
                <a:spcPct val="103836"/>
              </a:lnSpc>
              <a:spcBef>
                <a:spcPts val="0"/>
              </a:spcBef>
              <a:spcAft>
                <a:spcPts val="0"/>
              </a:spcAft>
              <a:buClr>
                <a:srgbClr val="FFFFFF"/>
              </a:buClr>
              <a:buSzPts val="2600"/>
              <a:buFont typeface="Arial"/>
              <a:buNone/>
              <a:defRPr sz="26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e support you">
  <p:cSld name="We support you">
    <p:spTree>
      <p:nvGrpSpPr>
        <p:cNvPr id="1" name="Shape 131"/>
        <p:cNvGrpSpPr/>
        <p:nvPr/>
      </p:nvGrpSpPr>
      <p:grpSpPr>
        <a:xfrm>
          <a:off x="0" y="0"/>
          <a:ext cx="0" cy="0"/>
          <a:chOff x="0" y="0"/>
          <a:chExt cx="0" cy="0"/>
        </a:xfrm>
      </p:grpSpPr>
      <p:pic>
        <p:nvPicPr>
          <p:cNvPr id="132" name="Google Shape;132;p41"/>
          <p:cNvPicPr preferRelativeResize="0"/>
          <p:nvPr/>
        </p:nvPicPr>
        <p:blipFill rotWithShape="1">
          <a:blip r:embed="rId2">
            <a:alphaModFix/>
          </a:blip>
          <a:srcRect/>
          <a:stretch/>
        </p:blipFill>
        <p:spPr>
          <a:xfrm>
            <a:off x="1" y="1"/>
            <a:ext cx="9141291" cy="5143499"/>
          </a:xfrm>
          <a:prstGeom prst="rect">
            <a:avLst/>
          </a:prstGeom>
          <a:noFill/>
          <a:ln>
            <a:noFill/>
          </a:ln>
        </p:spPr>
      </p:pic>
      <p:sp>
        <p:nvSpPr>
          <p:cNvPr id="133" name="Google Shape;133;p41"/>
          <p:cNvSpPr txBox="1">
            <a:spLocks noGrp="1"/>
          </p:cNvSpPr>
          <p:nvPr>
            <p:ph type="title"/>
          </p:nvPr>
        </p:nvSpPr>
        <p:spPr>
          <a:xfrm>
            <a:off x="432000" y="396000"/>
            <a:ext cx="8229600" cy="857250"/>
          </a:xfrm>
          <a:prstGeom prst="rect">
            <a:avLst/>
          </a:prstGeom>
          <a:noFill/>
          <a:ln>
            <a:noFill/>
          </a:ln>
        </p:spPr>
        <p:txBody>
          <a:bodyPr spcFirstLastPara="1" wrap="square" lIns="0" tIns="0" rIns="0" bIns="0" anchor="t" anchorCtr="0">
            <a:noAutofit/>
          </a:bodyPr>
          <a:lstStyle>
            <a:lvl1pPr lvl="0" algn="l">
              <a:lnSpc>
                <a:spcPct val="103836"/>
              </a:lnSpc>
              <a:spcBef>
                <a:spcPts val="0"/>
              </a:spcBef>
              <a:spcAft>
                <a:spcPts val="0"/>
              </a:spcAft>
              <a:buClr>
                <a:srgbClr val="FFFFFF"/>
              </a:buClr>
              <a:buSzPts val="2600"/>
              <a:buFont typeface="Arial"/>
              <a:buNone/>
              <a:defRPr sz="26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TA">
  <p:cSld name="CTA">
    <p:spTree>
      <p:nvGrpSpPr>
        <p:cNvPr id="1" name="Shape 134"/>
        <p:cNvGrpSpPr/>
        <p:nvPr/>
      </p:nvGrpSpPr>
      <p:grpSpPr>
        <a:xfrm>
          <a:off x="0" y="0"/>
          <a:ext cx="0" cy="0"/>
          <a:chOff x="0" y="0"/>
          <a:chExt cx="0" cy="0"/>
        </a:xfrm>
      </p:grpSpPr>
      <p:pic>
        <p:nvPicPr>
          <p:cNvPr id="135" name="Google Shape;135;p42"/>
          <p:cNvPicPr preferRelativeResize="0"/>
          <p:nvPr/>
        </p:nvPicPr>
        <p:blipFill rotWithShape="1">
          <a:blip r:embed="rId2">
            <a:alphaModFix/>
          </a:blip>
          <a:srcRect/>
          <a:stretch/>
        </p:blipFill>
        <p:spPr>
          <a:xfrm>
            <a:off x="1" y="1"/>
            <a:ext cx="9141291" cy="5143499"/>
          </a:xfrm>
          <a:prstGeom prst="rect">
            <a:avLst/>
          </a:prstGeom>
          <a:noFill/>
          <a:ln>
            <a:noFill/>
          </a:ln>
        </p:spPr>
      </p:pic>
      <p:sp>
        <p:nvSpPr>
          <p:cNvPr id="136" name="Google Shape;136;p42"/>
          <p:cNvSpPr txBox="1">
            <a:spLocks noGrp="1"/>
          </p:cNvSpPr>
          <p:nvPr>
            <p:ph type="title"/>
          </p:nvPr>
        </p:nvSpPr>
        <p:spPr>
          <a:xfrm>
            <a:off x="432000" y="396000"/>
            <a:ext cx="8229600" cy="857250"/>
          </a:xfrm>
          <a:prstGeom prst="rect">
            <a:avLst/>
          </a:prstGeom>
          <a:noFill/>
          <a:ln>
            <a:noFill/>
          </a:ln>
        </p:spPr>
        <p:txBody>
          <a:bodyPr spcFirstLastPara="1" wrap="square" lIns="0" tIns="0" rIns="0" bIns="0" anchor="t" anchorCtr="0">
            <a:noAutofit/>
          </a:bodyPr>
          <a:lstStyle>
            <a:lvl1pPr lvl="0" algn="l">
              <a:lnSpc>
                <a:spcPct val="103836"/>
              </a:lnSpc>
              <a:spcBef>
                <a:spcPts val="0"/>
              </a:spcBef>
              <a:spcAft>
                <a:spcPts val="0"/>
              </a:spcAft>
              <a:buClr>
                <a:srgbClr val="FFFFFF"/>
              </a:buClr>
              <a:buSzPts val="2600"/>
              <a:buFont typeface="Arial"/>
              <a:buNone/>
              <a:defRPr sz="260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Key features">
    <p:spTree>
      <p:nvGrpSpPr>
        <p:cNvPr id="1" name=""/>
        <p:cNvGrpSpPr/>
        <p:nvPr/>
      </p:nvGrpSpPr>
      <p:grpSpPr>
        <a:xfrm>
          <a:off x="0" y="0"/>
          <a:ext cx="0" cy="0"/>
          <a:chOff x="0" y="0"/>
          <a:chExt cx="0" cy="0"/>
        </a:xfrm>
      </p:grpSpPr>
      <p:pic>
        <p:nvPicPr>
          <p:cNvPr id="7" name="06.jpg" descr="/Users/Matt/Dropbox (Design Team)/DESIGN JOBS/2752_UG_LLB_COURSE_PPT/2 LINKS/PPT_LINKS/06.jpg"/>
          <p:cNvPicPr>
            <a:picLocks noChangeAspect="1"/>
          </p:cNvPicPr>
          <p:nvPr userDrawn="1"/>
        </p:nvPicPr>
        <p:blipFill>
          <a:blip r:embed="rId2" r:link="rId3">
            <a:extLst>
              <a:ext uri="{28A0092B-C50C-407E-A947-70E740481C1C}">
                <a14:useLocalDpi xmlns:a14="http://schemas.microsoft.com/office/drawing/2010/main"/>
              </a:ext>
            </a:extLst>
          </a:blip>
          <a:stretch>
            <a:fillRect/>
          </a:stretch>
        </p:blipFill>
        <p:spPr>
          <a:xfrm>
            <a:off x="1" y="0"/>
            <a:ext cx="9141291" cy="5143500"/>
          </a:xfrm>
          <a:prstGeom prst="rect">
            <a:avLst/>
          </a:prstGeom>
        </p:spPr>
      </p:pic>
      <p:sp>
        <p:nvSpPr>
          <p:cNvPr id="8" name="Title 9"/>
          <p:cNvSpPr>
            <a:spLocks noGrp="1"/>
          </p:cNvSpPr>
          <p:nvPr>
            <p:ph type="title"/>
          </p:nvPr>
        </p:nvSpPr>
        <p:spPr>
          <a:xfrm>
            <a:off x="432000" y="396001"/>
            <a:ext cx="8229600" cy="543800"/>
          </a:xfrm>
        </p:spPr>
        <p:txBody>
          <a:bodyPr lIns="0" tIns="0" rIns="0" bIns="0" anchor="t" anchorCtr="0">
            <a:normAutofit/>
          </a:bodyPr>
          <a:lstStyle>
            <a:lvl1pPr algn="l">
              <a:lnSpc>
                <a:spcPts val="2700"/>
              </a:lnSpc>
              <a:defRPr sz="2600">
                <a:solidFill>
                  <a:srgbClr val="0084A9"/>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45881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6" name="Google Shape;96;p28"/>
          <p:cNvSpPr txBox="1">
            <a:spLocks noGrp="1"/>
          </p:cNvSpPr>
          <p:nvPr>
            <p:ph type="body" idx="1"/>
          </p:nvPr>
        </p:nvSpPr>
        <p:spPr>
          <a:xfrm>
            <a:off x="457200" y="1200151"/>
            <a:ext cx="8229600" cy="3394472"/>
          </a:xfrm>
          <a:prstGeom prst="rect">
            <a:avLst/>
          </a:prstGeom>
          <a:noFill/>
          <a:ln>
            <a:noFill/>
          </a:ln>
        </p:spPr>
        <p:txBody>
          <a:bodyPr spcFirstLastPara="1" wrap="square" lIns="68575" tIns="34275" rIns="68575" bIns="34275" anchor="t" anchorCtr="0">
            <a:noAutofit/>
          </a:bodyPr>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28"/>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98" name="Google Shape;98;p28"/>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99" name="Google Shape;99;p28"/>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9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43" descr="/Users/Matt/Dropbox (Design Team)/DESIGN JOBS/2752_UG_LLB_COURSE_PPT/2 LINKS/PPT_LINKS/ELEMENTS/WSYA_LOCKUP.png"/>
          <p:cNvPicPr preferRelativeResize="0"/>
          <p:nvPr/>
        </p:nvPicPr>
        <p:blipFill rotWithShape="1">
          <a:blip r:embed="rId3">
            <a:alphaModFix/>
          </a:blip>
          <a:srcRect/>
          <a:stretch/>
        </p:blipFill>
        <p:spPr>
          <a:xfrm>
            <a:off x="603250" y="1955800"/>
            <a:ext cx="2755646" cy="1060839"/>
          </a:xfrm>
          <a:prstGeom prst="rect">
            <a:avLst/>
          </a:prstGeom>
          <a:noFill/>
          <a:ln>
            <a:noFill/>
          </a:ln>
        </p:spPr>
      </p:pic>
      <p:sp>
        <p:nvSpPr>
          <p:cNvPr id="145" name="Google Shape;145;p43"/>
          <p:cNvSpPr/>
          <p:nvPr/>
        </p:nvSpPr>
        <p:spPr>
          <a:xfrm>
            <a:off x="6813467" y="2832264"/>
            <a:ext cx="1781299" cy="1782000"/>
          </a:xfrm>
          <a:prstGeom prst="ellipse">
            <a:avLst/>
          </a:prstGeom>
          <a:blipFill rotWithShape="1">
            <a:blip r:embed="rId4">
              <a:alphaModFix/>
            </a:blip>
            <a:stretch>
              <a:fillRect b="999"/>
            </a:stretch>
          </a:blipFill>
          <a:ln w="381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pic>
        <p:nvPicPr>
          <p:cNvPr id="146" name="Google Shape;146;p43"/>
          <p:cNvPicPr preferRelativeResize="0"/>
          <p:nvPr/>
        </p:nvPicPr>
        <p:blipFill rotWithShape="1">
          <a:blip r:embed="rId5">
            <a:alphaModFix/>
          </a:blip>
          <a:srcRect/>
          <a:stretch/>
        </p:blipFill>
        <p:spPr>
          <a:xfrm>
            <a:off x="2852523" y="4238166"/>
            <a:ext cx="1806097" cy="910777"/>
          </a:xfrm>
          <a:prstGeom prst="rect">
            <a:avLst/>
          </a:prstGeom>
          <a:noFill/>
          <a:ln>
            <a:noFill/>
          </a:ln>
        </p:spPr>
      </p:pic>
      <p:sp>
        <p:nvSpPr>
          <p:cNvPr id="2" name="Rounded Rectangle 1">
            <a:extLst>
              <a:ext uri="{FF2B5EF4-FFF2-40B4-BE49-F238E27FC236}">
                <a16:creationId xmlns="" xmlns:a16="http://schemas.microsoft.com/office/drawing/2014/main" id="{BA6D6D62-46EB-2C4B-B110-7132D5AF5341}"/>
              </a:ext>
            </a:extLst>
          </p:cNvPr>
          <p:cNvSpPr/>
          <p:nvPr/>
        </p:nvSpPr>
        <p:spPr>
          <a:xfrm>
            <a:off x="82296" y="219457"/>
            <a:ext cx="6062472" cy="1225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Co-Creating with BAME Students in Legal Education</a:t>
            </a:r>
          </a:p>
        </p:txBody>
      </p:sp>
    </p:spTree>
    <p:extLst>
      <p:ext uri="{BB962C8B-B14F-4D97-AF65-F5344CB8AC3E}">
        <p14:creationId xmlns:p14="http://schemas.microsoft.com/office/powerpoint/2010/main" val="318938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49"/>
          <p:cNvGrpSpPr/>
          <p:nvPr/>
        </p:nvGrpSpPr>
        <p:grpSpPr>
          <a:xfrm>
            <a:off x="228599" y="152400"/>
            <a:ext cx="8542867" cy="1023975"/>
            <a:chOff x="304799" y="203200"/>
            <a:chExt cx="7354234" cy="1365300"/>
          </a:xfrm>
        </p:grpSpPr>
        <p:sp>
          <p:nvSpPr>
            <p:cNvPr id="193" name="Google Shape;193;p49"/>
            <p:cNvSpPr/>
            <p:nvPr/>
          </p:nvSpPr>
          <p:spPr>
            <a:xfrm>
              <a:off x="304800" y="899885"/>
              <a:ext cx="682200" cy="667800"/>
            </a:xfrm>
            <a:prstGeom prst="roundRect">
              <a:avLst>
                <a:gd name="adj" fmla="val 16667"/>
              </a:avLst>
            </a:prstGeom>
            <a:solidFill>
              <a:srgbClr val="F57A7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sp>
          <p:nvSpPr>
            <p:cNvPr id="194" name="Google Shape;194;p49"/>
            <p:cNvSpPr/>
            <p:nvPr/>
          </p:nvSpPr>
          <p:spPr>
            <a:xfrm>
              <a:off x="304799" y="203200"/>
              <a:ext cx="7354234" cy="1365300"/>
            </a:xfrm>
            <a:prstGeom prst="roundRect">
              <a:avLst>
                <a:gd name="adj" fmla="val 33243"/>
              </a:avLst>
            </a:prstGeom>
            <a:solidFill>
              <a:srgbClr val="F57A7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800" b="1" dirty="0" smtClean="0">
                  <a:solidFill>
                    <a:schemeClr val="lt1"/>
                  </a:solidFill>
                </a:rPr>
                <a:t>My Favourite Project – Black History Month</a:t>
              </a:r>
              <a:endParaRPr sz="2800" b="1" dirty="0">
                <a:solidFill>
                  <a:schemeClr val="lt1"/>
                </a:solidFill>
              </a:endParaRPr>
            </a:p>
          </p:txBody>
        </p:sp>
      </p:grpSp>
      <p:sp>
        <p:nvSpPr>
          <p:cNvPr id="10" name="TextBox 9">
            <a:extLst>
              <a:ext uri="{FF2B5EF4-FFF2-40B4-BE49-F238E27FC236}">
                <a16:creationId xmlns="" xmlns:a16="http://schemas.microsoft.com/office/drawing/2014/main" id="{443AEEC6-4C32-42BD-B8B2-91C94B99C775}"/>
              </a:ext>
            </a:extLst>
          </p:cNvPr>
          <p:cNvSpPr txBox="1"/>
          <p:nvPr/>
        </p:nvSpPr>
        <p:spPr>
          <a:xfrm>
            <a:off x="228599" y="1506789"/>
            <a:ext cx="5107272" cy="530915"/>
          </a:xfrm>
          <a:prstGeom prst="rect">
            <a:avLst/>
          </a:prstGeom>
          <a:noFill/>
        </p:spPr>
        <p:txBody>
          <a:bodyPr wrap="square">
            <a:spAutoFit/>
          </a:bodyPr>
          <a:lstStyle/>
          <a:p>
            <a:r>
              <a:rPr lang="en-US" sz="1800" b="1" u="sng" dirty="0">
                <a:solidFill>
                  <a:srgbClr val="222222"/>
                </a:solidFill>
                <a:latin typeface="Arial" panose="020B0604020202020204" pitchFamily="34" charset="0"/>
              </a:rPr>
              <a:t>Reasons this takes the #1 spot</a:t>
            </a:r>
            <a:r>
              <a:rPr lang="en-US" sz="825" u="sng" dirty="0">
                <a:solidFill>
                  <a:srgbClr val="222222"/>
                </a:solidFill>
                <a:latin typeface="Arial" panose="020B0604020202020204" pitchFamily="34" charset="0"/>
              </a:rPr>
              <a:t> </a:t>
            </a:r>
            <a:endParaRPr lang="en-US" sz="1050" dirty="0"/>
          </a:p>
          <a:p>
            <a:r>
              <a:rPr lang="en-US" sz="1050" dirty="0"/>
              <a:t> </a:t>
            </a:r>
          </a:p>
        </p:txBody>
      </p:sp>
      <p:sp>
        <p:nvSpPr>
          <p:cNvPr id="3" name="Rounded Rectangle 2"/>
          <p:cNvSpPr/>
          <p:nvPr/>
        </p:nvSpPr>
        <p:spPr>
          <a:xfrm>
            <a:off x="2518913" y="2113472"/>
            <a:ext cx="6252553" cy="2635021"/>
          </a:xfrm>
          <a:prstGeom prst="round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04775" fontAlgn="base">
              <a:spcBef>
                <a:spcPts val="750"/>
              </a:spcBef>
              <a:buFont typeface="Arial" panose="020B0604020202020204" pitchFamily="34" charset="0"/>
              <a:buChar char="•"/>
            </a:pPr>
            <a:r>
              <a:rPr lang="en-US" b="1" dirty="0">
                <a:solidFill>
                  <a:srgbClr val="222222"/>
                </a:solidFill>
                <a:latin typeface="Arial" panose="020B0604020202020204" pitchFamily="34" charset="0"/>
              </a:rPr>
              <a:t>Positive - </a:t>
            </a:r>
            <a:r>
              <a:rPr lang="en-US" dirty="0">
                <a:solidFill>
                  <a:srgbClr val="222222"/>
                </a:solidFill>
                <a:latin typeface="Arial" panose="020B0604020202020204" pitchFamily="34" charset="0"/>
              </a:rPr>
              <a:t>Black history month can easily be portrayed negatively. I love how intentional we were in ensuring a positive narrative was displayed , using the platform we have to uplift and celebrate the phenomenal talent that exists within the Black community</a:t>
            </a:r>
            <a:r>
              <a:rPr lang="en-US" dirty="0" smtClean="0">
                <a:solidFill>
                  <a:srgbClr val="222222"/>
                </a:solidFill>
                <a:latin typeface="Arial" panose="020B0604020202020204" pitchFamily="34" charset="0"/>
              </a:rPr>
              <a:t>.</a:t>
            </a:r>
            <a:endParaRPr lang="en-US" dirty="0">
              <a:solidFill>
                <a:srgbClr val="222222"/>
              </a:solidFill>
              <a:latin typeface="Arial" panose="020B0604020202020204" pitchFamily="34" charset="0"/>
            </a:endParaRPr>
          </a:p>
          <a:p>
            <a:pPr marL="104775" fontAlgn="base">
              <a:buFont typeface="Arial" panose="020B0604020202020204" pitchFamily="34" charset="0"/>
              <a:buChar char="•"/>
            </a:pPr>
            <a:r>
              <a:rPr lang="en-US" b="1" dirty="0">
                <a:solidFill>
                  <a:srgbClr val="222222"/>
                </a:solidFill>
                <a:latin typeface="Arial" panose="020B0604020202020204" pitchFamily="34" charset="0"/>
              </a:rPr>
              <a:t>Progressive </a:t>
            </a:r>
            <a:r>
              <a:rPr lang="en-US" dirty="0">
                <a:solidFill>
                  <a:srgbClr val="222222"/>
                </a:solidFill>
                <a:latin typeface="Arial" panose="020B0604020202020204" pitchFamily="34" charset="0"/>
              </a:rPr>
              <a:t>- As a community we are dynamic and are starting to tap into spaces that once upon a time were not accessible to us.</a:t>
            </a:r>
          </a:p>
          <a:p>
            <a:pPr marL="104775" fontAlgn="base">
              <a:spcAft>
                <a:spcPts val="750"/>
              </a:spcAft>
              <a:buFont typeface="Arial" panose="020B0604020202020204" pitchFamily="34" charset="0"/>
              <a:buChar char="•"/>
            </a:pPr>
            <a:r>
              <a:rPr lang="en-US" b="1" dirty="0">
                <a:solidFill>
                  <a:srgbClr val="222222"/>
                </a:solidFill>
                <a:latin typeface="Arial" panose="020B0604020202020204" pitchFamily="34" charset="0"/>
              </a:rPr>
              <a:t>Inspirational </a:t>
            </a:r>
            <a:r>
              <a:rPr lang="en-US" dirty="0">
                <a:solidFill>
                  <a:srgbClr val="222222"/>
                </a:solidFill>
                <a:latin typeface="Arial" panose="020B0604020202020204" pitchFamily="34" charset="0"/>
              </a:rPr>
              <a:t>- Provides hope and real-life role models .What joins all these case studies together is all three of them - showcased valiance, they were daring , bold and determined to make radical changes. It inspires us to take courage and do the same because like them we possess the qualities and capabilities to do so.</a:t>
            </a:r>
          </a:p>
        </p:txBody>
      </p:sp>
      <p:pic>
        <p:nvPicPr>
          <p:cNvPr id="11" name="Picture 12" descr="🏆">
            <a:extLst>
              <a:ext uri="{FF2B5EF4-FFF2-40B4-BE49-F238E27FC236}">
                <a16:creationId xmlns="" xmlns:a16="http://schemas.microsoft.com/office/drawing/2014/main" id="{9108F74D-963C-4DC5-A759-A47DFFBB1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76" y="2433672"/>
            <a:ext cx="1521373" cy="152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0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7" name="Google Shape;157;p45"/>
          <p:cNvGrpSpPr/>
          <p:nvPr/>
        </p:nvGrpSpPr>
        <p:grpSpPr>
          <a:xfrm>
            <a:off x="228600" y="152400"/>
            <a:ext cx="5051025" cy="1023975"/>
            <a:chOff x="304800" y="203200"/>
            <a:chExt cx="6734700" cy="1365300"/>
          </a:xfrm>
        </p:grpSpPr>
        <p:sp>
          <p:nvSpPr>
            <p:cNvPr id="158" name="Google Shape;158;p45"/>
            <p:cNvSpPr/>
            <p:nvPr/>
          </p:nvSpPr>
          <p:spPr>
            <a:xfrm>
              <a:off x="304800" y="899885"/>
              <a:ext cx="682171" cy="667658"/>
            </a:xfrm>
            <a:prstGeom prst="roundRect">
              <a:avLst>
                <a:gd name="adj" fmla="val 16667"/>
              </a:avLst>
            </a:prstGeom>
            <a:solidFill>
              <a:srgbClr val="AF69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sp>
          <p:nvSpPr>
            <p:cNvPr id="159" name="Google Shape;159;p45"/>
            <p:cNvSpPr/>
            <p:nvPr/>
          </p:nvSpPr>
          <p:spPr>
            <a:xfrm>
              <a:off x="304800" y="203200"/>
              <a:ext cx="6734700" cy="1365300"/>
            </a:xfrm>
            <a:prstGeom prst="roundRect">
              <a:avLst>
                <a:gd name="adj" fmla="val 33243"/>
              </a:avLst>
            </a:prstGeom>
            <a:solidFill>
              <a:srgbClr val="AF69A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800" b="1" dirty="0" smtClean="0">
                  <a:solidFill>
                    <a:schemeClr val="lt1"/>
                  </a:solidFill>
                </a:rPr>
                <a:t>Challenges entering the legal </a:t>
              </a:r>
              <a:r>
                <a:rPr lang="en" sz="2800" b="1" dirty="0" smtClean="0">
                  <a:solidFill>
                    <a:schemeClr val="lt1"/>
                  </a:solidFill>
                </a:rPr>
                <a:t>sector – T</a:t>
              </a:r>
              <a:r>
                <a:rPr lang="en-GB" sz="2800" b="1" dirty="0" smtClean="0">
                  <a:solidFill>
                    <a:schemeClr val="lt1"/>
                  </a:solidFill>
                </a:rPr>
                <a:t>e</a:t>
              </a:r>
              <a:r>
                <a:rPr lang="en" sz="2800" b="1" dirty="0" smtClean="0">
                  <a:solidFill>
                    <a:schemeClr val="lt1"/>
                  </a:solidFill>
                </a:rPr>
                <a:t>agan </a:t>
              </a:r>
              <a:endParaRPr sz="2800" b="1" dirty="0">
                <a:solidFill>
                  <a:schemeClr val="lt1"/>
                </a:solidFill>
                <a:latin typeface="Arial"/>
                <a:ea typeface="Arial"/>
                <a:cs typeface="Arial"/>
                <a:sym typeface="Arial"/>
              </a:endParaRPr>
            </a:p>
          </p:txBody>
        </p:sp>
      </p:grpSp>
      <p:sp>
        <p:nvSpPr>
          <p:cNvPr id="13" name="Google Shape;179;p47"/>
          <p:cNvSpPr/>
          <p:nvPr/>
        </p:nvSpPr>
        <p:spPr>
          <a:xfrm>
            <a:off x="228600" y="1413501"/>
            <a:ext cx="3894826" cy="2327984"/>
          </a:xfrm>
          <a:prstGeom prst="roundRect">
            <a:avLst/>
          </a:prstGeom>
          <a:solidFill>
            <a:srgbClr val="4DC2B2"/>
          </a:solidFill>
          <a:ln>
            <a:noFill/>
          </a:ln>
        </p:spPr>
        <p:txBody>
          <a:bodyPr spcFirstLastPara="1" wrap="square" lIns="68575" tIns="34275" rIns="68575" bIns="34275" anchor="ctr" anchorCtr="0">
            <a:noAutofit/>
          </a:bodyPr>
          <a:lstStyle/>
          <a:p>
            <a:r>
              <a:rPr lang="en-GB" sz="1600" b="1" u="sng" dirty="0">
                <a:solidFill>
                  <a:schemeClr val="bg1"/>
                </a:solidFill>
              </a:rPr>
              <a:t>Challenges entering the legal sector:</a:t>
            </a:r>
          </a:p>
          <a:p>
            <a:endParaRPr lang="en-GB" sz="1600" b="1" dirty="0">
              <a:solidFill>
                <a:schemeClr val="bg1"/>
              </a:solidFill>
            </a:endParaRPr>
          </a:p>
          <a:p>
            <a:pPr marL="214313" indent="-214313">
              <a:buFont typeface="Arial" panose="020B0604020202020204" pitchFamily="34" charset="0"/>
              <a:buChar char="•"/>
            </a:pPr>
            <a:r>
              <a:rPr lang="en-GB" sz="1600" dirty="0">
                <a:solidFill>
                  <a:schemeClr val="bg1"/>
                </a:solidFill>
              </a:rPr>
              <a:t>Lack of role models.</a:t>
            </a:r>
          </a:p>
          <a:p>
            <a:pPr marL="214313" indent="-214313">
              <a:buFont typeface="Arial" panose="020B0604020202020204" pitchFamily="34" charset="0"/>
              <a:buChar char="•"/>
            </a:pPr>
            <a:r>
              <a:rPr lang="en-GB" sz="1600" dirty="0">
                <a:solidFill>
                  <a:schemeClr val="bg1"/>
                </a:solidFill>
              </a:rPr>
              <a:t>The awarding gap.</a:t>
            </a:r>
          </a:p>
          <a:p>
            <a:pPr marL="214313" indent="-214313">
              <a:buFont typeface="Arial" panose="020B0604020202020204" pitchFamily="34" charset="0"/>
              <a:buChar char="•"/>
            </a:pPr>
            <a:r>
              <a:rPr lang="en-GB" sz="1600" dirty="0">
                <a:solidFill>
                  <a:schemeClr val="bg1"/>
                </a:solidFill>
              </a:rPr>
              <a:t>Recruitment bias.</a:t>
            </a:r>
          </a:p>
          <a:p>
            <a:pPr marL="214313" indent="-214313">
              <a:buFont typeface="Arial" panose="020B0604020202020204" pitchFamily="34" charset="0"/>
              <a:buChar char="•"/>
            </a:pPr>
            <a:r>
              <a:rPr lang="en-GB" sz="1600" dirty="0">
                <a:solidFill>
                  <a:schemeClr val="bg1"/>
                </a:solidFill>
              </a:rPr>
              <a:t>Lack of progression into more senior roles.</a:t>
            </a:r>
          </a:p>
        </p:txBody>
      </p:sp>
      <p:sp>
        <p:nvSpPr>
          <p:cNvPr id="14" name="Google Shape;179;p47"/>
          <p:cNvSpPr/>
          <p:nvPr/>
        </p:nvSpPr>
        <p:spPr>
          <a:xfrm>
            <a:off x="4623759" y="2437168"/>
            <a:ext cx="4209691" cy="2327984"/>
          </a:xfrm>
          <a:prstGeom prst="roundRect">
            <a:avLst/>
          </a:prstGeom>
          <a:solidFill>
            <a:srgbClr val="4DC2B2"/>
          </a:solidFill>
          <a:ln>
            <a:noFill/>
          </a:ln>
        </p:spPr>
        <p:txBody>
          <a:bodyPr spcFirstLastPara="1" wrap="square" lIns="68575" tIns="34275" rIns="68575" bIns="34275" anchor="ctr" anchorCtr="0">
            <a:noAutofit/>
          </a:bodyPr>
          <a:lstStyle/>
          <a:p>
            <a:r>
              <a:rPr lang="en-GB" sz="1600" b="1" u="sng" dirty="0">
                <a:solidFill>
                  <a:schemeClr val="bg1"/>
                </a:solidFill>
              </a:rPr>
              <a:t>How the Ulaw BAME Advocate Scheme is helping with these challenges: </a:t>
            </a:r>
          </a:p>
          <a:p>
            <a:endParaRPr lang="en-GB" sz="1600" b="1" dirty="0">
              <a:solidFill>
                <a:schemeClr val="bg1"/>
              </a:solidFill>
            </a:endParaRPr>
          </a:p>
          <a:p>
            <a:pPr marL="214313" indent="-214313">
              <a:buFont typeface="Arial" panose="020B0604020202020204" pitchFamily="34" charset="0"/>
              <a:buChar char="•"/>
            </a:pPr>
            <a:r>
              <a:rPr lang="en-GB" sz="1600" dirty="0">
                <a:solidFill>
                  <a:schemeClr val="bg1"/>
                </a:solidFill>
              </a:rPr>
              <a:t>Education.</a:t>
            </a:r>
          </a:p>
          <a:p>
            <a:pPr marL="214313" indent="-214313">
              <a:buFont typeface="Arial" panose="020B0604020202020204" pitchFamily="34" charset="0"/>
              <a:buChar char="•"/>
            </a:pPr>
            <a:r>
              <a:rPr lang="en-GB" sz="1600" dirty="0">
                <a:solidFill>
                  <a:schemeClr val="bg1"/>
                </a:solidFill>
              </a:rPr>
              <a:t>Opportunity to raise awareness. </a:t>
            </a:r>
          </a:p>
          <a:p>
            <a:pPr marL="214313" indent="-214313">
              <a:buFont typeface="Arial" panose="020B0604020202020204" pitchFamily="34" charset="0"/>
              <a:buChar char="•"/>
            </a:pPr>
            <a:r>
              <a:rPr lang="en-GB" sz="1600" dirty="0">
                <a:solidFill>
                  <a:schemeClr val="bg1"/>
                </a:solidFill>
              </a:rPr>
              <a:t>Developing skills.</a:t>
            </a:r>
          </a:p>
          <a:p>
            <a:pPr marL="214313" indent="-214313">
              <a:buFont typeface="Arial" panose="020B0604020202020204" pitchFamily="34" charset="0"/>
              <a:buChar char="•"/>
            </a:pPr>
            <a:r>
              <a:rPr lang="en-GB" sz="1600" dirty="0">
                <a:solidFill>
                  <a:schemeClr val="bg1"/>
                </a:solidFill>
              </a:rPr>
              <a:t>Producing </a:t>
            </a:r>
            <a:r>
              <a:rPr lang="en-GB" sz="1600" b="1" i="1" dirty="0">
                <a:solidFill>
                  <a:schemeClr val="bg1"/>
                </a:solidFill>
              </a:rPr>
              <a:t>real</a:t>
            </a:r>
            <a:r>
              <a:rPr lang="en-GB" sz="1600" dirty="0">
                <a:solidFill>
                  <a:schemeClr val="bg1"/>
                </a:solidFill>
              </a:rPr>
              <a:t> changes. </a:t>
            </a:r>
          </a:p>
        </p:txBody>
      </p:sp>
    </p:spTree>
    <p:extLst>
      <p:ext uri="{BB962C8B-B14F-4D97-AF65-F5344CB8AC3E}">
        <p14:creationId xmlns:p14="http://schemas.microsoft.com/office/powerpoint/2010/main" val="260430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49"/>
          <p:cNvGrpSpPr/>
          <p:nvPr/>
        </p:nvGrpSpPr>
        <p:grpSpPr>
          <a:xfrm>
            <a:off x="228599" y="152400"/>
            <a:ext cx="8542867" cy="1023975"/>
            <a:chOff x="304799" y="203200"/>
            <a:chExt cx="7354234" cy="1365300"/>
          </a:xfrm>
        </p:grpSpPr>
        <p:sp>
          <p:nvSpPr>
            <p:cNvPr id="193" name="Google Shape;193;p49"/>
            <p:cNvSpPr/>
            <p:nvPr/>
          </p:nvSpPr>
          <p:spPr>
            <a:xfrm>
              <a:off x="304800" y="899885"/>
              <a:ext cx="682200" cy="667800"/>
            </a:xfrm>
            <a:prstGeom prst="roundRect">
              <a:avLst>
                <a:gd name="adj" fmla="val 16667"/>
              </a:avLst>
            </a:prstGeom>
            <a:solidFill>
              <a:srgbClr val="F57A7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sp>
          <p:nvSpPr>
            <p:cNvPr id="194" name="Google Shape;194;p49"/>
            <p:cNvSpPr/>
            <p:nvPr/>
          </p:nvSpPr>
          <p:spPr>
            <a:xfrm>
              <a:off x="304799" y="203200"/>
              <a:ext cx="7354234" cy="1365300"/>
            </a:xfrm>
            <a:prstGeom prst="roundRect">
              <a:avLst>
                <a:gd name="adj" fmla="val 33243"/>
              </a:avLst>
            </a:prstGeom>
            <a:solidFill>
              <a:srgbClr val="F57A7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700" b="1" dirty="0">
                  <a:solidFill>
                    <a:schemeClr val="lt1"/>
                  </a:solidFill>
                </a:rPr>
                <a:t>N</a:t>
              </a:r>
              <a:r>
                <a:rPr lang="en-GB" sz="3700" b="1" dirty="0">
                  <a:solidFill>
                    <a:schemeClr val="lt1"/>
                  </a:solidFill>
                </a:rPr>
                <a:t>e</a:t>
              </a:r>
              <a:r>
                <a:rPr lang="en" sz="3700" b="1" dirty="0">
                  <a:solidFill>
                    <a:schemeClr val="lt1"/>
                  </a:solidFill>
                </a:rPr>
                <a:t>w Challenges and Opportunites </a:t>
              </a:r>
              <a:endParaRPr sz="3700" b="1" dirty="0">
                <a:solidFill>
                  <a:schemeClr val="lt1"/>
                </a:solidFill>
              </a:endParaRPr>
            </a:p>
          </p:txBody>
        </p:sp>
      </p:grpSp>
      <p:sp>
        <p:nvSpPr>
          <p:cNvPr id="195" name="Google Shape;195;p49"/>
          <p:cNvSpPr txBox="1"/>
          <p:nvPr/>
        </p:nvSpPr>
        <p:spPr>
          <a:xfrm>
            <a:off x="153731" y="1369800"/>
            <a:ext cx="8817013" cy="3621300"/>
          </a:xfrm>
          <a:prstGeom prst="rect">
            <a:avLst/>
          </a:prstGeom>
          <a:noFill/>
          <a:ln>
            <a:noFill/>
          </a:ln>
        </p:spPr>
        <p:txBody>
          <a:bodyPr spcFirstLastPara="1" wrap="square" lIns="68575" tIns="34275" rIns="68575" bIns="34275" anchor="t" anchorCtr="0">
            <a:noAutofit/>
          </a:bodyPr>
          <a:lstStyle/>
          <a:p>
            <a:pPr marL="457200" indent="-336550">
              <a:lnSpc>
                <a:spcPct val="115000"/>
              </a:lnSpc>
              <a:buSzPts val="1700"/>
              <a:buFont typeface="Wingdings" panose="05000000000000000000" pitchFamily="2" charset="2"/>
              <a:buChar char="q"/>
            </a:pPr>
            <a:r>
              <a:rPr lang="en" sz="1700" dirty="0" smtClean="0"/>
              <a:t>Increased </a:t>
            </a:r>
            <a:r>
              <a:rPr lang="en-GB" sz="1800" dirty="0" smtClean="0"/>
              <a:t>awareness </a:t>
            </a:r>
            <a:r>
              <a:rPr lang="en-GB" sz="1800" dirty="0"/>
              <a:t>of the inequitable outcomes and student experiences of BAME students across </a:t>
            </a:r>
            <a:r>
              <a:rPr lang="en-GB" sz="1800" dirty="0" smtClean="0"/>
              <a:t>the University</a:t>
            </a:r>
            <a:r>
              <a:rPr lang="en-GB" sz="1800" dirty="0"/>
              <a:t>, as well as </a:t>
            </a:r>
            <a:r>
              <a:rPr lang="en-GB" sz="1800" dirty="0" smtClean="0"/>
              <a:t>the </a:t>
            </a:r>
            <a:r>
              <a:rPr lang="en-GB" sz="1800" dirty="0"/>
              <a:t>legal </a:t>
            </a:r>
            <a:r>
              <a:rPr lang="en-GB" sz="1800" dirty="0" smtClean="0"/>
              <a:t>sector and business world: Co-op </a:t>
            </a:r>
            <a:r>
              <a:rPr lang="en-GB" sz="1800" dirty="0"/>
              <a:t>project</a:t>
            </a:r>
          </a:p>
          <a:p>
            <a:pPr marL="457200" indent="-336550">
              <a:lnSpc>
                <a:spcPct val="115000"/>
              </a:lnSpc>
              <a:buSzPts val="1700"/>
              <a:buFont typeface="Wingdings" panose="05000000000000000000" pitchFamily="2" charset="2"/>
              <a:buChar char="q"/>
            </a:pPr>
            <a:endParaRPr lang="en-GB" sz="1800" dirty="0"/>
          </a:p>
          <a:p>
            <a:pPr marL="457200" indent="-336550">
              <a:lnSpc>
                <a:spcPct val="115000"/>
              </a:lnSpc>
              <a:buSzPts val="1700"/>
              <a:buFont typeface="Wingdings" panose="05000000000000000000" pitchFamily="2" charset="2"/>
              <a:buChar char="q"/>
            </a:pPr>
            <a:r>
              <a:rPr lang="en-GB" sz="1800" dirty="0"/>
              <a:t>New direction to look at how we can influence companies and firms </a:t>
            </a:r>
            <a:endParaRPr lang="en" sz="1700" dirty="0"/>
          </a:p>
          <a:p>
            <a:pPr marL="457200" indent="-336550">
              <a:lnSpc>
                <a:spcPct val="115000"/>
              </a:lnSpc>
              <a:buSzPts val="1700"/>
              <a:buFont typeface="Wingdings" panose="05000000000000000000" pitchFamily="2" charset="2"/>
              <a:buChar char="q"/>
            </a:pPr>
            <a:endParaRPr lang="en" sz="1700" dirty="0"/>
          </a:p>
          <a:p>
            <a:pPr marL="457200" indent="-336550">
              <a:lnSpc>
                <a:spcPct val="115000"/>
              </a:lnSpc>
              <a:buSzPts val="1700"/>
              <a:buFont typeface="Wingdings" panose="05000000000000000000" pitchFamily="2" charset="2"/>
              <a:buChar char="q"/>
            </a:pPr>
            <a:r>
              <a:rPr lang="en" sz="1700" dirty="0"/>
              <a:t>Recruitment </a:t>
            </a:r>
            <a:r>
              <a:rPr lang="en" sz="1700" dirty="0" smtClean="0"/>
              <a:t>challenges – retaing a </a:t>
            </a:r>
            <a:r>
              <a:rPr lang="en" sz="1700" dirty="0"/>
              <a:t>diverse mix of BAs to cover programme, campus, ethnicity, intersections</a:t>
            </a:r>
          </a:p>
          <a:p>
            <a:pPr marL="457200" indent="-336550">
              <a:lnSpc>
                <a:spcPct val="115000"/>
              </a:lnSpc>
              <a:buSzPts val="1700"/>
              <a:buFont typeface="Wingdings" panose="05000000000000000000" pitchFamily="2" charset="2"/>
              <a:buChar char="q"/>
            </a:pPr>
            <a:endParaRPr lang="en" sz="1700" dirty="0"/>
          </a:p>
          <a:p>
            <a:pPr marL="457200" indent="-336550">
              <a:lnSpc>
                <a:spcPct val="115000"/>
              </a:lnSpc>
              <a:buSzPts val="1700"/>
              <a:buFont typeface="Wingdings" panose="05000000000000000000" pitchFamily="2" charset="2"/>
              <a:buChar char="q"/>
            </a:pPr>
            <a:r>
              <a:rPr lang="en" sz="1700" dirty="0"/>
              <a:t>Evaluation of wider impact of scheme</a:t>
            </a:r>
          </a:p>
        </p:txBody>
      </p:sp>
    </p:spTree>
    <p:extLst>
      <p:ext uri="{BB962C8B-B14F-4D97-AF65-F5344CB8AC3E}">
        <p14:creationId xmlns:p14="http://schemas.microsoft.com/office/powerpoint/2010/main" val="97132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50"/>
          <p:cNvGrpSpPr/>
          <p:nvPr/>
        </p:nvGrpSpPr>
        <p:grpSpPr>
          <a:xfrm>
            <a:off x="228600" y="152400"/>
            <a:ext cx="5051025" cy="1023975"/>
            <a:chOff x="304800" y="203200"/>
            <a:chExt cx="6734700" cy="1365300"/>
          </a:xfrm>
        </p:grpSpPr>
        <p:sp>
          <p:nvSpPr>
            <p:cNvPr id="201" name="Google Shape;201;p50"/>
            <p:cNvSpPr/>
            <p:nvPr/>
          </p:nvSpPr>
          <p:spPr>
            <a:xfrm>
              <a:off x="304800" y="899885"/>
              <a:ext cx="682200" cy="667800"/>
            </a:xfrm>
            <a:prstGeom prst="roundRect">
              <a:avLst>
                <a:gd name="adj" fmla="val 16667"/>
              </a:avLst>
            </a:prstGeom>
            <a:solidFill>
              <a:srgbClr val="0F72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sp>
          <p:nvSpPr>
            <p:cNvPr id="202" name="Google Shape;202;p50"/>
            <p:cNvSpPr/>
            <p:nvPr/>
          </p:nvSpPr>
          <p:spPr>
            <a:xfrm>
              <a:off x="304800" y="203200"/>
              <a:ext cx="6734700" cy="1365300"/>
            </a:xfrm>
            <a:prstGeom prst="roundRect">
              <a:avLst>
                <a:gd name="adj" fmla="val 33243"/>
              </a:avLst>
            </a:prstGeom>
            <a:solidFill>
              <a:srgbClr val="0F729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5000" b="1">
                  <a:solidFill>
                    <a:schemeClr val="lt1"/>
                  </a:solidFill>
                </a:rPr>
                <a:t>Questions?</a:t>
              </a:r>
              <a:endParaRPr sz="5000" b="1" dirty="0">
                <a:solidFill>
                  <a:schemeClr val="lt1"/>
                </a:solidFill>
                <a:latin typeface="Arial"/>
                <a:ea typeface="Arial"/>
                <a:cs typeface="Arial"/>
                <a:sym typeface="Arial"/>
              </a:endParaRPr>
            </a:p>
          </p:txBody>
        </p:sp>
      </p:grpSp>
      <p:sp>
        <p:nvSpPr>
          <p:cNvPr id="203" name="Google Shape;203;p50"/>
          <p:cNvSpPr txBox="1"/>
          <p:nvPr/>
        </p:nvSpPr>
        <p:spPr>
          <a:xfrm>
            <a:off x="275600" y="1625675"/>
            <a:ext cx="8300100" cy="36213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1000"/>
              </a:spcAft>
              <a:buNone/>
            </a:pPr>
            <a:r>
              <a:rPr lang="en" sz="2500" dirty="0"/>
              <a:t>Thank you for listening.</a:t>
            </a:r>
            <a:endParaRPr sz="2500" dirty="0"/>
          </a:p>
        </p:txBody>
      </p:sp>
    </p:spTree>
    <p:extLst>
      <p:ext uri="{BB962C8B-B14F-4D97-AF65-F5344CB8AC3E}">
        <p14:creationId xmlns:p14="http://schemas.microsoft.com/office/powerpoint/2010/main" val="263753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191" y="1243975"/>
            <a:ext cx="3156495" cy="646331"/>
          </a:xfrm>
          <a:prstGeom prst="rect">
            <a:avLst/>
          </a:prstGeom>
        </p:spPr>
        <p:txBody>
          <a:bodyPr wrap="square">
            <a:spAutoFit/>
          </a:bodyPr>
          <a:lstStyle/>
          <a:p>
            <a:pPr defTabSz="457178">
              <a:buClr>
                <a:srgbClr val="0083A8"/>
              </a:buClr>
              <a:buSzPct val="105000"/>
            </a:pPr>
            <a:r>
              <a:rPr lang="en-GB" altLang="en-US" sz="1800" b="1" dirty="0">
                <a:solidFill>
                  <a:prstClr val="white"/>
                </a:solidFill>
                <a:latin typeface="Arial" panose="020B0604020202020204" pitchFamily="34" charset="0"/>
                <a:cs typeface="Arial" panose="020B0604020202020204" pitchFamily="34" charset="0"/>
              </a:rPr>
              <a:t>INTRO TO LEGAL CAREERS</a:t>
            </a:r>
          </a:p>
        </p:txBody>
      </p:sp>
      <p:sp>
        <p:nvSpPr>
          <p:cNvPr id="7" name="Rounded Rectangle 6"/>
          <p:cNvSpPr/>
          <p:nvPr/>
        </p:nvSpPr>
        <p:spPr>
          <a:xfrm>
            <a:off x="234223" y="579625"/>
            <a:ext cx="3102430" cy="849086"/>
          </a:xfrm>
          <a:prstGeom prst="roundRect">
            <a:avLst>
              <a:gd name="adj" fmla="val 40909"/>
            </a:avLst>
          </a:prstGeom>
          <a:solidFill>
            <a:srgbClr val="4DC2B2"/>
          </a:solidFill>
          <a:ln>
            <a:noFill/>
          </a:ln>
        </p:spPr>
        <p:style>
          <a:lnRef idx="2">
            <a:schemeClr val="dk1"/>
          </a:lnRef>
          <a:fillRef idx="1">
            <a:schemeClr val="lt1"/>
          </a:fillRef>
          <a:effectRef idx="0">
            <a:schemeClr val="dk1"/>
          </a:effectRef>
          <a:fontRef idx="minor">
            <a:schemeClr val="dk1"/>
          </a:fontRef>
        </p:style>
        <p:txBody>
          <a:bodyPr rtlCol="0" anchor="ctr"/>
          <a:lstStyle/>
          <a:p>
            <a:r>
              <a:rPr lang="en-GB" sz="4050" b="1" dirty="0">
                <a:solidFill>
                  <a:prstClr val="white"/>
                </a:solidFill>
                <a:latin typeface="Arial" panose="020B0604020202020204" pitchFamily="34" charset="0"/>
                <a:cs typeface="Arial" panose="020B0604020202020204" pitchFamily="34" charset="0"/>
              </a:rPr>
              <a:t>Overview</a:t>
            </a:r>
          </a:p>
        </p:txBody>
      </p:sp>
      <p:sp>
        <p:nvSpPr>
          <p:cNvPr id="11" name="Rectangle 10"/>
          <p:cNvSpPr/>
          <p:nvPr/>
        </p:nvSpPr>
        <p:spPr>
          <a:xfrm>
            <a:off x="3443287" y="-48986"/>
            <a:ext cx="5700713" cy="5187042"/>
          </a:xfrm>
          <a:custGeom>
            <a:avLst/>
            <a:gdLst>
              <a:gd name="connsiteX0" fmla="*/ 0 w 6125029"/>
              <a:gd name="connsiteY0" fmla="*/ 0 h 6858000"/>
              <a:gd name="connsiteX1" fmla="*/ 6125029 w 6125029"/>
              <a:gd name="connsiteY1" fmla="*/ 0 h 6858000"/>
              <a:gd name="connsiteX2" fmla="*/ 6125029 w 6125029"/>
              <a:gd name="connsiteY2" fmla="*/ 6858000 h 6858000"/>
              <a:gd name="connsiteX3" fmla="*/ 0 w 6125029"/>
              <a:gd name="connsiteY3" fmla="*/ 6858000 h 6858000"/>
              <a:gd name="connsiteX4" fmla="*/ 0 w 6125029"/>
              <a:gd name="connsiteY4" fmla="*/ 0 h 6858000"/>
              <a:gd name="connsiteX0" fmla="*/ 1122438 w 7247467"/>
              <a:gd name="connsiteY0" fmla="*/ 0 h 6858000"/>
              <a:gd name="connsiteX1" fmla="*/ 7247467 w 7247467"/>
              <a:gd name="connsiteY1" fmla="*/ 0 h 6858000"/>
              <a:gd name="connsiteX2" fmla="*/ 7247467 w 7247467"/>
              <a:gd name="connsiteY2" fmla="*/ 6858000 h 6858000"/>
              <a:gd name="connsiteX3" fmla="*/ 1122438 w 7247467"/>
              <a:gd name="connsiteY3" fmla="*/ 6858000 h 6858000"/>
              <a:gd name="connsiteX4" fmla="*/ 1122438 w 7247467"/>
              <a:gd name="connsiteY4" fmla="*/ 0 h 6858000"/>
              <a:gd name="connsiteX0" fmla="*/ 1522291 w 7647320"/>
              <a:gd name="connsiteY0" fmla="*/ 0 h 6858000"/>
              <a:gd name="connsiteX1" fmla="*/ 7647320 w 7647320"/>
              <a:gd name="connsiteY1" fmla="*/ 0 h 6858000"/>
              <a:gd name="connsiteX2" fmla="*/ 7647320 w 7647320"/>
              <a:gd name="connsiteY2" fmla="*/ 6858000 h 6858000"/>
              <a:gd name="connsiteX3" fmla="*/ 1522291 w 7647320"/>
              <a:gd name="connsiteY3" fmla="*/ 6858000 h 6858000"/>
              <a:gd name="connsiteX4" fmla="*/ 1522291 w 7647320"/>
              <a:gd name="connsiteY4" fmla="*/ 0 h 6858000"/>
              <a:gd name="connsiteX0" fmla="*/ 1402610 w 7527639"/>
              <a:gd name="connsiteY0" fmla="*/ 0 h 6858000"/>
              <a:gd name="connsiteX1" fmla="*/ 7527639 w 7527639"/>
              <a:gd name="connsiteY1" fmla="*/ 0 h 6858000"/>
              <a:gd name="connsiteX2" fmla="*/ 7527639 w 7527639"/>
              <a:gd name="connsiteY2" fmla="*/ 6858000 h 6858000"/>
              <a:gd name="connsiteX3" fmla="*/ 1402610 w 7527639"/>
              <a:gd name="connsiteY3" fmla="*/ 6858000 h 6858000"/>
              <a:gd name="connsiteX4" fmla="*/ 1402610 w 7527639"/>
              <a:gd name="connsiteY4" fmla="*/ 0 h 6858000"/>
              <a:gd name="connsiteX0" fmla="*/ 1686592 w 7811621"/>
              <a:gd name="connsiteY0" fmla="*/ 0 h 6858000"/>
              <a:gd name="connsiteX1" fmla="*/ 7811621 w 7811621"/>
              <a:gd name="connsiteY1" fmla="*/ 0 h 6858000"/>
              <a:gd name="connsiteX2" fmla="*/ 7811621 w 7811621"/>
              <a:gd name="connsiteY2" fmla="*/ 6858000 h 6858000"/>
              <a:gd name="connsiteX3" fmla="*/ 1686592 w 7811621"/>
              <a:gd name="connsiteY3" fmla="*/ 6858000 h 6858000"/>
              <a:gd name="connsiteX4" fmla="*/ 1686592 w 7811621"/>
              <a:gd name="connsiteY4" fmla="*/ 0 h 6858000"/>
              <a:gd name="connsiteX0" fmla="*/ 1930496 w 8055525"/>
              <a:gd name="connsiteY0" fmla="*/ 0 h 6858000"/>
              <a:gd name="connsiteX1" fmla="*/ 8055525 w 8055525"/>
              <a:gd name="connsiteY1" fmla="*/ 0 h 6858000"/>
              <a:gd name="connsiteX2" fmla="*/ 8055525 w 8055525"/>
              <a:gd name="connsiteY2" fmla="*/ 6858000 h 6858000"/>
              <a:gd name="connsiteX3" fmla="*/ 1930496 w 8055525"/>
              <a:gd name="connsiteY3" fmla="*/ 6858000 h 6858000"/>
              <a:gd name="connsiteX4" fmla="*/ 1930496 w 8055525"/>
              <a:gd name="connsiteY4" fmla="*/ 0 h 6858000"/>
              <a:gd name="connsiteX0" fmla="*/ 1832770 w 8183469"/>
              <a:gd name="connsiteY0" fmla="*/ 0 h 6887028"/>
              <a:gd name="connsiteX1" fmla="*/ 8183469 w 8183469"/>
              <a:gd name="connsiteY1" fmla="*/ 29028 h 6887028"/>
              <a:gd name="connsiteX2" fmla="*/ 8183469 w 8183469"/>
              <a:gd name="connsiteY2" fmla="*/ 6887028 h 6887028"/>
              <a:gd name="connsiteX3" fmla="*/ 2058440 w 8183469"/>
              <a:gd name="connsiteY3" fmla="*/ 6887028 h 6887028"/>
              <a:gd name="connsiteX4" fmla="*/ 1832770 w 8183469"/>
              <a:gd name="connsiteY4" fmla="*/ 0 h 6887028"/>
              <a:gd name="connsiteX0" fmla="*/ 1952363 w 8303062"/>
              <a:gd name="connsiteY0" fmla="*/ 0 h 6916056"/>
              <a:gd name="connsiteX1" fmla="*/ 8303062 w 8303062"/>
              <a:gd name="connsiteY1" fmla="*/ 29028 h 6916056"/>
              <a:gd name="connsiteX2" fmla="*/ 8303062 w 8303062"/>
              <a:gd name="connsiteY2" fmla="*/ 6887028 h 6916056"/>
              <a:gd name="connsiteX3" fmla="*/ 1904004 w 8303062"/>
              <a:gd name="connsiteY3" fmla="*/ 6916056 h 6916056"/>
              <a:gd name="connsiteX4" fmla="*/ 1952363 w 8303062"/>
              <a:gd name="connsiteY4" fmla="*/ 0 h 6916056"/>
              <a:gd name="connsiteX0" fmla="*/ 1933255 w 8283954"/>
              <a:gd name="connsiteY0" fmla="*/ 0 h 6916056"/>
              <a:gd name="connsiteX1" fmla="*/ 8283954 w 8283954"/>
              <a:gd name="connsiteY1" fmla="*/ 29028 h 6916056"/>
              <a:gd name="connsiteX2" fmla="*/ 8283954 w 8283954"/>
              <a:gd name="connsiteY2" fmla="*/ 6887028 h 6916056"/>
              <a:gd name="connsiteX3" fmla="*/ 1884896 w 8283954"/>
              <a:gd name="connsiteY3" fmla="*/ 6916056 h 6916056"/>
              <a:gd name="connsiteX4" fmla="*/ 1933255 w 8283954"/>
              <a:gd name="connsiteY4" fmla="*/ 0 h 6916056"/>
              <a:gd name="connsiteX0" fmla="*/ 1958747 w 8309446"/>
              <a:gd name="connsiteY0" fmla="*/ 0 h 6916056"/>
              <a:gd name="connsiteX1" fmla="*/ 8309446 w 8309446"/>
              <a:gd name="connsiteY1" fmla="*/ 29028 h 6916056"/>
              <a:gd name="connsiteX2" fmla="*/ 8309446 w 8309446"/>
              <a:gd name="connsiteY2" fmla="*/ 6887028 h 6916056"/>
              <a:gd name="connsiteX3" fmla="*/ 1910388 w 8309446"/>
              <a:gd name="connsiteY3" fmla="*/ 6916056 h 6916056"/>
              <a:gd name="connsiteX4" fmla="*/ 1958747 w 8309446"/>
              <a:gd name="connsiteY4" fmla="*/ 0 h 6916056"/>
              <a:gd name="connsiteX0" fmla="*/ 2085835 w 8436534"/>
              <a:gd name="connsiteY0" fmla="*/ 0 h 6916056"/>
              <a:gd name="connsiteX1" fmla="*/ 8436534 w 8436534"/>
              <a:gd name="connsiteY1" fmla="*/ 29028 h 6916056"/>
              <a:gd name="connsiteX2" fmla="*/ 8436534 w 8436534"/>
              <a:gd name="connsiteY2" fmla="*/ 6887028 h 6916056"/>
              <a:gd name="connsiteX3" fmla="*/ 2037476 w 8436534"/>
              <a:gd name="connsiteY3" fmla="*/ 6916056 h 6916056"/>
              <a:gd name="connsiteX4" fmla="*/ 2085835 w 8436534"/>
              <a:gd name="connsiteY4" fmla="*/ 0 h 6916056"/>
              <a:gd name="connsiteX0" fmla="*/ 2198509 w 8549208"/>
              <a:gd name="connsiteY0" fmla="*/ 0 h 6916056"/>
              <a:gd name="connsiteX1" fmla="*/ 8549208 w 8549208"/>
              <a:gd name="connsiteY1" fmla="*/ 29028 h 6916056"/>
              <a:gd name="connsiteX2" fmla="*/ 8549208 w 8549208"/>
              <a:gd name="connsiteY2" fmla="*/ 6887028 h 6916056"/>
              <a:gd name="connsiteX3" fmla="*/ 2150150 w 8549208"/>
              <a:gd name="connsiteY3" fmla="*/ 6916056 h 6916056"/>
              <a:gd name="connsiteX4" fmla="*/ 2198509 w 8549208"/>
              <a:gd name="connsiteY4" fmla="*/ 0 h 6916056"/>
              <a:gd name="connsiteX0" fmla="*/ 2185878 w 8536577"/>
              <a:gd name="connsiteY0" fmla="*/ 0 h 6916056"/>
              <a:gd name="connsiteX1" fmla="*/ 8536577 w 8536577"/>
              <a:gd name="connsiteY1" fmla="*/ 29028 h 6916056"/>
              <a:gd name="connsiteX2" fmla="*/ 8536577 w 8536577"/>
              <a:gd name="connsiteY2" fmla="*/ 6887028 h 6916056"/>
              <a:gd name="connsiteX3" fmla="*/ 2137519 w 8536577"/>
              <a:gd name="connsiteY3" fmla="*/ 6916056 h 6916056"/>
              <a:gd name="connsiteX4" fmla="*/ 2185878 w 8536577"/>
              <a:gd name="connsiteY4" fmla="*/ 0 h 6916056"/>
              <a:gd name="connsiteX0" fmla="*/ 2217509 w 8568208"/>
              <a:gd name="connsiteY0" fmla="*/ 0 h 6916056"/>
              <a:gd name="connsiteX1" fmla="*/ 8568208 w 8568208"/>
              <a:gd name="connsiteY1" fmla="*/ 29028 h 6916056"/>
              <a:gd name="connsiteX2" fmla="*/ 8568208 w 8568208"/>
              <a:gd name="connsiteY2" fmla="*/ 6887028 h 6916056"/>
              <a:gd name="connsiteX3" fmla="*/ 2169150 w 8568208"/>
              <a:gd name="connsiteY3" fmla="*/ 6916056 h 6916056"/>
              <a:gd name="connsiteX4" fmla="*/ 2217509 w 8568208"/>
              <a:gd name="connsiteY4" fmla="*/ 0 h 6916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8208" h="6916056">
                <a:moveTo>
                  <a:pt x="2217509" y="0"/>
                </a:moveTo>
                <a:lnTo>
                  <a:pt x="8568208" y="29028"/>
                </a:lnTo>
                <a:lnTo>
                  <a:pt x="8568208" y="6887028"/>
                </a:lnTo>
                <a:lnTo>
                  <a:pt x="2169150" y="6916056"/>
                </a:lnTo>
                <a:cubicBezTo>
                  <a:pt x="-391647" y="5733142"/>
                  <a:pt x="-1054489" y="1473201"/>
                  <a:pt x="2217509" y="0"/>
                </a:cubicBezTo>
                <a:close/>
              </a:path>
            </a:pathLst>
          </a:custGeom>
          <a:blipFill>
            <a:blip r:embed="rId2"/>
            <a:srcRect/>
            <a:stretch>
              <a:fillRect l="-1588" t="-420" r="-27687" b="-9653"/>
            </a:stretch>
          </a:blipFill>
          <a:ln w="762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050" dirty="0">
              <a:solidFill>
                <a:prstClr val="black"/>
              </a:solidFill>
            </a:endParaRPr>
          </a:p>
        </p:txBody>
      </p:sp>
      <p:sp>
        <p:nvSpPr>
          <p:cNvPr id="3" name="Rectangle 2"/>
          <p:cNvSpPr/>
          <p:nvPr/>
        </p:nvSpPr>
        <p:spPr>
          <a:xfrm>
            <a:off x="207191" y="2108251"/>
            <a:ext cx="3270817" cy="2031325"/>
          </a:xfrm>
          <a:prstGeom prst="rect">
            <a:avLst/>
          </a:prstGeom>
        </p:spPr>
        <p:txBody>
          <a:bodyPr wrap="square">
            <a:spAutoFit/>
          </a:bodyPr>
          <a:lstStyle/>
          <a:p>
            <a:pPr marL="457200" lvl="0" indent="-361950">
              <a:buClr>
                <a:schemeClr val="dk1"/>
              </a:buClr>
              <a:buSzPts val="2100"/>
              <a:buFont typeface="Wingdings" panose="05000000000000000000" pitchFamily="2" charset="2"/>
              <a:buChar char="q"/>
            </a:pPr>
            <a:r>
              <a:rPr lang="en-GB" sz="1800" dirty="0">
                <a:solidFill>
                  <a:schemeClr val="dk1"/>
                </a:solidFill>
              </a:rPr>
              <a:t>Introduction to the BAME Advocate Scheme and the Legal Sector </a:t>
            </a:r>
          </a:p>
          <a:p>
            <a:pPr marL="457200" lvl="0" indent="-361950">
              <a:buClr>
                <a:schemeClr val="dk1"/>
              </a:buClr>
              <a:buSzPts val="2100"/>
              <a:buFont typeface="Wingdings" panose="05000000000000000000" pitchFamily="2" charset="2"/>
              <a:buChar char="q"/>
            </a:pPr>
            <a:r>
              <a:rPr lang="en-GB" sz="1800" dirty="0">
                <a:solidFill>
                  <a:schemeClr val="dk1"/>
                </a:solidFill>
              </a:rPr>
              <a:t>BA Spotlight </a:t>
            </a:r>
          </a:p>
          <a:p>
            <a:pPr marL="457200" indent="-361950">
              <a:buClr>
                <a:schemeClr val="dk1"/>
              </a:buClr>
              <a:buSzPts val="2100"/>
              <a:buFont typeface="Wingdings" panose="05000000000000000000" pitchFamily="2" charset="2"/>
              <a:buChar char="q"/>
            </a:pPr>
            <a:r>
              <a:rPr lang="en-GB" sz="1800" dirty="0">
                <a:solidFill>
                  <a:schemeClr val="dk1"/>
                </a:solidFill>
              </a:rPr>
              <a:t>New Challenges and Opportunities </a:t>
            </a:r>
          </a:p>
          <a:p>
            <a:pPr marL="457200" indent="-361950">
              <a:buClr>
                <a:schemeClr val="dk1"/>
              </a:buClr>
              <a:buSzPts val="2100"/>
              <a:buFont typeface="Wingdings" panose="05000000000000000000" pitchFamily="2" charset="2"/>
              <a:buChar char="q"/>
            </a:pPr>
            <a:r>
              <a:rPr lang="en-GB" sz="1800" dirty="0">
                <a:solidFill>
                  <a:schemeClr val="dk1"/>
                </a:solidFill>
              </a:rPr>
              <a:t>Questions</a:t>
            </a:r>
          </a:p>
        </p:txBody>
      </p:sp>
    </p:spTree>
    <p:extLst>
      <p:ext uri="{BB962C8B-B14F-4D97-AF65-F5344CB8AC3E}">
        <p14:creationId xmlns:p14="http://schemas.microsoft.com/office/powerpoint/2010/main" val="339761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7" name="Google Shape;157;p45"/>
          <p:cNvGrpSpPr/>
          <p:nvPr/>
        </p:nvGrpSpPr>
        <p:grpSpPr>
          <a:xfrm>
            <a:off x="228600" y="152400"/>
            <a:ext cx="5051025" cy="1023975"/>
            <a:chOff x="304800" y="203200"/>
            <a:chExt cx="6734700" cy="1365300"/>
          </a:xfrm>
        </p:grpSpPr>
        <p:sp>
          <p:nvSpPr>
            <p:cNvPr id="158" name="Google Shape;158;p45"/>
            <p:cNvSpPr/>
            <p:nvPr/>
          </p:nvSpPr>
          <p:spPr>
            <a:xfrm>
              <a:off x="304800" y="899885"/>
              <a:ext cx="682171" cy="667658"/>
            </a:xfrm>
            <a:prstGeom prst="roundRect">
              <a:avLst>
                <a:gd name="adj" fmla="val 16667"/>
              </a:avLst>
            </a:prstGeom>
            <a:solidFill>
              <a:srgbClr val="AF69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sp>
          <p:nvSpPr>
            <p:cNvPr id="159" name="Google Shape;159;p45"/>
            <p:cNvSpPr/>
            <p:nvPr/>
          </p:nvSpPr>
          <p:spPr>
            <a:xfrm>
              <a:off x="304800" y="203200"/>
              <a:ext cx="6734700" cy="1365300"/>
            </a:xfrm>
            <a:prstGeom prst="roundRect">
              <a:avLst>
                <a:gd name="adj" fmla="val 33243"/>
              </a:avLst>
            </a:prstGeom>
            <a:solidFill>
              <a:srgbClr val="AF69A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800" b="1" dirty="0">
                  <a:solidFill>
                    <a:schemeClr val="lt1"/>
                  </a:solidFill>
                </a:rPr>
                <a:t>The University of Law </a:t>
              </a:r>
              <a:endParaRPr sz="2800" b="1" dirty="0">
                <a:solidFill>
                  <a:schemeClr val="lt1"/>
                </a:solidFill>
                <a:latin typeface="Arial"/>
                <a:ea typeface="Arial"/>
                <a:cs typeface="Arial"/>
                <a:sym typeface="Arial"/>
              </a:endParaRPr>
            </a:p>
          </p:txBody>
        </p:sp>
      </p:grpSp>
      <p:sp>
        <p:nvSpPr>
          <p:cNvPr id="160" name="Google Shape;160;p45"/>
          <p:cNvSpPr txBox="1"/>
          <p:nvPr/>
        </p:nvSpPr>
        <p:spPr>
          <a:xfrm>
            <a:off x="305129" y="2134434"/>
            <a:ext cx="4981575" cy="1988569"/>
          </a:xfrm>
          <a:prstGeom prst="rect">
            <a:avLst/>
          </a:prstGeom>
          <a:noFill/>
          <a:ln>
            <a:noFill/>
          </a:ln>
        </p:spPr>
        <p:txBody>
          <a:bodyPr spcFirstLastPara="1" wrap="square" lIns="68575" tIns="34275" rIns="68575" bIns="34275" anchor="t" anchorCtr="0">
            <a:noAutofit/>
          </a:bodyPr>
          <a:lstStyle/>
          <a:p>
            <a:pPr marL="285750" marR="0" lvl="0" indent="-285750" algn="l" rtl="0">
              <a:spcBef>
                <a:spcPts val="0"/>
              </a:spcBef>
              <a:spcAft>
                <a:spcPts val="0"/>
              </a:spcAft>
              <a:buSzPts val="1100"/>
              <a:buFont typeface="Arial" panose="020B0604020202020204" pitchFamily="34" charset="0"/>
              <a:buChar char="•"/>
            </a:pPr>
            <a:endParaRPr lang="en-GB" sz="1800" dirty="0">
              <a:solidFill>
                <a:schemeClr val="dk1"/>
              </a:solidFill>
            </a:endParaRPr>
          </a:p>
          <a:p>
            <a:pPr marL="285750" marR="0" lvl="0" indent="-285750" algn="l" rtl="0">
              <a:spcBef>
                <a:spcPts val="0"/>
              </a:spcBef>
              <a:spcAft>
                <a:spcPts val="0"/>
              </a:spcAft>
              <a:buSzPts val="1100"/>
              <a:buFont typeface="Arial" panose="020B0604020202020204" pitchFamily="34" charset="0"/>
              <a:buChar char="•"/>
            </a:pPr>
            <a:r>
              <a:rPr lang="en-GB" sz="1800" dirty="0" smtClean="0">
                <a:solidFill>
                  <a:schemeClr val="dk1"/>
                </a:solidFill>
              </a:rPr>
              <a:t>APP targets </a:t>
            </a:r>
            <a:r>
              <a:rPr lang="en-GB" sz="1800" dirty="0">
                <a:solidFill>
                  <a:schemeClr val="dk1"/>
                </a:solidFill>
              </a:rPr>
              <a:t>to eliminate black, Asian and BAME IMD Q1&amp;2 </a:t>
            </a:r>
            <a:r>
              <a:rPr lang="en-GB" sz="1800" dirty="0" smtClean="0">
                <a:solidFill>
                  <a:schemeClr val="dk1"/>
                </a:solidFill>
              </a:rPr>
              <a:t>awarding gaps </a:t>
            </a:r>
            <a:r>
              <a:rPr lang="en-GB" sz="1800" dirty="0">
                <a:solidFill>
                  <a:schemeClr val="dk1"/>
                </a:solidFill>
              </a:rPr>
              <a:t>by 2031</a:t>
            </a:r>
          </a:p>
          <a:p>
            <a:pPr marL="285750" lvl="0" indent="-285750">
              <a:buSzPts val="1100"/>
              <a:buFont typeface="Arial" panose="020B0604020202020204" pitchFamily="34" charset="0"/>
              <a:buChar char="•"/>
            </a:pPr>
            <a:r>
              <a:rPr lang="en-GB" sz="1800" dirty="0"/>
              <a:t>Specialist provider into a profession which also struggles with </a:t>
            </a:r>
            <a:r>
              <a:rPr lang="en-GB" sz="1800" dirty="0" smtClean="0"/>
              <a:t>inequities</a:t>
            </a:r>
            <a:r>
              <a:rPr lang="en" sz="1800" dirty="0">
                <a:solidFill>
                  <a:schemeClr val="dk1"/>
                </a:solidFill>
              </a:rPr>
              <a:t>		</a:t>
            </a:r>
            <a:endParaRPr sz="1800" dirty="0">
              <a:solidFill>
                <a:schemeClr val="dk1"/>
              </a:solidFill>
            </a:endParaRPr>
          </a:p>
          <a:p>
            <a:pPr marL="0" marR="0" lvl="0" indent="0" algn="l" rtl="0">
              <a:spcBef>
                <a:spcPts val="0"/>
              </a:spcBef>
              <a:spcAft>
                <a:spcPts val="0"/>
              </a:spcAft>
              <a:buSzPts val="1100"/>
              <a:buNone/>
            </a:pPr>
            <a:r>
              <a:rPr lang="en" sz="1800" dirty="0">
                <a:solidFill>
                  <a:schemeClr val="dk1"/>
                </a:solidFill>
              </a:rPr>
              <a:t>		</a:t>
            </a:r>
            <a:endParaRPr sz="1800" dirty="0">
              <a:solidFill>
                <a:schemeClr val="dk1"/>
              </a:solidFill>
            </a:endParaRPr>
          </a:p>
          <a:p>
            <a:pPr marL="0" marR="0" lvl="0" indent="0" algn="l" rtl="0">
              <a:spcBef>
                <a:spcPts val="0"/>
              </a:spcBef>
              <a:spcAft>
                <a:spcPts val="0"/>
              </a:spcAft>
              <a:buSzPts val="1100"/>
              <a:buNone/>
            </a:pPr>
            <a:endParaRPr sz="1800" dirty="0">
              <a:solidFill>
                <a:schemeClr val="dk1"/>
              </a:solidFill>
            </a:endParaRPr>
          </a:p>
          <a:p>
            <a:pPr marL="0" marR="0" lvl="0" indent="0" algn="l" rtl="0">
              <a:spcBef>
                <a:spcPts val="0"/>
              </a:spcBef>
              <a:spcAft>
                <a:spcPts val="0"/>
              </a:spcAft>
              <a:buSzPts val="1100"/>
              <a:buNone/>
            </a:pPr>
            <a:r>
              <a:rPr lang="en" sz="1800" dirty="0">
                <a:solidFill>
                  <a:schemeClr val="dk1"/>
                </a:solidFill>
              </a:rPr>
              <a:t>			</a:t>
            </a:r>
            <a:endParaRPr sz="1800" dirty="0">
              <a:solidFill>
                <a:schemeClr val="dk1"/>
              </a:solidFill>
            </a:endParaRPr>
          </a:p>
          <a:p>
            <a:pPr marL="0" marR="0" lvl="0" indent="0" algn="l" rtl="0">
              <a:spcBef>
                <a:spcPts val="0"/>
              </a:spcBef>
              <a:spcAft>
                <a:spcPts val="0"/>
              </a:spcAft>
              <a:buSzPts val="1100"/>
              <a:buNone/>
            </a:pPr>
            <a:r>
              <a:rPr lang="en" sz="1800" dirty="0">
                <a:solidFill>
                  <a:schemeClr val="dk1"/>
                </a:solidFill>
              </a:rPr>
              <a:t>		</a:t>
            </a:r>
            <a:endParaRPr sz="1800" dirty="0">
              <a:solidFill>
                <a:schemeClr val="dk1"/>
              </a:solidFill>
            </a:endParaRPr>
          </a:p>
          <a:p>
            <a:pPr marL="0" marR="0" lvl="0" indent="0" algn="l" rtl="0">
              <a:spcBef>
                <a:spcPts val="0"/>
              </a:spcBef>
              <a:spcAft>
                <a:spcPts val="0"/>
              </a:spcAft>
              <a:buNone/>
            </a:pPr>
            <a:endParaRPr sz="1800"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104" y="1663950"/>
            <a:ext cx="2857500" cy="2181225"/>
          </a:xfrm>
          <a:prstGeom prst="rect">
            <a:avLst/>
          </a:prstGeom>
        </p:spPr>
      </p:pic>
      <p:sp>
        <p:nvSpPr>
          <p:cNvPr id="3" name="Rectangle 2"/>
          <p:cNvSpPr/>
          <p:nvPr/>
        </p:nvSpPr>
        <p:spPr>
          <a:xfrm>
            <a:off x="5807340" y="925286"/>
            <a:ext cx="2634721" cy="738664"/>
          </a:xfrm>
          <a:prstGeom prst="rect">
            <a:avLst/>
          </a:prstGeom>
        </p:spPr>
        <p:txBody>
          <a:bodyPr wrap="square">
            <a:spAutoFit/>
          </a:bodyPr>
          <a:lstStyle/>
          <a:p>
            <a:pPr lvl="0">
              <a:buSzPts val="1100"/>
            </a:pPr>
            <a:r>
              <a:rPr lang="en-GB" dirty="0">
                <a:solidFill>
                  <a:schemeClr val="dk1"/>
                </a:solidFill>
              </a:rPr>
              <a:t>15 UK Campuses, 2 international campuses, and online campus</a:t>
            </a:r>
          </a:p>
        </p:txBody>
      </p:sp>
      <p:sp>
        <p:nvSpPr>
          <p:cNvPr id="4" name="Rectangle 3"/>
          <p:cNvSpPr/>
          <p:nvPr/>
        </p:nvSpPr>
        <p:spPr>
          <a:xfrm>
            <a:off x="5661554" y="3981464"/>
            <a:ext cx="2780507" cy="523220"/>
          </a:xfrm>
          <a:prstGeom prst="rect">
            <a:avLst/>
          </a:prstGeom>
        </p:spPr>
        <p:txBody>
          <a:bodyPr wrap="square">
            <a:spAutoFit/>
          </a:bodyPr>
          <a:lstStyle/>
          <a:p>
            <a:pPr lvl="0">
              <a:buSzPts val="1100"/>
            </a:pPr>
            <a:r>
              <a:rPr lang="en-GB" dirty="0">
                <a:solidFill>
                  <a:schemeClr val="dk1"/>
                </a:solidFill>
              </a:rPr>
              <a:t>55% of UG population is BAME</a:t>
            </a:r>
          </a:p>
          <a:p>
            <a:pPr lvl="0">
              <a:buSzPts val="1100"/>
            </a:pPr>
            <a:r>
              <a:rPr lang="en-GB" dirty="0">
                <a:solidFill>
                  <a:schemeClr val="dk1"/>
                </a:solidFill>
              </a:rPr>
              <a:t>40% of PG population is BAME</a:t>
            </a:r>
          </a:p>
        </p:txBody>
      </p:sp>
    </p:spTree>
    <p:extLst>
      <p:ext uri="{BB962C8B-B14F-4D97-AF65-F5344CB8AC3E}">
        <p14:creationId xmlns:p14="http://schemas.microsoft.com/office/powerpoint/2010/main" val="44167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7"/>
          <p:cNvSpPr/>
          <p:nvPr/>
        </p:nvSpPr>
        <p:spPr>
          <a:xfrm>
            <a:off x="228600" y="1090425"/>
            <a:ext cx="8535900" cy="3785700"/>
          </a:xfrm>
          <a:prstGeom prst="rect">
            <a:avLst/>
          </a:prstGeom>
          <a:noFill/>
          <a:ln>
            <a:noFill/>
          </a:ln>
        </p:spPr>
        <p:txBody>
          <a:bodyPr spcFirstLastPara="1" wrap="square" lIns="68575" tIns="34275" rIns="68575" bIns="34275" anchor="t" anchorCtr="0">
            <a:noAutofit/>
          </a:bodyPr>
          <a:lstStyle/>
          <a:p>
            <a:pPr marL="457200" marR="0" lvl="0" indent="-361950" algn="l" rtl="0">
              <a:spcBef>
                <a:spcPts val="0"/>
              </a:spcBef>
              <a:spcAft>
                <a:spcPts val="0"/>
              </a:spcAft>
              <a:buSzPts val="2100"/>
              <a:buFont typeface="Wingdings" panose="05000000000000000000" pitchFamily="2" charset="2"/>
              <a:buChar char="q"/>
            </a:pPr>
            <a:r>
              <a:rPr lang="en-GB" sz="2100" dirty="0"/>
              <a:t>Improving picture: 21% of solicitors and 14.1% of barristers are BAME (13% of workforce is BAME)</a:t>
            </a:r>
          </a:p>
          <a:p>
            <a:pPr marL="457200" marR="0" lvl="0" indent="-361950" algn="l" rtl="0">
              <a:spcBef>
                <a:spcPts val="0"/>
              </a:spcBef>
              <a:spcAft>
                <a:spcPts val="0"/>
              </a:spcAft>
              <a:buSzPts val="2100"/>
              <a:buFont typeface="Wingdings" panose="05000000000000000000" pitchFamily="2" charset="2"/>
              <a:buChar char="q"/>
            </a:pPr>
            <a:r>
              <a:rPr lang="en-GB" sz="2100" dirty="0" smtClean="0"/>
              <a:t>Lack </a:t>
            </a:r>
            <a:r>
              <a:rPr lang="en-GB" sz="2100" dirty="0"/>
              <a:t>of representation in senior </a:t>
            </a:r>
            <a:r>
              <a:rPr lang="en-GB" sz="2100" dirty="0" smtClean="0"/>
              <a:t>roles</a:t>
            </a:r>
            <a:endParaRPr lang="en-GB" sz="2100" dirty="0"/>
          </a:p>
          <a:p>
            <a:pPr marL="457200" marR="0" lvl="0" indent="-361950" algn="l" rtl="0">
              <a:spcBef>
                <a:spcPts val="0"/>
              </a:spcBef>
              <a:spcAft>
                <a:spcPts val="0"/>
              </a:spcAft>
              <a:buSzPts val="2100"/>
              <a:buFont typeface="Wingdings" panose="05000000000000000000" pitchFamily="2" charset="2"/>
              <a:buChar char="q"/>
            </a:pPr>
            <a:r>
              <a:rPr lang="en-GB" sz="2100" dirty="0"/>
              <a:t>AND these positive entry statistics can hide these three key issues:</a:t>
            </a:r>
          </a:p>
          <a:p>
            <a:pPr marL="457200" marR="0" lvl="0" indent="-361950" algn="l" rtl="0">
              <a:spcBef>
                <a:spcPts val="0"/>
              </a:spcBef>
              <a:spcAft>
                <a:spcPts val="0"/>
              </a:spcAft>
              <a:buSzPts val="2100"/>
              <a:buFont typeface="Arial" panose="020B0604020202020204" pitchFamily="34" charset="0"/>
              <a:buChar char="•"/>
            </a:pPr>
            <a:endParaRPr lang="en-GB" sz="2100" dirty="0"/>
          </a:p>
          <a:p>
            <a:pPr marL="438150" lvl="1" indent="-342900">
              <a:buSzPts val="2100"/>
              <a:buAutoNum type="arabicPeriod"/>
            </a:pPr>
            <a:endParaRPr lang="en-GB" sz="1800" dirty="0" smtClean="0"/>
          </a:p>
          <a:p>
            <a:pPr marL="438150" lvl="1" indent="-342900">
              <a:buSzPts val="2100"/>
              <a:buAutoNum type="arabicPeriod"/>
            </a:pPr>
            <a:r>
              <a:rPr lang="en-GB" sz="1800" dirty="0" smtClean="0"/>
              <a:t>BAME </a:t>
            </a:r>
            <a:r>
              <a:rPr lang="en-GB" sz="1800" dirty="0"/>
              <a:t>individuals may not (because they cannot) see themselves represented in the higher levels of the legal profession (or the legal education sector)</a:t>
            </a:r>
          </a:p>
          <a:p>
            <a:pPr marL="438150" lvl="1" indent="-342900">
              <a:buSzPts val="2100"/>
              <a:buAutoNum type="arabicPeriod"/>
            </a:pPr>
            <a:r>
              <a:rPr lang="en-GB" sz="1800" dirty="0"/>
              <a:t>Representation of BAME lawyers varies geographically (both in the legal sector and in legal education). </a:t>
            </a:r>
          </a:p>
          <a:p>
            <a:pPr marL="438150" lvl="1" indent="-342900">
              <a:buSzPts val="2100"/>
              <a:buAutoNum type="arabicPeriod"/>
            </a:pPr>
            <a:r>
              <a:rPr lang="en-GB" sz="1800" dirty="0"/>
              <a:t>Wider society does not see BAME lawyers as part of the profession </a:t>
            </a:r>
            <a:endParaRPr sz="1800" dirty="0"/>
          </a:p>
        </p:txBody>
      </p:sp>
      <p:grpSp>
        <p:nvGrpSpPr>
          <p:cNvPr id="177" name="Google Shape;177;p47"/>
          <p:cNvGrpSpPr/>
          <p:nvPr/>
        </p:nvGrpSpPr>
        <p:grpSpPr>
          <a:xfrm>
            <a:off x="228600" y="103416"/>
            <a:ext cx="6807600" cy="849181"/>
            <a:chOff x="391885" y="319317"/>
            <a:chExt cx="9076800" cy="1277400"/>
          </a:xfrm>
        </p:grpSpPr>
        <p:sp>
          <p:nvSpPr>
            <p:cNvPr id="178" name="Google Shape;178;p47"/>
            <p:cNvSpPr/>
            <p:nvPr/>
          </p:nvSpPr>
          <p:spPr>
            <a:xfrm>
              <a:off x="391885" y="812800"/>
              <a:ext cx="667657" cy="783771"/>
            </a:xfrm>
            <a:prstGeom prst="roundRect">
              <a:avLst>
                <a:gd name="adj" fmla="val 16667"/>
              </a:avLst>
            </a:prstGeom>
            <a:solidFill>
              <a:srgbClr val="4DC2B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sp>
          <p:nvSpPr>
            <p:cNvPr id="179" name="Google Shape;179;p47"/>
            <p:cNvSpPr/>
            <p:nvPr/>
          </p:nvSpPr>
          <p:spPr>
            <a:xfrm>
              <a:off x="391885" y="319317"/>
              <a:ext cx="9076800" cy="1277400"/>
            </a:xfrm>
            <a:prstGeom prst="roundRect">
              <a:avLst>
                <a:gd name="adj" fmla="val 40909"/>
              </a:avLst>
            </a:prstGeom>
            <a:solidFill>
              <a:srgbClr val="4DC2B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3800" b="1" dirty="0">
                  <a:solidFill>
                    <a:schemeClr val="lt1"/>
                  </a:solidFill>
                </a:rPr>
                <a:t>The Legal Sector</a:t>
              </a:r>
              <a:endParaRPr sz="3800" b="1"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94853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7" name="Google Shape;157;p45"/>
          <p:cNvGrpSpPr/>
          <p:nvPr/>
        </p:nvGrpSpPr>
        <p:grpSpPr>
          <a:xfrm>
            <a:off x="228600" y="152400"/>
            <a:ext cx="3946585" cy="1023975"/>
            <a:chOff x="304800" y="203200"/>
            <a:chExt cx="6734700" cy="1365300"/>
          </a:xfrm>
        </p:grpSpPr>
        <p:sp>
          <p:nvSpPr>
            <p:cNvPr id="158" name="Google Shape;158;p45"/>
            <p:cNvSpPr/>
            <p:nvPr/>
          </p:nvSpPr>
          <p:spPr>
            <a:xfrm>
              <a:off x="304800" y="899885"/>
              <a:ext cx="682171" cy="667658"/>
            </a:xfrm>
            <a:prstGeom prst="roundRect">
              <a:avLst>
                <a:gd name="adj" fmla="val 16667"/>
              </a:avLst>
            </a:prstGeom>
            <a:solidFill>
              <a:srgbClr val="AF69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sp>
          <p:nvSpPr>
            <p:cNvPr id="159" name="Google Shape;159;p45"/>
            <p:cNvSpPr/>
            <p:nvPr/>
          </p:nvSpPr>
          <p:spPr>
            <a:xfrm>
              <a:off x="304800" y="203200"/>
              <a:ext cx="6734700" cy="1365300"/>
            </a:xfrm>
            <a:prstGeom prst="roundRect">
              <a:avLst>
                <a:gd name="adj" fmla="val 33243"/>
              </a:avLst>
            </a:prstGeom>
            <a:solidFill>
              <a:srgbClr val="AF69A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800" b="1" dirty="0">
                  <a:solidFill>
                    <a:schemeClr val="lt1"/>
                  </a:solidFill>
                </a:rPr>
                <a:t>The BAME Advocate Scheme</a:t>
              </a:r>
              <a:endParaRPr sz="2800" b="1" dirty="0">
                <a:solidFill>
                  <a:schemeClr val="lt1"/>
                </a:solidFill>
                <a:latin typeface="Arial"/>
                <a:ea typeface="Arial"/>
                <a:cs typeface="Arial"/>
                <a:sym typeface="Arial"/>
              </a:endParaRPr>
            </a:p>
          </p:txBody>
        </p:sp>
      </p:grpSp>
      <p:sp>
        <p:nvSpPr>
          <p:cNvPr id="160" name="Google Shape;160;p45"/>
          <p:cNvSpPr txBox="1"/>
          <p:nvPr/>
        </p:nvSpPr>
        <p:spPr>
          <a:xfrm>
            <a:off x="371475" y="1493300"/>
            <a:ext cx="4310700" cy="3335100"/>
          </a:xfrm>
          <a:prstGeom prst="rect">
            <a:avLst/>
          </a:prstGeom>
          <a:noFill/>
          <a:ln>
            <a:noFill/>
          </a:ln>
        </p:spPr>
        <p:txBody>
          <a:bodyPr spcFirstLastPara="1" wrap="square" lIns="68575" tIns="34275" rIns="68575" bIns="34275" anchor="t" anchorCtr="0">
            <a:noAutofit/>
          </a:bodyPr>
          <a:lstStyle/>
          <a:p>
            <a:pPr lvl="0">
              <a:buSzPts val="1100"/>
            </a:pPr>
            <a:r>
              <a:rPr lang="en-GB" dirty="0"/>
              <a:t>The BA scheme was designed to improve the experiences and sense of belonging of the University’s BAME students, rather than focusing solely on specific outcomes such as continuation, attainment or progression data.</a:t>
            </a:r>
            <a:endParaRPr lang="en" dirty="0">
              <a:solidFill>
                <a:schemeClr val="dk1"/>
              </a:solidFill>
            </a:endParaRPr>
          </a:p>
          <a:p>
            <a:pPr marL="0" marR="0" lvl="0" indent="0" algn="l" rtl="0">
              <a:spcBef>
                <a:spcPts val="0"/>
              </a:spcBef>
              <a:spcAft>
                <a:spcPts val="0"/>
              </a:spcAft>
              <a:buSzPts val="1100"/>
              <a:buNone/>
            </a:pPr>
            <a:endParaRPr dirty="0">
              <a:solidFill>
                <a:schemeClr val="dk1"/>
              </a:solidFill>
            </a:endParaRPr>
          </a:p>
          <a:p>
            <a:pPr marL="0" marR="0" lvl="0" indent="0" algn="l" rtl="0">
              <a:spcBef>
                <a:spcPts val="0"/>
              </a:spcBef>
              <a:spcAft>
                <a:spcPts val="0"/>
              </a:spcAft>
              <a:buSzPts val="1100"/>
              <a:buNone/>
            </a:pPr>
            <a:r>
              <a:rPr lang="en" dirty="0">
                <a:solidFill>
                  <a:schemeClr val="dk1"/>
                </a:solidFill>
              </a:rPr>
              <a:t>The role also provides the BAs with an opportunity to gain valuable work experience and leadership skills as well as developing professionalism, respect for others and social awareness. </a:t>
            </a:r>
          </a:p>
          <a:p>
            <a:pPr marL="0" marR="0" lvl="0" indent="0" algn="l" rtl="0">
              <a:spcBef>
                <a:spcPts val="0"/>
              </a:spcBef>
              <a:spcAft>
                <a:spcPts val="0"/>
              </a:spcAft>
              <a:buSzPts val="1100"/>
              <a:buNone/>
            </a:pPr>
            <a:endParaRPr lang="en" dirty="0">
              <a:solidFill>
                <a:schemeClr val="dk1"/>
              </a:solidFill>
            </a:endParaRPr>
          </a:p>
          <a:p>
            <a:pPr marL="0" marR="0" lvl="0" indent="0" algn="l" rtl="0">
              <a:spcBef>
                <a:spcPts val="0"/>
              </a:spcBef>
              <a:spcAft>
                <a:spcPts val="0"/>
              </a:spcAft>
              <a:buSzPts val="1100"/>
              <a:buNone/>
            </a:pPr>
            <a:r>
              <a:rPr lang="en-GB" dirty="0">
                <a:solidFill>
                  <a:schemeClr val="dk1"/>
                </a:solidFill>
              </a:rPr>
              <a:t>The role is one of collaboration with the University’s WP team. Projects are a mixture of University-led and student-led.</a:t>
            </a:r>
            <a:r>
              <a:rPr lang="en" dirty="0">
                <a:solidFill>
                  <a:schemeClr val="dk1"/>
                </a:solidFill>
              </a:rPr>
              <a:t>				</a:t>
            </a:r>
            <a:endParaRPr dirty="0">
              <a:solidFill>
                <a:schemeClr val="dk1"/>
              </a:solidFill>
            </a:endParaRPr>
          </a:p>
          <a:p>
            <a:pPr marL="0" marR="0" lvl="0" indent="0" algn="l" rtl="0">
              <a:spcBef>
                <a:spcPts val="0"/>
              </a:spcBef>
              <a:spcAft>
                <a:spcPts val="0"/>
              </a:spcAft>
              <a:buSzPts val="1100"/>
              <a:buNone/>
            </a:pPr>
            <a:r>
              <a:rPr lang="en" dirty="0">
                <a:solidFill>
                  <a:schemeClr val="dk1"/>
                </a:solidFill>
              </a:rPr>
              <a:t>			</a:t>
            </a:r>
            <a:endParaRPr dirty="0">
              <a:solidFill>
                <a:schemeClr val="dk1"/>
              </a:solidFill>
            </a:endParaRPr>
          </a:p>
          <a:p>
            <a:pPr marL="0" marR="0" lvl="0" indent="0" algn="l" rtl="0">
              <a:spcBef>
                <a:spcPts val="0"/>
              </a:spcBef>
              <a:spcAft>
                <a:spcPts val="0"/>
              </a:spcAft>
              <a:buSzPts val="1100"/>
              <a:buNone/>
            </a:pPr>
            <a:r>
              <a:rPr lang="en" dirty="0">
                <a:solidFill>
                  <a:schemeClr val="dk1"/>
                </a:solidFill>
              </a:rPr>
              <a:t>		</a:t>
            </a:r>
            <a:endParaRPr dirty="0">
              <a:solidFill>
                <a:schemeClr val="dk1"/>
              </a:solidFill>
            </a:endParaRPr>
          </a:p>
          <a:p>
            <a:pPr marL="0" marR="0" lvl="0" indent="0" algn="l" rtl="0">
              <a:spcBef>
                <a:spcPts val="0"/>
              </a:spcBef>
              <a:spcAft>
                <a:spcPts val="0"/>
              </a:spcAft>
              <a:buSzPts val="1100"/>
              <a:buNone/>
            </a:pPr>
            <a:endParaRPr dirty="0">
              <a:solidFill>
                <a:schemeClr val="dk1"/>
              </a:solidFill>
            </a:endParaRPr>
          </a:p>
          <a:p>
            <a:pPr marL="0" marR="0" lvl="0" indent="0" algn="l" rtl="0">
              <a:spcBef>
                <a:spcPts val="0"/>
              </a:spcBef>
              <a:spcAft>
                <a:spcPts val="0"/>
              </a:spcAft>
              <a:buSzPts val="1100"/>
              <a:buNone/>
            </a:pPr>
            <a:r>
              <a:rPr lang="en" dirty="0">
                <a:solidFill>
                  <a:schemeClr val="dk1"/>
                </a:solidFill>
              </a:rPr>
              <a:t>			</a:t>
            </a:r>
            <a:endParaRPr dirty="0">
              <a:solidFill>
                <a:schemeClr val="dk1"/>
              </a:solidFill>
            </a:endParaRPr>
          </a:p>
          <a:p>
            <a:pPr marL="0" marR="0" lvl="0" indent="0" algn="l" rtl="0">
              <a:spcBef>
                <a:spcPts val="0"/>
              </a:spcBef>
              <a:spcAft>
                <a:spcPts val="0"/>
              </a:spcAft>
              <a:buSzPts val="1100"/>
              <a:buNone/>
            </a:pPr>
            <a:r>
              <a:rPr lang="en" dirty="0">
                <a:solidFill>
                  <a:schemeClr val="dk1"/>
                </a:solidFill>
              </a:rPr>
              <a:t>		</a:t>
            </a:r>
            <a:endParaRPr dirty="0">
              <a:solidFill>
                <a:schemeClr val="dk1"/>
              </a:solidFill>
            </a:endParaRPr>
          </a:p>
          <a:p>
            <a:pPr marL="0" marR="0" lvl="0" indent="0" algn="l" rtl="0">
              <a:spcBef>
                <a:spcPts val="0"/>
              </a:spcBef>
              <a:spcAft>
                <a:spcPts val="0"/>
              </a:spcAft>
              <a:buNone/>
            </a:pPr>
            <a:endParaRPr dirty="0">
              <a:solidFill>
                <a:schemeClr val="dk1"/>
              </a:solidFill>
            </a:endParaRPr>
          </a:p>
        </p:txBody>
      </p:sp>
      <p:sp>
        <p:nvSpPr>
          <p:cNvPr id="161" name="Google Shape;161;p45"/>
          <p:cNvSpPr txBox="1"/>
          <p:nvPr/>
        </p:nvSpPr>
        <p:spPr>
          <a:xfrm>
            <a:off x="4871957" y="925286"/>
            <a:ext cx="4020440" cy="3513827"/>
          </a:xfrm>
          <a:prstGeom prst="rect">
            <a:avLst/>
          </a:prstGeom>
          <a:solidFill>
            <a:schemeClr val="accent5">
              <a:lumMod val="60000"/>
              <a:lumOff val="40000"/>
            </a:schemeClr>
          </a:solidFill>
          <a:ln>
            <a:solidFill>
              <a:schemeClr val="tx1"/>
            </a:solidFill>
          </a:ln>
        </p:spPr>
        <p:txBody>
          <a:bodyPr spcFirstLastPara="1" wrap="square" lIns="68575" tIns="34275" rIns="68575" bIns="34275" anchor="t" anchorCtr="0">
            <a:noAutofit/>
          </a:bodyPr>
          <a:lstStyle/>
          <a:p>
            <a:r>
              <a:rPr lang="en-GB" b="1" dirty="0"/>
              <a:t>Examples of training:</a:t>
            </a:r>
          </a:p>
          <a:p>
            <a:pPr marL="171450" lvl="0" indent="-171450">
              <a:buFont typeface="Arial" panose="020B0604020202020204" pitchFamily="34" charset="0"/>
              <a:buChar char="•"/>
            </a:pPr>
            <a:r>
              <a:rPr lang="en-GB" dirty="0"/>
              <a:t>Research </a:t>
            </a:r>
            <a:r>
              <a:rPr lang="en-GB" dirty="0" smtClean="0"/>
              <a:t>on ethnic </a:t>
            </a:r>
            <a:r>
              <a:rPr lang="en-GB" dirty="0"/>
              <a:t>groups </a:t>
            </a:r>
          </a:p>
          <a:p>
            <a:pPr marL="171450" lvl="0" indent="-171450">
              <a:buFont typeface="Arial" panose="020B0604020202020204" pitchFamily="34" charset="0"/>
              <a:buChar char="•"/>
            </a:pPr>
            <a:r>
              <a:rPr lang="en-GB" dirty="0"/>
              <a:t>Research on understanding the terminology of </a:t>
            </a:r>
            <a:r>
              <a:rPr lang="en-GB" dirty="0" smtClean="0"/>
              <a:t>BAME</a:t>
            </a:r>
          </a:p>
          <a:p>
            <a:pPr marL="171450" lvl="0" indent="-171450">
              <a:buFont typeface="Arial" panose="020B0604020202020204" pitchFamily="34" charset="0"/>
              <a:buChar char="•"/>
            </a:pPr>
            <a:r>
              <a:rPr lang="en-GB" dirty="0" smtClean="0"/>
              <a:t>Racial </a:t>
            </a:r>
            <a:r>
              <a:rPr lang="en-GB" dirty="0"/>
              <a:t>literacy </a:t>
            </a:r>
            <a:r>
              <a:rPr lang="en-GB" dirty="0" smtClean="0"/>
              <a:t>training</a:t>
            </a:r>
            <a:endParaRPr lang="en-GB" dirty="0"/>
          </a:p>
          <a:p>
            <a:r>
              <a:rPr lang="en-GB" dirty="0"/>
              <a:t> </a:t>
            </a:r>
          </a:p>
          <a:p>
            <a:r>
              <a:rPr lang="en-GB" b="1" dirty="0"/>
              <a:t>Examples of projects are:</a:t>
            </a:r>
          </a:p>
          <a:p>
            <a:pPr marL="171450" lvl="0" indent="-171450">
              <a:buFont typeface="Arial" panose="020B0604020202020204" pitchFamily="34" charset="0"/>
              <a:buChar char="•"/>
            </a:pPr>
            <a:r>
              <a:rPr lang="en-GB" dirty="0"/>
              <a:t>Development of a new LLB ‘Access to Justice’ module</a:t>
            </a:r>
          </a:p>
          <a:p>
            <a:pPr marL="171450" lvl="0" indent="-171450">
              <a:buFont typeface="Arial" panose="020B0604020202020204" pitchFamily="34" charset="0"/>
              <a:buChar char="•"/>
            </a:pPr>
            <a:r>
              <a:rPr lang="en-GB" dirty="0"/>
              <a:t>Diversification of library content</a:t>
            </a:r>
          </a:p>
          <a:p>
            <a:pPr marL="171450" lvl="0" indent="-171450">
              <a:buFont typeface="Arial" panose="020B0604020202020204" pitchFamily="34" charset="0"/>
              <a:buChar char="•"/>
            </a:pPr>
            <a:r>
              <a:rPr lang="en-GB" dirty="0" smtClean="0"/>
              <a:t>Delivery </a:t>
            </a:r>
            <a:r>
              <a:rPr lang="en-GB" dirty="0"/>
              <a:t>of specific wellbeing sessions with the welfare team</a:t>
            </a:r>
          </a:p>
          <a:p>
            <a:pPr marL="171450" lvl="0" indent="-171450">
              <a:buFont typeface="Arial" panose="020B0604020202020204" pitchFamily="34" charset="0"/>
              <a:buChar char="•"/>
            </a:pPr>
            <a:r>
              <a:rPr lang="en-GB" dirty="0"/>
              <a:t>Review of the University’s approach to harassment and sexual misconduct </a:t>
            </a:r>
          </a:p>
          <a:p>
            <a:pPr marL="171450" lvl="0" indent="-171450">
              <a:buFont typeface="Arial" panose="020B0604020202020204" pitchFamily="34" charset="0"/>
              <a:buChar char="•"/>
            </a:pPr>
            <a:r>
              <a:rPr lang="en-GB" dirty="0"/>
              <a:t>Creation and delivery of a survey for BAME students </a:t>
            </a:r>
            <a:r>
              <a:rPr lang="en-GB" dirty="0" smtClean="0"/>
              <a:t>Newsletters </a:t>
            </a:r>
            <a:r>
              <a:rPr lang="en-GB" dirty="0"/>
              <a:t>and </a:t>
            </a:r>
            <a:r>
              <a:rPr lang="en-GB" dirty="0" smtClean="0"/>
              <a:t>podcasts</a:t>
            </a:r>
            <a:endParaRPr lang="en-GB" dirty="0"/>
          </a:p>
        </p:txBody>
      </p:sp>
    </p:spTree>
    <p:extLst>
      <p:ext uri="{BB962C8B-B14F-4D97-AF65-F5344CB8AC3E}">
        <p14:creationId xmlns:p14="http://schemas.microsoft.com/office/powerpoint/2010/main" val="312764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7"/>
          <p:cNvSpPr/>
          <p:nvPr/>
        </p:nvSpPr>
        <p:spPr>
          <a:xfrm>
            <a:off x="228599" y="1090425"/>
            <a:ext cx="9165657" cy="37857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50000"/>
              </a:lnSpc>
              <a:spcBef>
                <a:spcPts val="0"/>
              </a:spcBef>
              <a:spcAft>
                <a:spcPts val="0"/>
              </a:spcAft>
              <a:buSzPts val="2100"/>
              <a:buFont typeface="Wingdings" panose="05000000000000000000" pitchFamily="2" charset="2"/>
              <a:buChar char="q"/>
            </a:pPr>
            <a:r>
              <a:rPr lang="en-GB" sz="2100" dirty="0"/>
              <a:t>Redesign of new online LLB module ‘Access to Justice’</a:t>
            </a:r>
          </a:p>
          <a:p>
            <a:pPr marL="457200" marR="0" lvl="0" indent="-361950" algn="l" rtl="0">
              <a:lnSpc>
                <a:spcPct val="150000"/>
              </a:lnSpc>
              <a:spcBef>
                <a:spcPts val="0"/>
              </a:spcBef>
              <a:spcAft>
                <a:spcPts val="0"/>
              </a:spcAft>
              <a:buSzPts val="2100"/>
              <a:buFont typeface="Wingdings" panose="05000000000000000000" pitchFamily="2" charset="2"/>
              <a:buChar char="q"/>
            </a:pPr>
            <a:r>
              <a:rPr lang="en-GB" sz="2100" dirty="0"/>
              <a:t>Creation of new library collection of resource on race, racism and allyship</a:t>
            </a:r>
          </a:p>
          <a:p>
            <a:pPr marL="457200" marR="0" lvl="0" indent="-361950" algn="l" rtl="0">
              <a:lnSpc>
                <a:spcPct val="150000"/>
              </a:lnSpc>
              <a:spcBef>
                <a:spcPts val="0"/>
              </a:spcBef>
              <a:spcAft>
                <a:spcPts val="0"/>
              </a:spcAft>
              <a:buSzPts val="2100"/>
              <a:buFont typeface="Wingdings" panose="05000000000000000000" pitchFamily="2" charset="2"/>
              <a:buChar char="q"/>
            </a:pPr>
            <a:r>
              <a:rPr lang="en-GB" sz="2100" dirty="0"/>
              <a:t>Delivery of employability sessions</a:t>
            </a:r>
          </a:p>
          <a:p>
            <a:pPr marL="457200" marR="0" lvl="0" indent="-361950" algn="l" rtl="0">
              <a:lnSpc>
                <a:spcPct val="150000"/>
              </a:lnSpc>
              <a:spcBef>
                <a:spcPts val="0"/>
              </a:spcBef>
              <a:spcAft>
                <a:spcPts val="0"/>
              </a:spcAft>
              <a:buSzPts val="2100"/>
              <a:buFont typeface="Wingdings" panose="05000000000000000000" pitchFamily="2" charset="2"/>
              <a:buChar char="q"/>
            </a:pPr>
            <a:r>
              <a:rPr lang="en-GB" sz="2100" dirty="0"/>
              <a:t>BAME Student Survey and Recommendations </a:t>
            </a:r>
          </a:p>
          <a:p>
            <a:pPr marL="457200" marR="0" lvl="0" indent="-361950" algn="l" rtl="0">
              <a:lnSpc>
                <a:spcPct val="150000"/>
              </a:lnSpc>
              <a:spcBef>
                <a:spcPts val="0"/>
              </a:spcBef>
              <a:spcAft>
                <a:spcPts val="0"/>
              </a:spcAft>
              <a:buSzPts val="2100"/>
              <a:buFont typeface="Wingdings" panose="05000000000000000000" pitchFamily="2" charset="2"/>
              <a:buChar char="q"/>
            </a:pPr>
            <a:r>
              <a:rPr lang="en-GB" sz="2100" dirty="0"/>
              <a:t>Various events of cultural importance</a:t>
            </a:r>
          </a:p>
          <a:p>
            <a:pPr marL="457200" marR="0" lvl="0" indent="-361950" algn="l" rtl="0">
              <a:lnSpc>
                <a:spcPct val="150000"/>
              </a:lnSpc>
              <a:spcBef>
                <a:spcPts val="0"/>
              </a:spcBef>
              <a:spcAft>
                <a:spcPts val="0"/>
              </a:spcAft>
              <a:buSzPts val="2100"/>
              <a:buFont typeface="Wingdings" panose="05000000000000000000" pitchFamily="2" charset="2"/>
              <a:buChar char="q"/>
            </a:pPr>
            <a:r>
              <a:rPr lang="en-GB" sz="2100" dirty="0"/>
              <a:t>Student Study Groups </a:t>
            </a:r>
          </a:p>
          <a:p>
            <a:pPr marL="457200" marR="0" lvl="0" indent="-361950" algn="l" rtl="0">
              <a:spcBef>
                <a:spcPts val="0"/>
              </a:spcBef>
              <a:spcAft>
                <a:spcPts val="0"/>
              </a:spcAft>
              <a:buSzPts val="2100"/>
              <a:buFont typeface="Wingdings" panose="05000000000000000000" pitchFamily="2" charset="2"/>
              <a:buChar char="q"/>
            </a:pPr>
            <a:endParaRPr sz="2100" dirty="0"/>
          </a:p>
        </p:txBody>
      </p:sp>
      <p:grpSp>
        <p:nvGrpSpPr>
          <p:cNvPr id="177" name="Google Shape;177;p47"/>
          <p:cNvGrpSpPr/>
          <p:nvPr/>
        </p:nvGrpSpPr>
        <p:grpSpPr>
          <a:xfrm>
            <a:off x="228600" y="103416"/>
            <a:ext cx="6807600" cy="849181"/>
            <a:chOff x="391885" y="319317"/>
            <a:chExt cx="9076800" cy="1277400"/>
          </a:xfrm>
        </p:grpSpPr>
        <p:sp>
          <p:nvSpPr>
            <p:cNvPr id="178" name="Google Shape;178;p47"/>
            <p:cNvSpPr/>
            <p:nvPr/>
          </p:nvSpPr>
          <p:spPr>
            <a:xfrm>
              <a:off x="391885" y="812800"/>
              <a:ext cx="667657" cy="783771"/>
            </a:xfrm>
            <a:prstGeom prst="roundRect">
              <a:avLst>
                <a:gd name="adj" fmla="val 16667"/>
              </a:avLst>
            </a:prstGeom>
            <a:solidFill>
              <a:srgbClr val="4DC2B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sp>
          <p:nvSpPr>
            <p:cNvPr id="179" name="Google Shape;179;p47"/>
            <p:cNvSpPr/>
            <p:nvPr/>
          </p:nvSpPr>
          <p:spPr>
            <a:xfrm>
              <a:off x="391885" y="319317"/>
              <a:ext cx="9076800" cy="1277400"/>
            </a:xfrm>
            <a:prstGeom prst="roundRect">
              <a:avLst>
                <a:gd name="adj" fmla="val 40909"/>
              </a:avLst>
            </a:prstGeom>
            <a:solidFill>
              <a:srgbClr val="4DC2B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3800" b="1" dirty="0">
                  <a:solidFill>
                    <a:schemeClr val="lt1"/>
                  </a:solidFill>
                </a:rPr>
                <a:t>Impact of projects</a:t>
              </a:r>
              <a:endParaRPr sz="3800" b="1"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73817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43" descr="/Users/Matt/Dropbox (Design Team)/DESIGN JOBS/2752_UG_LLB_COURSE_PPT/2 LINKS/PPT_LINKS/ELEMENTS/WSYA_LOCKUP.png"/>
          <p:cNvPicPr preferRelativeResize="0"/>
          <p:nvPr/>
        </p:nvPicPr>
        <p:blipFill rotWithShape="1">
          <a:blip r:embed="rId3">
            <a:alphaModFix/>
          </a:blip>
          <a:srcRect/>
          <a:stretch/>
        </p:blipFill>
        <p:spPr>
          <a:xfrm>
            <a:off x="603250" y="1955800"/>
            <a:ext cx="2755646" cy="1060839"/>
          </a:xfrm>
          <a:prstGeom prst="rect">
            <a:avLst/>
          </a:prstGeom>
          <a:noFill/>
          <a:ln>
            <a:noFill/>
          </a:ln>
        </p:spPr>
      </p:pic>
      <p:sp>
        <p:nvSpPr>
          <p:cNvPr id="145" name="Google Shape;145;p43"/>
          <p:cNvSpPr/>
          <p:nvPr/>
        </p:nvSpPr>
        <p:spPr>
          <a:xfrm>
            <a:off x="6813467" y="2832264"/>
            <a:ext cx="1781299" cy="1782000"/>
          </a:xfrm>
          <a:prstGeom prst="ellipse">
            <a:avLst/>
          </a:prstGeom>
          <a:blipFill rotWithShape="1">
            <a:blip r:embed="rId4">
              <a:alphaModFix/>
            </a:blip>
            <a:stretch>
              <a:fillRect b="999"/>
            </a:stretch>
          </a:blipFill>
          <a:ln w="381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pic>
        <p:nvPicPr>
          <p:cNvPr id="146" name="Google Shape;146;p43"/>
          <p:cNvPicPr preferRelativeResize="0"/>
          <p:nvPr/>
        </p:nvPicPr>
        <p:blipFill rotWithShape="1">
          <a:blip r:embed="rId5">
            <a:alphaModFix/>
          </a:blip>
          <a:srcRect/>
          <a:stretch/>
        </p:blipFill>
        <p:spPr>
          <a:xfrm>
            <a:off x="2852523" y="4238166"/>
            <a:ext cx="1806097" cy="910777"/>
          </a:xfrm>
          <a:prstGeom prst="rect">
            <a:avLst/>
          </a:prstGeom>
          <a:noFill/>
          <a:ln>
            <a:noFill/>
          </a:ln>
        </p:spPr>
      </p:pic>
      <p:sp>
        <p:nvSpPr>
          <p:cNvPr id="2" name="Rounded Rectangle 1">
            <a:extLst>
              <a:ext uri="{FF2B5EF4-FFF2-40B4-BE49-F238E27FC236}">
                <a16:creationId xmlns="" xmlns:a16="http://schemas.microsoft.com/office/drawing/2014/main" id="{BA6D6D62-46EB-2C4B-B110-7132D5AF5341}"/>
              </a:ext>
            </a:extLst>
          </p:cNvPr>
          <p:cNvSpPr/>
          <p:nvPr/>
        </p:nvSpPr>
        <p:spPr>
          <a:xfrm>
            <a:off x="336884" y="644893"/>
            <a:ext cx="4321736" cy="818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BA Spotlight – Ibrahim, Priscilla and Teagan</a:t>
            </a:r>
          </a:p>
        </p:txBody>
      </p:sp>
    </p:spTree>
    <p:extLst>
      <p:ext uri="{BB962C8B-B14F-4D97-AF65-F5344CB8AC3E}">
        <p14:creationId xmlns:p14="http://schemas.microsoft.com/office/powerpoint/2010/main" val="136117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7"/>
          <p:cNvSpPr/>
          <p:nvPr/>
        </p:nvSpPr>
        <p:spPr>
          <a:xfrm>
            <a:off x="228600" y="1185315"/>
            <a:ext cx="9165657" cy="3785700"/>
          </a:xfrm>
          <a:prstGeom prst="rect">
            <a:avLst/>
          </a:prstGeom>
          <a:noFill/>
          <a:ln>
            <a:noFill/>
          </a:ln>
        </p:spPr>
        <p:txBody>
          <a:bodyPr spcFirstLastPara="1" wrap="square" lIns="68575" tIns="34275" rIns="68575" bIns="34275" anchor="t" anchorCtr="0">
            <a:noAutofit/>
          </a:bodyPr>
          <a:lstStyle/>
          <a:p>
            <a:pPr marL="342900" indent="-342900">
              <a:buFont typeface="Arial" panose="020B0604020202020204" pitchFamily="34" charset="0"/>
              <a:buChar char="•"/>
            </a:pPr>
            <a:r>
              <a:rPr lang="en-GB" sz="2400" dirty="0">
                <a:latin typeface="Arial" panose="020B0604020202020204" pitchFamily="34" charset="0"/>
              </a:rPr>
              <a:t>Address Widening Participation and the BAME Attainment </a:t>
            </a:r>
            <a:r>
              <a:rPr lang="en-GB" sz="2400" dirty="0" smtClean="0">
                <a:latin typeface="Arial" panose="020B0604020202020204" pitchFamily="34" charset="0"/>
              </a:rPr>
              <a:t>Gap</a:t>
            </a:r>
          </a:p>
          <a:p>
            <a:pPr marL="342900" indent="-342900">
              <a:buFont typeface="Arial" panose="020B0604020202020204" pitchFamily="34" charset="0"/>
              <a:buChar char="•"/>
            </a:pPr>
            <a:r>
              <a:rPr lang="en-GB" sz="2400" dirty="0" smtClean="0">
                <a:latin typeface="Arial" panose="020B0604020202020204" pitchFamily="34" charset="0"/>
              </a:rPr>
              <a:t>To </a:t>
            </a:r>
            <a:r>
              <a:rPr lang="en-GB" sz="2400" dirty="0">
                <a:latin typeface="Arial" panose="020B0604020202020204" pitchFamily="34" charset="0"/>
              </a:rPr>
              <a:t>advocate, empower and championing BAME </a:t>
            </a:r>
            <a:r>
              <a:rPr lang="en-GB" sz="2400" dirty="0" smtClean="0">
                <a:latin typeface="Arial" panose="020B0604020202020204" pitchFamily="34" charset="0"/>
              </a:rPr>
              <a:t>interests</a:t>
            </a:r>
          </a:p>
          <a:p>
            <a:pPr marL="342900" indent="-342900">
              <a:buFont typeface="Arial" panose="020B0604020202020204" pitchFamily="34" charset="0"/>
              <a:buChar char="•"/>
            </a:pPr>
            <a:r>
              <a:rPr lang="en-GB" sz="2400" dirty="0" smtClean="0">
                <a:latin typeface="Arial" panose="020B0604020202020204" pitchFamily="34" charset="0"/>
              </a:rPr>
              <a:t>Help </a:t>
            </a:r>
            <a:r>
              <a:rPr lang="en-GB" sz="2400" dirty="0">
                <a:latin typeface="Arial" panose="020B0604020202020204" pitchFamily="34" charset="0"/>
              </a:rPr>
              <a:t>effect positive change for fellow BAME </a:t>
            </a:r>
            <a:r>
              <a:rPr lang="en-GB" sz="2400" dirty="0" smtClean="0">
                <a:latin typeface="Arial" panose="020B0604020202020204" pitchFamily="34" charset="0"/>
              </a:rPr>
              <a:t>students</a:t>
            </a:r>
          </a:p>
          <a:p>
            <a:pPr marL="342900" indent="-342900">
              <a:buFont typeface="Arial" panose="020B0604020202020204" pitchFamily="34" charset="0"/>
              <a:buChar char="•"/>
            </a:pPr>
            <a:r>
              <a:rPr lang="en-GB" sz="2400" dirty="0" smtClean="0">
                <a:latin typeface="Arial" panose="020B0604020202020204" pitchFamily="34" charset="0"/>
              </a:rPr>
              <a:t>Creating </a:t>
            </a:r>
            <a:r>
              <a:rPr lang="en-GB" sz="2400" dirty="0">
                <a:latin typeface="Arial" panose="020B0604020202020204" pitchFamily="34" charset="0"/>
              </a:rPr>
              <a:t>safe spaces and facilitating meaningful dialogue</a:t>
            </a:r>
          </a:p>
          <a:p>
            <a:pPr marL="0" indent="0">
              <a:buNone/>
            </a:pPr>
            <a:endParaRPr lang="en-GB" sz="2400" dirty="0">
              <a:latin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rPr>
              <a:t>Raising awareness of various events, traditions and practices</a:t>
            </a:r>
          </a:p>
          <a:p>
            <a:pPr marL="342900" indent="-342900">
              <a:buFont typeface="Arial" panose="020B0604020202020204" pitchFamily="34" charset="0"/>
              <a:buChar char="•"/>
            </a:pPr>
            <a:r>
              <a:rPr lang="en-GB" sz="2400" dirty="0">
                <a:latin typeface="Arial" panose="020B0604020202020204" pitchFamily="34" charset="0"/>
              </a:rPr>
              <a:t>Networking</a:t>
            </a:r>
          </a:p>
          <a:p>
            <a:pPr marL="342900" indent="-342900">
              <a:buFont typeface="Arial" panose="020B0604020202020204" pitchFamily="34" charset="0"/>
              <a:buChar char="•"/>
            </a:pPr>
            <a:r>
              <a:rPr lang="en-GB" sz="2400" dirty="0">
                <a:latin typeface="Arial" panose="020B0604020202020204" pitchFamily="34" charset="0"/>
              </a:rPr>
              <a:t>Develop own understanding of BAME affairs </a:t>
            </a:r>
          </a:p>
          <a:p>
            <a:pPr marL="342900" indent="-342900">
              <a:buFont typeface="Arial" panose="020B0604020202020204" pitchFamily="34" charset="0"/>
              <a:buChar char="•"/>
            </a:pPr>
            <a:r>
              <a:rPr lang="en-GB" sz="2400" dirty="0">
                <a:latin typeface="Arial" panose="020B0604020202020204" pitchFamily="34" charset="0"/>
              </a:rPr>
              <a:t>Contributing for the greater good </a:t>
            </a:r>
          </a:p>
          <a:p>
            <a:pPr marL="457200" marR="0" lvl="0" indent="-361950" algn="l" rtl="0">
              <a:spcBef>
                <a:spcPts val="0"/>
              </a:spcBef>
              <a:spcAft>
                <a:spcPts val="0"/>
              </a:spcAft>
              <a:buSzPts val="2100"/>
              <a:buFont typeface="Wingdings" panose="05000000000000000000" pitchFamily="2" charset="2"/>
              <a:buChar char="q"/>
            </a:pPr>
            <a:endParaRPr sz="2100" dirty="0"/>
          </a:p>
        </p:txBody>
      </p:sp>
      <p:grpSp>
        <p:nvGrpSpPr>
          <p:cNvPr id="177" name="Google Shape;177;p47"/>
          <p:cNvGrpSpPr/>
          <p:nvPr/>
        </p:nvGrpSpPr>
        <p:grpSpPr>
          <a:xfrm>
            <a:off x="228600" y="103416"/>
            <a:ext cx="7621438" cy="849181"/>
            <a:chOff x="391885" y="319317"/>
            <a:chExt cx="9076800" cy="1277400"/>
          </a:xfrm>
        </p:grpSpPr>
        <p:sp>
          <p:nvSpPr>
            <p:cNvPr id="178" name="Google Shape;178;p47"/>
            <p:cNvSpPr/>
            <p:nvPr/>
          </p:nvSpPr>
          <p:spPr>
            <a:xfrm>
              <a:off x="391885" y="812800"/>
              <a:ext cx="667657" cy="783771"/>
            </a:xfrm>
            <a:prstGeom prst="roundRect">
              <a:avLst>
                <a:gd name="adj" fmla="val 16667"/>
              </a:avLst>
            </a:prstGeom>
            <a:solidFill>
              <a:srgbClr val="4DC2B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sp>
          <p:nvSpPr>
            <p:cNvPr id="179" name="Google Shape;179;p47"/>
            <p:cNvSpPr/>
            <p:nvPr/>
          </p:nvSpPr>
          <p:spPr>
            <a:xfrm>
              <a:off x="391885" y="319317"/>
              <a:ext cx="9076800" cy="1277400"/>
            </a:xfrm>
            <a:prstGeom prst="roundRect">
              <a:avLst>
                <a:gd name="adj" fmla="val 40909"/>
              </a:avLst>
            </a:prstGeom>
            <a:solidFill>
              <a:srgbClr val="4DC2B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3800" b="1" dirty="0" smtClean="0">
                  <a:solidFill>
                    <a:schemeClr val="lt1"/>
                  </a:solidFill>
                </a:rPr>
                <a:t>Why I became a </a:t>
              </a:r>
              <a:r>
                <a:rPr lang="en" sz="3800" b="1" dirty="0" smtClean="0">
                  <a:solidFill>
                    <a:schemeClr val="lt1"/>
                  </a:solidFill>
                </a:rPr>
                <a:t>BA</a:t>
              </a:r>
              <a:r>
                <a:rPr lang="en-GB" sz="3800" b="1" dirty="0" smtClean="0">
                  <a:solidFill>
                    <a:schemeClr val="lt1"/>
                  </a:solidFill>
                </a:rPr>
                <a:t> - Ibrahim</a:t>
              </a:r>
              <a:endParaRPr sz="3800" b="1"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312929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49"/>
          <p:cNvGrpSpPr/>
          <p:nvPr/>
        </p:nvGrpSpPr>
        <p:grpSpPr>
          <a:xfrm>
            <a:off x="153916" y="151789"/>
            <a:ext cx="8542867" cy="1023975"/>
            <a:chOff x="304799" y="203200"/>
            <a:chExt cx="7354234" cy="1365300"/>
          </a:xfrm>
        </p:grpSpPr>
        <p:sp>
          <p:nvSpPr>
            <p:cNvPr id="193" name="Google Shape;193;p49"/>
            <p:cNvSpPr/>
            <p:nvPr/>
          </p:nvSpPr>
          <p:spPr>
            <a:xfrm>
              <a:off x="304800" y="899885"/>
              <a:ext cx="682200" cy="667800"/>
            </a:xfrm>
            <a:prstGeom prst="roundRect">
              <a:avLst>
                <a:gd name="adj" fmla="val 16667"/>
              </a:avLst>
            </a:prstGeom>
            <a:solidFill>
              <a:srgbClr val="F57A7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p:txBody>
        </p:sp>
        <p:sp>
          <p:nvSpPr>
            <p:cNvPr id="194" name="Google Shape;194;p49"/>
            <p:cNvSpPr/>
            <p:nvPr/>
          </p:nvSpPr>
          <p:spPr>
            <a:xfrm>
              <a:off x="304799" y="203200"/>
              <a:ext cx="7354234" cy="1365300"/>
            </a:xfrm>
            <a:prstGeom prst="roundRect">
              <a:avLst>
                <a:gd name="adj" fmla="val 33243"/>
              </a:avLst>
            </a:prstGeom>
            <a:solidFill>
              <a:srgbClr val="F57A7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800" b="1" dirty="0" smtClean="0">
                  <a:solidFill>
                    <a:schemeClr val="lt1"/>
                  </a:solidFill>
                </a:rPr>
                <a:t>My Favourite </a:t>
              </a:r>
              <a:r>
                <a:rPr lang="en" sz="2800" b="1" dirty="0" smtClean="0">
                  <a:solidFill>
                    <a:schemeClr val="lt1"/>
                  </a:solidFill>
                </a:rPr>
                <a:t>Project: Black </a:t>
              </a:r>
              <a:r>
                <a:rPr lang="en" sz="2800" b="1" dirty="0" smtClean="0">
                  <a:solidFill>
                    <a:schemeClr val="lt1"/>
                  </a:solidFill>
                </a:rPr>
                <a:t>History </a:t>
              </a:r>
              <a:r>
                <a:rPr lang="en" sz="2800" b="1" dirty="0" smtClean="0">
                  <a:solidFill>
                    <a:schemeClr val="lt1"/>
                  </a:solidFill>
                </a:rPr>
                <a:t>Month - Priscilla</a:t>
              </a:r>
              <a:endParaRPr sz="2800" b="1" dirty="0">
                <a:solidFill>
                  <a:schemeClr val="lt1"/>
                </a:solidFill>
              </a:endParaRPr>
            </a:p>
          </p:txBody>
        </p:sp>
      </p:grpSp>
      <p:pic>
        <p:nvPicPr>
          <p:cNvPr id="8" name="Picture 7">
            <a:extLst>
              <a:ext uri="{FF2B5EF4-FFF2-40B4-BE49-F238E27FC236}">
                <a16:creationId xmlns="" xmlns:a16="http://schemas.microsoft.com/office/drawing/2014/main" id="{A22B9FCD-A90C-4D16-A485-ED21E2D27DF9}"/>
              </a:ext>
            </a:extLst>
          </p:cNvPr>
          <p:cNvPicPr>
            <a:picLocks noChangeAspect="1"/>
          </p:cNvPicPr>
          <p:nvPr/>
        </p:nvPicPr>
        <p:blipFill>
          <a:blip r:embed="rId3"/>
          <a:stretch>
            <a:fillRect/>
          </a:stretch>
        </p:blipFill>
        <p:spPr>
          <a:xfrm>
            <a:off x="3856008" y="2176428"/>
            <a:ext cx="4527680" cy="929990"/>
          </a:xfrm>
          <a:prstGeom prst="rect">
            <a:avLst/>
          </a:prstGeom>
        </p:spPr>
      </p:pic>
      <p:sp>
        <p:nvSpPr>
          <p:cNvPr id="4" name="Rectangle 3"/>
          <p:cNvSpPr/>
          <p:nvPr/>
        </p:nvSpPr>
        <p:spPr>
          <a:xfrm>
            <a:off x="303281" y="1175153"/>
            <a:ext cx="8393502" cy="3754874"/>
          </a:xfrm>
          <a:prstGeom prst="rect">
            <a:avLst/>
          </a:prstGeom>
        </p:spPr>
        <p:txBody>
          <a:bodyPr wrap="square">
            <a:spAutoFit/>
          </a:bodyPr>
          <a:lstStyle/>
          <a:p>
            <a:r>
              <a:rPr lang="en-US" b="1" u="sng" dirty="0">
                <a:solidFill>
                  <a:srgbClr val="222222"/>
                </a:solidFill>
                <a:latin typeface="Arial" panose="020B0604020202020204" pitchFamily="34" charset="0"/>
              </a:rPr>
              <a:t>What was the project ?</a:t>
            </a:r>
            <a:endParaRPr lang="en-US" dirty="0"/>
          </a:p>
          <a:p>
            <a:r>
              <a:rPr lang="en-US" dirty="0">
                <a:solidFill>
                  <a:srgbClr val="222222"/>
                </a:solidFill>
                <a:latin typeface="Arial" panose="020B0604020202020204" pitchFamily="34" charset="0"/>
              </a:rPr>
              <a:t>It was a feature on the BAME Advocate podcast in celebration of Black History Month . Our focus was on celebrating Black Excellence within the U.K. We shone light on the massive contributions </a:t>
            </a:r>
            <a:r>
              <a:rPr lang="en-US" dirty="0" smtClean="0">
                <a:solidFill>
                  <a:srgbClr val="222222"/>
                </a:solidFill>
                <a:latin typeface="Arial" panose="020B0604020202020204" pitchFamily="34" charset="0"/>
              </a:rPr>
              <a:t>of: footballer </a:t>
            </a:r>
            <a:r>
              <a:rPr lang="en-US" dirty="0">
                <a:solidFill>
                  <a:srgbClr val="222222"/>
                </a:solidFill>
                <a:latin typeface="Arial" panose="020B0604020202020204" pitchFamily="34" charset="0"/>
              </a:rPr>
              <a:t>Marcus </a:t>
            </a:r>
            <a:r>
              <a:rPr lang="en-US" dirty="0" err="1">
                <a:solidFill>
                  <a:srgbClr val="222222"/>
                </a:solidFill>
                <a:latin typeface="Arial" panose="020B0604020202020204" pitchFamily="34" charset="0"/>
              </a:rPr>
              <a:t>Rashford</a:t>
            </a:r>
            <a:r>
              <a:rPr lang="en-US" dirty="0">
                <a:solidFill>
                  <a:srgbClr val="222222"/>
                </a:solidFill>
                <a:latin typeface="Arial" panose="020B0604020202020204" pitchFamily="34" charset="0"/>
              </a:rPr>
              <a:t>, Music artist </a:t>
            </a:r>
            <a:r>
              <a:rPr lang="en-US" dirty="0" err="1">
                <a:solidFill>
                  <a:srgbClr val="222222"/>
                </a:solidFill>
                <a:latin typeface="Arial" panose="020B0604020202020204" pitchFamily="34" charset="0"/>
              </a:rPr>
              <a:t>Stormzy</a:t>
            </a:r>
            <a:r>
              <a:rPr lang="en-US" dirty="0">
                <a:solidFill>
                  <a:srgbClr val="222222"/>
                </a:solidFill>
                <a:latin typeface="Arial" panose="020B0604020202020204" pitchFamily="34" charset="0"/>
              </a:rPr>
              <a:t> and Formula 1 race car driver Lewis Hamilton</a:t>
            </a:r>
            <a:endParaRPr lang="en-US" dirty="0"/>
          </a:p>
          <a:p>
            <a:endParaRPr lang="en-US" dirty="0"/>
          </a:p>
          <a:p>
            <a:endParaRPr lang="en-US" b="1" u="sng" dirty="0" smtClean="0">
              <a:solidFill>
                <a:srgbClr val="222222"/>
              </a:solidFill>
              <a:latin typeface="Arial" panose="020B0604020202020204" pitchFamily="34" charset="0"/>
            </a:endParaRPr>
          </a:p>
          <a:p>
            <a:endParaRPr lang="en-US" b="1" u="sng" dirty="0">
              <a:solidFill>
                <a:srgbClr val="222222"/>
              </a:solidFill>
              <a:latin typeface="Arial" panose="020B0604020202020204" pitchFamily="34" charset="0"/>
            </a:endParaRPr>
          </a:p>
          <a:p>
            <a:endParaRPr lang="en-US" b="1" u="sng" dirty="0" smtClean="0">
              <a:solidFill>
                <a:srgbClr val="222222"/>
              </a:solidFill>
              <a:latin typeface="Arial" panose="020B0604020202020204" pitchFamily="34" charset="0"/>
            </a:endParaRPr>
          </a:p>
          <a:p>
            <a:endParaRPr lang="en-US" b="1" u="sng" dirty="0" smtClean="0">
              <a:solidFill>
                <a:srgbClr val="222222"/>
              </a:solidFill>
              <a:latin typeface="Arial" panose="020B0604020202020204" pitchFamily="34" charset="0"/>
            </a:endParaRPr>
          </a:p>
          <a:p>
            <a:r>
              <a:rPr lang="en-US" b="1" u="sng" dirty="0" smtClean="0">
                <a:solidFill>
                  <a:srgbClr val="222222"/>
                </a:solidFill>
                <a:latin typeface="Arial" panose="020B0604020202020204" pitchFamily="34" charset="0"/>
              </a:rPr>
              <a:t>MY </a:t>
            </a:r>
            <a:r>
              <a:rPr lang="en-US" b="1" u="sng" dirty="0">
                <a:solidFill>
                  <a:srgbClr val="222222"/>
                </a:solidFill>
                <a:latin typeface="Arial" panose="020B0604020202020204" pitchFamily="34" charset="0"/>
              </a:rPr>
              <a:t>FOCUS </a:t>
            </a:r>
            <a:endParaRPr lang="en-US" dirty="0"/>
          </a:p>
          <a:p>
            <a:r>
              <a:rPr lang="en-US" dirty="0" smtClean="0">
                <a:solidFill>
                  <a:srgbClr val="222222"/>
                </a:solidFill>
                <a:latin typeface="Arial" panose="020B0604020202020204" pitchFamily="34" charset="0"/>
              </a:rPr>
              <a:t>British </a:t>
            </a:r>
            <a:r>
              <a:rPr lang="en-US" dirty="0">
                <a:solidFill>
                  <a:srgbClr val="222222"/>
                </a:solidFill>
                <a:latin typeface="Arial" panose="020B0604020202020204" pitchFamily="34" charset="0"/>
              </a:rPr>
              <a:t>race car driver Lewis Hamilton is no stranger to the Met Gala as a veteran attendee with several fashion moments to his name. For this year’s gala, however, the sporting champion opted to use his star power for another cause: highlighting emerging Black talent. Hamilton told Vogue that he wanted to create a space for up-and-coming Black designers, and with the support of the event's </a:t>
            </a:r>
            <a:r>
              <a:rPr lang="en-US" dirty="0" err="1">
                <a:solidFill>
                  <a:srgbClr val="222222"/>
                </a:solidFill>
                <a:latin typeface="Arial" panose="020B0604020202020204" pitchFamily="34" charset="0"/>
              </a:rPr>
              <a:t>cochair</a:t>
            </a:r>
            <a:r>
              <a:rPr lang="en-US" dirty="0">
                <a:solidFill>
                  <a:srgbClr val="222222"/>
                </a:solidFill>
                <a:latin typeface="Arial" panose="020B0604020202020204" pitchFamily="34" charset="0"/>
              </a:rPr>
              <a:t>, Vogue editor-in-chief Anna Wintour, the Met was the perfect opportunity to do so. “I wanted to create a table around supporting and celebrating up-and-coming young Black designers, and we’re living in a time where diversity and inclusion is so important,” Hamilton said</a:t>
            </a:r>
            <a:r>
              <a:rPr lang="en-US" dirty="0" smtClean="0">
                <a:solidFill>
                  <a:srgbClr val="222222"/>
                </a:solidFill>
                <a:latin typeface="Arial" panose="020B0604020202020204" pitchFamily="34" charset="0"/>
              </a:rPr>
              <a:t>.</a:t>
            </a:r>
            <a:endParaRPr lang="en-US" dirty="0"/>
          </a:p>
        </p:txBody>
      </p:sp>
    </p:spTree>
    <p:extLst>
      <p:ext uri="{BB962C8B-B14F-4D97-AF65-F5344CB8AC3E}">
        <p14:creationId xmlns:p14="http://schemas.microsoft.com/office/powerpoint/2010/main" val="6541599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1029</Words>
  <Application>Microsoft Office PowerPoint</Application>
  <PresentationFormat>On-screen Show (16:9)</PresentationFormat>
  <Paragraphs>112</Paragraphs>
  <Slides>13</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Wingdings</vt:lpstr>
      <vt:lpstr>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Morag Duffin</cp:lastModifiedBy>
  <cp:revision>36</cp:revision>
  <dcterms:modified xsi:type="dcterms:W3CDTF">2021-12-07T15:39:36Z</dcterms:modified>
</cp:coreProperties>
</file>