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4"/>
  </p:sldMasterIdLst>
  <p:notesMasterIdLst>
    <p:notesMasterId r:id="rId16"/>
  </p:notesMasterIdLst>
  <p:sldIdLst>
    <p:sldId id="276" r:id="rId5"/>
    <p:sldId id="281" r:id="rId6"/>
    <p:sldId id="301" r:id="rId7"/>
    <p:sldId id="309" r:id="rId8"/>
    <p:sldId id="306" r:id="rId9"/>
    <p:sldId id="308" r:id="rId10"/>
    <p:sldId id="307" r:id="rId11"/>
    <p:sldId id="289" r:id="rId12"/>
    <p:sldId id="310" r:id="rId13"/>
    <p:sldId id="284" r:id="rId14"/>
    <p:sldId id="311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Knockout HTF70-FullWelterwt" charset="0"/>
      <p:regular r:id="rId21"/>
    </p:embeddedFont>
    <p:embeddedFont>
      <p:font typeface="Knockout-HTF50-Welterweight" charset="0"/>
      <p:regular r:id="rId22"/>
    </p:embeddedFont>
    <p:embeddedFont>
      <p:font typeface="Knockout-HTF90-UltmtWelterwt" charset="0"/>
      <p:regular r:id="rId23"/>
    </p:embeddedFont>
    <p:embeddedFont>
      <p:font typeface="Myriad Pro" panose="020B0503030403020204" charset="0"/>
      <p:regular r:id="rId24"/>
      <p:bold r:id="rId25"/>
    </p:embeddedFont>
    <p:embeddedFont>
      <p:font typeface="Myriad Pro Light" panose="020B06030304030202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F8E85-F7E7-4A78-91D1-200FF76A7458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64039-12F3-42E0-BC7E-351819520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23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64039-12F3-42E0-BC7E-35181952033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49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64039-12F3-42E0-BC7E-35181952033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94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5088-2835-0F42-844A-3225784DB1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1844675"/>
            <a:ext cx="9144000" cy="2387600"/>
          </a:xfrm>
        </p:spPr>
        <p:txBody>
          <a:bodyPr lIns="0" tIns="144000" anchor="t" anchorCtr="0">
            <a:noAutofit/>
          </a:bodyPr>
          <a:lstStyle>
            <a:lvl1pPr algn="l">
              <a:lnSpc>
                <a:spcPct val="65000"/>
              </a:lnSpc>
              <a:defRPr sz="11200" b="0" i="0">
                <a:solidFill>
                  <a:schemeClr val="bg1"/>
                </a:solidFill>
                <a:latin typeface="Knockout-HTF90-UltmtWelterwt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4857E4-DC00-E046-8AFB-877065BECB7E}"/>
              </a:ext>
            </a:extLst>
          </p:cNvPr>
          <p:cNvSpPr/>
          <p:nvPr/>
        </p:nvSpPr>
        <p:spPr>
          <a:xfrm>
            <a:off x="9053159" y="543359"/>
            <a:ext cx="2615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0">
                <a:solidFill>
                  <a:schemeClr val="bg1"/>
                </a:solidFill>
                <a:latin typeface="Myriad Pro" panose="020B0503030403020204" pitchFamily="34" charset="0"/>
              </a:rPr>
              <a:t>University of South Wales</a:t>
            </a:r>
          </a:p>
          <a:p>
            <a:pPr algn="r"/>
            <a:r>
              <a:rPr lang="en-US" sz="1400" b="1" i="0" err="1">
                <a:solidFill>
                  <a:schemeClr val="bg1"/>
                </a:solidFill>
                <a:latin typeface="Myriad Pro" panose="020B0503030403020204" pitchFamily="34" charset="0"/>
              </a:rPr>
              <a:t>Prifysgol</a:t>
            </a:r>
            <a:r>
              <a:rPr lang="en-US" sz="1400" b="1" i="0">
                <a:solidFill>
                  <a:schemeClr val="bg1"/>
                </a:solidFill>
                <a:latin typeface="Myriad Pro" panose="020B0503030403020204" pitchFamily="34" charset="0"/>
              </a:rPr>
              <a:t> De Cymru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06B252-6121-B344-96E6-3B6F2ED730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9" y="4876802"/>
            <a:ext cx="9180513" cy="1360487"/>
          </a:xfrm>
          <a:noFill/>
        </p:spPr>
        <p:txBody>
          <a:bodyPr lIns="0"/>
          <a:lstStyle>
            <a:lvl1pPr>
              <a:lnSpc>
                <a:spcPts val="12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685800" indent="-676275">
              <a:lnSpc>
                <a:spcPts val="1200"/>
              </a:lnSpc>
              <a:buNone/>
              <a:tabLst/>
              <a:defRPr sz="1600">
                <a:solidFill>
                  <a:schemeClr val="bg1"/>
                </a:solidFill>
              </a:defRPr>
            </a:lvl2pPr>
            <a:lvl3pPr marL="685800" indent="-676275">
              <a:lnSpc>
                <a:spcPts val="1200"/>
              </a:lnSpc>
              <a:buNone/>
              <a:tabLst/>
              <a:defRPr sz="1600">
                <a:solidFill>
                  <a:schemeClr val="bg1"/>
                </a:solidFill>
              </a:defRPr>
            </a:lvl3pPr>
            <a:lvl4pPr marL="685800" indent="-676275">
              <a:lnSpc>
                <a:spcPts val="1200"/>
              </a:lnSpc>
              <a:buNone/>
              <a:tabLst/>
              <a:defRPr sz="1600">
                <a:solidFill>
                  <a:schemeClr val="bg1"/>
                </a:solidFill>
              </a:defRPr>
            </a:lvl4pPr>
            <a:lvl5pPr marL="685800" indent="-676275">
              <a:lnSpc>
                <a:spcPts val="1200"/>
              </a:lnSpc>
              <a:buNone/>
              <a:tabLst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4555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D662C-708F-D94D-85E8-43AD72D1BDA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12837" y="2335497"/>
            <a:ext cx="3959352" cy="3202813"/>
          </a:xfrm>
        </p:spPr>
        <p:txBody>
          <a:bodyPr anchor="ctr" anchorCtr="0">
            <a:normAutofit/>
          </a:bodyPr>
          <a:lstStyle>
            <a:lvl1pPr algn="ctr">
              <a:buFontTx/>
              <a:buNone/>
              <a:defRPr sz="2800" b="0" i="0">
                <a:latin typeface="Knockout-HTF50-Welterweight" pitchFamily="2" charset="0"/>
              </a:defRPr>
            </a:lvl1pPr>
            <a:lvl2pPr algn="ctr">
              <a:buFontTx/>
              <a:buNone/>
              <a:defRPr sz="2800" b="0" i="0">
                <a:latin typeface="Knockout-HTF50-Welterweight" pitchFamily="2" charset="0"/>
              </a:defRPr>
            </a:lvl2pPr>
            <a:lvl3pPr algn="ctr">
              <a:buFontTx/>
              <a:buNone/>
              <a:defRPr sz="2800" b="0" i="0">
                <a:latin typeface="Knockout-HTF50-Welterweight" pitchFamily="2" charset="0"/>
              </a:defRPr>
            </a:lvl3pPr>
            <a:lvl4pPr algn="ctr">
              <a:buFontTx/>
              <a:buNone/>
              <a:defRPr sz="2800" b="0" i="0">
                <a:latin typeface="Knockout-HTF50-Welterweight" pitchFamily="2" charset="0"/>
              </a:defRPr>
            </a:lvl4pPr>
            <a:lvl5pPr algn="ctr">
              <a:buFontTx/>
              <a:buNone/>
              <a:defRPr sz="2800" b="0" i="0">
                <a:latin typeface="Knockout-HTF50-Welterweight" pitchFamily="2" charset="0"/>
              </a:defRPr>
            </a:lvl5pPr>
          </a:lstStyle>
          <a:p>
            <a:pPr lvl="0"/>
            <a:r>
              <a:rPr lang="en-GB"/>
              <a:t>CLICK TO EDIT MASTER TEXT</a:t>
            </a:r>
            <a:endParaRPr lang="en-US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90DA8CE-37B8-4A45-A122-A9124B6DBA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5851" y="1854000"/>
            <a:ext cx="4637499" cy="4320000"/>
          </a:xfrm>
        </p:spPr>
        <p:txBody>
          <a:bodyPr lIns="0">
            <a:noAutofit/>
          </a:bodyPr>
          <a:lstStyle>
            <a:lvl1pPr marL="14288" indent="0" algn="l">
              <a:lnSpc>
                <a:spcPct val="100000"/>
              </a:lnSpc>
              <a:buNone/>
              <a:tabLst/>
              <a:defRPr sz="1800" b="0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14288" indent="0" algn="l">
              <a:lnSpc>
                <a:spcPct val="100000"/>
              </a:lnSpc>
              <a:buNone/>
              <a:tabLst/>
              <a:defRPr sz="1400" b="0" i="0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4288" indent="0" algn="l">
              <a:lnSpc>
                <a:spcPct val="100000"/>
              </a:lnSpc>
              <a:buNone/>
              <a:tabLst/>
              <a:defRPr sz="1400" b="0" i="0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4288" indent="0" algn="l">
              <a:lnSpc>
                <a:spcPct val="100000"/>
              </a:lnSpc>
              <a:buNone/>
              <a:tabLst/>
              <a:defRPr sz="1400" b="0" i="0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4288" indent="0" algn="l">
              <a:lnSpc>
                <a:spcPct val="100000"/>
              </a:lnSpc>
              <a:buNone/>
              <a:tabLst/>
              <a:defRPr sz="1400" b="0" i="0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C5B130A-BFCD-4811-B754-EFA5F5645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0501" y="285749"/>
            <a:ext cx="9150351" cy="828676"/>
          </a:xfrm>
          <a:noFill/>
        </p:spPr>
        <p:txBody>
          <a:bodyPr lIns="0" tIns="144000" anchor="t" anchorCtr="0">
            <a:noAutofit/>
          </a:bodyPr>
          <a:lstStyle>
            <a:lvl1pPr>
              <a:lnSpc>
                <a:spcPct val="65000"/>
              </a:lnSpc>
              <a:defRPr sz="8000" b="0" i="0">
                <a:solidFill>
                  <a:schemeClr val="accent1"/>
                </a:solidFill>
                <a:latin typeface="Knockout HTF70-FullWelterwt" pitchFamily="50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70283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C5B130A-BFCD-4811-B754-EFA5F5645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0501" y="285749"/>
            <a:ext cx="9150351" cy="828676"/>
          </a:xfrm>
          <a:noFill/>
        </p:spPr>
        <p:txBody>
          <a:bodyPr lIns="0" tIns="144000" anchor="t" anchorCtr="0">
            <a:noAutofit/>
          </a:bodyPr>
          <a:lstStyle>
            <a:lvl1pPr>
              <a:lnSpc>
                <a:spcPct val="65000"/>
              </a:lnSpc>
              <a:defRPr sz="8000" b="0" i="0">
                <a:solidFill>
                  <a:schemeClr val="accent1"/>
                </a:solidFill>
                <a:latin typeface="Knockout-HTF90-UltmtWelterwt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E5FDD831-9E5A-4C7F-9FBB-4ED9471633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84150" y="1913687"/>
            <a:ext cx="4588983" cy="4314587"/>
          </a:xfrm>
          <a:custGeom>
            <a:avLst/>
            <a:gdLst>
              <a:gd name="connsiteX0" fmla="*/ 0 w 6659563"/>
              <a:gd name="connsiteY0" fmla="*/ 0 h 4392614"/>
              <a:gd name="connsiteX1" fmla="*/ 4459534 w 6659563"/>
              <a:gd name="connsiteY1" fmla="*/ 0 h 4392614"/>
              <a:gd name="connsiteX2" fmla="*/ 4517231 w 6659563"/>
              <a:gd name="connsiteY2" fmla="*/ 0 h 4392614"/>
              <a:gd name="connsiteX3" fmla="*/ 4517231 w 6659563"/>
              <a:gd name="connsiteY3" fmla="*/ 1 h 4392614"/>
              <a:gd name="connsiteX4" fmla="*/ 6659563 w 6659563"/>
              <a:gd name="connsiteY4" fmla="*/ 1 h 4392614"/>
              <a:gd name="connsiteX5" fmla="*/ 6659563 w 6659563"/>
              <a:gd name="connsiteY5" fmla="*/ 2196307 h 4392614"/>
              <a:gd name="connsiteX6" fmla="*/ 6659563 w 6659563"/>
              <a:gd name="connsiteY6" fmla="*/ 2254251 h 4392614"/>
              <a:gd name="connsiteX7" fmla="*/ 6656815 w 6659563"/>
              <a:gd name="connsiteY7" fmla="*/ 2254251 h 4392614"/>
              <a:gd name="connsiteX8" fmla="*/ 6649570 w 6659563"/>
              <a:gd name="connsiteY8" fmla="*/ 2407011 h 4392614"/>
              <a:gd name="connsiteX9" fmla="*/ 4684474 w 6659563"/>
              <a:gd name="connsiteY9" fmla="*/ 4381275 h 4392614"/>
              <a:gd name="connsiteX10" fmla="*/ 4517231 w 6659563"/>
              <a:gd name="connsiteY10" fmla="*/ 4389706 h 4392614"/>
              <a:gd name="connsiteX11" fmla="*/ 4517231 w 6659563"/>
              <a:gd name="connsiteY11" fmla="*/ 4392613 h 4392614"/>
              <a:gd name="connsiteX12" fmla="*/ 4459553 w 6659563"/>
              <a:gd name="connsiteY12" fmla="*/ 4392613 h 4392614"/>
              <a:gd name="connsiteX13" fmla="*/ 4459534 w 6659563"/>
              <a:gd name="connsiteY13" fmla="*/ 4392614 h 4392614"/>
              <a:gd name="connsiteX14" fmla="*/ 4459515 w 6659563"/>
              <a:gd name="connsiteY14" fmla="*/ 4392613 h 4392614"/>
              <a:gd name="connsiteX15" fmla="*/ 0 w 6659563"/>
              <a:gd name="connsiteY15" fmla="*/ 4392613 h 4392614"/>
              <a:gd name="connsiteX16" fmla="*/ 0 w 6659563"/>
              <a:gd name="connsiteY16" fmla="*/ 2254251 h 4392614"/>
              <a:gd name="connsiteX17" fmla="*/ 0 w 6659563"/>
              <a:gd name="connsiteY17" fmla="*/ 1 h 439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59563" h="4392614">
                <a:moveTo>
                  <a:pt x="0" y="0"/>
                </a:moveTo>
                <a:lnTo>
                  <a:pt x="4459534" y="0"/>
                </a:lnTo>
                <a:lnTo>
                  <a:pt x="4517231" y="0"/>
                </a:lnTo>
                <a:lnTo>
                  <a:pt x="4517231" y="1"/>
                </a:lnTo>
                <a:lnTo>
                  <a:pt x="6659563" y="1"/>
                </a:lnTo>
                <a:lnTo>
                  <a:pt x="6659563" y="2196307"/>
                </a:lnTo>
                <a:lnTo>
                  <a:pt x="6659563" y="2254251"/>
                </a:lnTo>
                <a:lnTo>
                  <a:pt x="6656815" y="2254251"/>
                </a:lnTo>
                <a:lnTo>
                  <a:pt x="6649570" y="2407011"/>
                </a:lnTo>
                <a:cubicBezTo>
                  <a:pt x="6550397" y="3447184"/>
                  <a:pt x="5724516" y="4275832"/>
                  <a:pt x="4684474" y="4381275"/>
                </a:cubicBezTo>
                <a:lnTo>
                  <a:pt x="4517231" y="4389706"/>
                </a:lnTo>
                <a:lnTo>
                  <a:pt x="4517231" y="4392613"/>
                </a:lnTo>
                <a:lnTo>
                  <a:pt x="4459553" y="4392613"/>
                </a:lnTo>
                <a:lnTo>
                  <a:pt x="4459534" y="4392614"/>
                </a:lnTo>
                <a:lnTo>
                  <a:pt x="4459515" y="4392613"/>
                </a:lnTo>
                <a:lnTo>
                  <a:pt x="0" y="4392613"/>
                </a:lnTo>
                <a:lnTo>
                  <a:pt x="0" y="225425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043CC7D-3B79-4C1B-9A53-8CAF60BA85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63975" y="1913686"/>
            <a:ext cx="2813051" cy="199755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  <a:p>
            <a:endParaRPr lang="en-GB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76094413-3B37-4E3E-97F3-7F35A9A0DE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63975" y="4209693"/>
            <a:ext cx="2813051" cy="199755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  <a:p>
            <a:endParaRPr lang="en-GB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7B077025-A650-43FA-81CA-C3E251095AA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43801" y="1913686"/>
            <a:ext cx="2813051" cy="199755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  <a:p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8DA0E14-02ED-4BCA-809A-58D67033883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3801" y="4209692"/>
            <a:ext cx="2813051" cy="199755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832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D662C-708F-D94D-85E8-43AD72D1BDA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12837" y="2335497"/>
            <a:ext cx="3959352" cy="3202813"/>
          </a:xfrm>
        </p:spPr>
        <p:txBody>
          <a:bodyPr anchor="ctr" anchorCtr="0">
            <a:normAutofit/>
          </a:bodyPr>
          <a:lstStyle>
            <a:lvl1pPr algn="ctr">
              <a:buFontTx/>
              <a:buNone/>
              <a:defRPr sz="2800" b="0" i="0">
                <a:latin typeface="Knockout-HTF50-Welterweight" pitchFamily="2" charset="0"/>
              </a:defRPr>
            </a:lvl1pPr>
            <a:lvl2pPr algn="ctr">
              <a:buFontTx/>
              <a:buNone/>
              <a:defRPr sz="2800" b="0" i="0">
                <a:latin typeface="Knockout-HTF50-Welterweight" pitchFamily="2" charset="0"/>
              </a:defRPr>
            </a:lvl2pPr>
            <a:lvl3pPr algn="ctr">
              <a:buFontTx/>
              <a:buNone/>
              <a:defRPr sz="2800" b="0" i="0">
                <a:latin typeface="Knockout-HTF50-Welterweight" pitchFamily="2" charset="0"/>
              </a:defRPr>
            </a:lvl3pPr>
            <a:lvl4pPr algn="ctr">
              <a:buFontTx/>
              <a:buNone/>
              <a:defRPr sz="2800" b="0" i="0">
                <a:latin typeface="Knockout-HTF50-Welterweight" pitchFamily="2" charset="0"/>
              </a:defRPr>
            </a:lvl4pPr>
            <a:lvl5pPr algn="ctr">
              <a:buFontTx/>
              <a:buNone/>
              <a:defRPr sz="2800" b="0" i="0">
                <a:latin typeface="Knockout-HTF50-Welterweight" pitchFamily="2" charset="0"/>
              </a:defRPr>
            </a:lvl5pPr>
          </a:lstStyle>
          <a:p>
            <a:pPr lvl="0"/>
            <a:r>
              <a:rPr lang="en-GB"/>
              <a:t>CLICK TO EDIT MASTER TEXT</a:t>
            </a:r>
            <a:endParaRPr lang="en-US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90DA8CE-37B8-4A45-A122-A9124B6DBA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5851" y="1854000"/>
            <a:ext cx="4637499" cy="4320000"/>
          </a:xfrm>
        </p:spPr>
        <p:txBody>
          <a:bodyPr lIns="0">
            <a:noAutofit/>
          </a:bodyPr>
          <a:lstStyle>
            <a:lvl1pPr marL="14288" indent="0" algn="l">
              <a:lnSpc>
                <a:spcPct val="100000"/>
              </a:lnSpc>
              <a:buNone/>
              <a:tabLst/>
              <a:defRPr sz="1800" b="0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14288" indent="0" algn="l">
              <a:lnSpc>
                <a:spcPct val="100000"/>
              </a:lnSpc>
              <a:buNone/>
              <a:tabLst/>
              <a:defRPr sz="1400" b="0" i="0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4288" indent="0" algn="l">
              <a:lnSpc>
                <a:spcPct val="100000"/>
              </a:lnSpc>
              <a:buNone/>
              <a:tabLst/>
              <a:defRPr sz="1400" b="0" i="0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4288" indent="0" algn="l">
              <a:lnSpc>
                <a:spcPct val="100000"/>
              </a:lnSpc>
              <a:buNone/>
              <a:tabLst/>
              <a:defRPr sz="1400" b="0" i="0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4288" indent="0" algn="l">
              <a:lnSpc>
                <a:spcPct val="100000"/>
              </a:lnSpc>
              <a:buNone/>
              <a:tabLst/>
              <a:defRPr sz="1400" b="0" i="0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C5B130A-BFCD-4811-B754-EFA5F5645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0501" y="285749"/>
            <a:ext cx="9150351" cy="828676"/>
          </a:xfrm>
          <a:noFill/>
        </p:spPr>
        <p:txBody>
          <a:bodyPr lIns="0" tIns="144000" anchor="t" anchorCtr="0">
            <a:noAutofit/>
          </a:bodyPr>
          <a:lstStyle>
            <a:lvl1pPr>
              <a:lnSpc>
                <a:spcPct val="65000"/>
              </a:lnSpc>
              <a:defRPr sz="8000" b="0" i="0">
                <a:solidFill>
                  <a:schemeClr val="accent1"/>
                </a:solidFill>
                <a:latin typeface="Knockout HTF70-FullWelterwt" pitchFamily="50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34155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D6EC7F7E-CBCF-9E4C-84A0-839550045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532" y="1844676"/>
            <a:ext cx="6659563" cy="4392613"/>
          </a:xfrm>
          <a:prstGeom prst="rect">
            <a:avLst/>
          </a:prstGeom>
        </p:spPr>
      </p:pic>
      <p:sp>
        <p:nvSpPr>
          <p:cNvPr id="9" name="Chart Placeholder 2">
            <a:extLst>
              <a:ext uri="{FF2B5EF4-FFF2-40B4-BE49-F238E27FC236}">
                <a16:creationId xmlns:a16="http://schemas.microsoft.com/office/drawing/2014/main" id="{41705E40-40ED-A548-8358-32B6F40B5C09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908551" y="1844675"/>
            <a:ext cx="6659563" cy="439261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8873244-B6AF-6B46-9091-B6F852BEA5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951" y="1844675"/>
            <a:ext cx="3719512" cy="43926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System Font Regular"/>
              <a:buNone/>
              <a:defRPr sz="18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Font typeface="System Font Regular"/>
              <a:buChar char="–"/>
              <a:defRPr sz="1400">
                <a:solidFill>
                  <a:schemeClr val="tx2"/>
                </a:solidFill>
              </a:defRPr>
            </a:lvl2pPr>
            <a:lvl3pPr marL="1143000" indent="-228600">
              <a:lnSpc>
                <a:spcPct val="100000"/>
              </a:lnSpc>
              <a:buFont typeface="System Font Regular"/>
              <a:buChar char="–"/>
              <a:defRPr sz="1400">
                <a:solidFill>
                  <a:schemeClr val="tx2"/>
                </a:solidFill>
              </a:defRPr>
            </a:lvl3pPr>
            <a:lvl4pPr marL="1600200" indent="-228600">
              <a:lnSpc>
                <a:spcPct val="100000"/>
              </a:lnSpc>
              <a:buFont typeface="System Font Regular"/>
              <a:buChar char="–"/>
              <a:defRPr sz="1400">
                <a:solidFill>
                  <a:schemeClr val="tx2"/>
                </a:solidFill>
              </a:defRPr>
            </a:lvl4pPr>
            <a:lvl5pPr marL="2057400" indent="-228600">
              <a:lnSpc>
                <a:spcPct val="100000"/>
              </a:lnSpc>
              <a:buFont typeface="System Font Regular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CBAA29-81BC-425D-934F-2D2133348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0501" y="285749"/>
            <a:ext cx="9150351" cy="828676"/>
          </a:xfrm>
          <a:noFill/>
        </p:spPr>
        <p:txBody>
          <a:bodyPr lIns="0" tIns="144000" anchor="t" anchorCtr="0">
            <a:noAutofit/>
          </a:bodyPr>
          <a:lstStyle>
            <a:lvl1pPr>
              <a:lnSpc>
                <a:spcPct val="65000"/>
              </a:lnSpc>
              <a:defRPr sz="8000" b="0" i="0">
                <a:solidFill>
                  <a:schemeClr val="accent1"/>
                </a:solidFill>
                <a:latin typeface="Knockout HTF70-FullWelterwt" pitchFamily="50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54257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2">
            <a:extLst>
              <a:ext uri="{FF2B5EF4-FFF2-40B4-BE49-F238E27FC236}">
                <a16:creationId xmlns:a16="http://schemas.microsoft.com/office/drawing/2014/main" id="{41705E40-40ED-A548-8358-32B6F40B5C09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943057" y="1844674"/>
            <a:ext cx="6659563" cy="439261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8873244-B6AF-6B46-9091-B6F852BEA5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2951" y="1844675"/>
            <a:ext cx="3719512" cy="43926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System Font Regular"/>
              <a:buNone/>
              <a:defRPr sz="18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Font typeface="System Font Regular"/>
              <a:buChar char="–"/>
              <a:defRPr sz="1400">
                <a:solidFill>
                  <a:schemeClr val="tx2"/>
                </a:solidFill>
              </a:defRPr>
            </a:lvl2pPr>
            <a:lvl3pPr marL="1143000" indent="-228600">
              <a:lnSpc>
                <a:spcPct val="100000"/>
              </a:lnSpc>
              <a:buFont typeface="System Font Regular"/>
              <a:buChar char="–"/>
              <a:defRPr sz="1400">
                <a:solidFill>
                  <a:schemeClr val="tx2"/>
                </a:solidFill>
              </a:defRPr>
            </a:lvl3pPr>
            <a:lvl4pPr marL="1600200" indent="-228600">
              <a:lnSpc>
                <a:spcPct val="100000"/>
              </a:lnSpc>
              <a:buFont typeface="System Font Regular"/>
              <a:buChar char="–"/>
              <a:defRPr sz="1400">
                <a:solidFill>
                  <a:schemeClr val="tx2"/>
                </a:solidFill>
              </a:defRPr>
            </a:lvl4pPr>
            <a:lvl5pPr marL="2057400" indent="-228600">
              <a:lnSpc>
                <a:spcPct val="100000"/>
              </a:lnSpc>
              <a:buFont typeface="System Font Regular"/>
              <a:buChar char="–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CBAA29-81BC-425D-934F-2D2133348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0501" y="285749"/>
            <a:ext cx="9150351" cy="828676"/>
          </a:xfrm>
          <a:noFill/>
        </p:spPr>
        <p:txBody>
          <a:bodyPr lIns="0" tIns="144000" anchor="t" anchorCtr="0">
            <a:noAutofit/>
          </a:bodyPr>
          <a:lstStyle>
            <a:lvl1pPr>
              <a:lnSpc>
                <a:spcPct val="65000"/>
              </a:lnSpc>
              <a:defRPr sz="8000" b="0" i="0">
                <a:solidFill>
                  <a:schemeClr val="accent1"/>
                </a:solidFill>
                <a:latin typeface="Knockout HTF70-FullWelterwt" pitchFamily="50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84667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C466FDB9-60F2-AC4C-80ED-D1FAA8240529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1460502" y="1632729"/>
            <a:ext cx="8497887" cy="474491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Picture/video/graphic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4D3C00-76AA-4CAC-B10C-5454F56913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0501" y="285749"/>
            <a:ext cx="9150351" cy="828676"/>
          </a:xfrm>
          <a:noFill/>
        </p:spPr>
        <p:txBody>
          <a:bodyPr lIns="0" tIns="144000" anchor="t" anchorCtr="0">
            <a:noAutofit/>
          </a:bodyPr>
          <a:lstStyle>
            <a:lvl1pPr>
              <a:lnSpc>
                <a:spcPct val="65000"/>
              </a:lnSpc>
              <a:defRPr sz="8000" b="0" i="0">
                <a:solidFill>
                  <a:schemeClr val="accent1"/>
                </a:solidFill>
                <a:latin typeface="Knockout-HTF90-UltmtWelterwt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82050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D4D3C00-76AA-4CAC-B10C-5454F56913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0501" y="285749"/>
            <a:ext cx="9150351" cy="828676"/>
          </a:xfrm>
          <a:noFill/>
        </p:spPr>
        <p:txBody>
          <a:bodyPr lIns="0" tIns="144000" anchor="t" anchorCtr="0">
            <a:noAutofit/>
          </a:bodyPr>
          <a:lstStyle>
            <a:lvl1pPr>
              <a:lnSpc>
                <a:spcPct val="65000"/>
              </a:lnSpc>
              <a:defRPr sz="8000" b="0" i="0">
                <a:solidFill>
                  <a:schemeClr val="accent1"/>
                </a:solidFill>
                <a:latin typeface="Knockout HTF70-FullWelterwt" pitchFamily="50" charset="0"/>
              </a:defRPr>
            </a:lvl1pPr>
          </a:lstStyle>
          <a:p>
            <a:r>
              <a:rPr lang="en-US"/>
              <a:t>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D34911-5EA8-4B65-9A65-6C11B0BF967D}"/>
              </a:ext>
            </a:extLst>
          </p:cNvPr>
          <p:cNvGrpSpPr/>
          <p:nvPr userDrawn="1"/>
        </p:nvGrpSpPr>
        <p:grpSpPr>
          <a:xfrm>
            <a:off x="874714" y="2186088"/>
            <a:ext cx="3007076" cy="3247824"/>
            <a:chOff x="1008063" y="1799664"/>
            <a:chExt cx="3007076" cy="32478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0919DC-04B7-48A5-A8D8-C96C294F0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008063" y="2040412"/>
              <a:ext cx="3007076" cy="300707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5C4A61-C440-4657-965D-6DF0B1E82C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413" t="27078" r="24604" b="27982"/>
            <a:stretch/>
          </p:blipFill>
          <p:spPr>
            <a:xfrm>
              <a:off x="2215636" y="1799664"/>
              <a:ext cx="591930" cy="48149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55CE49B-548E-4491-A01B-9ED137177E8D}"/>
              </a:ext>
            </a:extLst>
          </p:cNvPr>
          <p:cNvGrpSpPr/>
          <p:nvPr userDrawn="1"/>
        </p:nvGrpSpPr>
        <p:grpSpPr>
          <a:xfrm>
            <a:off x="4646614" y="2186088"/>
            <a:ext cx="3007076" cy="3247824"/>
            <a:chOff x="1008063" y="1799664"/>
            <a:chExt cx="3007076" cy="32478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22640A-9E1A-41B2-962A-BAA095D3C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008063" y="2040412"/>
              <a:ext cx="3007076" cy="30070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10F1FFE-EA63-441E-87DE-C326978AB6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413" t="27078" r="24604" b="27982"/>
            <a:stretch/>
          </p:blipFill>
          <p:spPr>
            <a:xfrm>
              <a:off x="2215636" y="1799664"/>
              <a:ext cx="591930" cy="48149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44F35E-0859-4964-8EAC-7D6848954930}"/>
              </a:ext>
            </a:extLst>
          </p:cNvPr>
          <p:cNvGrpSpPr/>
          <p:nvPr userDrawn="1"/>
        </p:nvGrpSpPr>
        <p:grpSpPr>
          <a:xfrm>
            <a:off x="8418514" y="2186088"/>
            <a:ext cx="3007076" cy="3247824"/>
            <a:chOff x="1008063" y="1799664"/>
            <a:chExt cx="3007076" cy="324782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93143C3-B460-4F36-BF15-18AC5D841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008063" y="2040412"/>
              <a:ext cx="3007076" cy="300707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559B1F2-9BD6-463F-BF5D-1FA3870989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413" t="27078" r="24604" b="27982"/>
            <a:stretch/>
          </p:blipFill>
          <p:spPr>
            <a:xfrm>
              <a:off x="2215636" y="1799664"/>
              <a:ext cx="591930" cy="481495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179246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D4D3C00-76AA-4CAC-B10C-5454F56913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0501" y="285749"/>
            <a:ext cx="9150351" cy="828676"/>
          </a:xfrm>
          <a:noFill/>
        </p:spPr>
        <p:txBody>
          <a:bodyPr lIns="0" tIns="144000" anchor="t" anchorCtr="0">
            <a:noAutofit/>
          </a:bodyPr>
          <a:lstStyle>
            <a:lvl1pPr>
              <a:lnSpc>
                <a:spcPct val="65000"/>
              </a:lnSpc>
              <a:defRPr sz="8000" b="0" i="0">
                <a:solidFill>
                  <a:schemeClr val="accent1"/>
                </a:solidFill>
                <a:latin typeface="Knockout HTF70-FullWelterwt" pitchFamily="50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6879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D4D3C00-76AA-4CAC-B10C-5454F56913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0501" y="285749"/>
            <a:ext cx="9150351" cy="828676"/>
          </a:xfrm>
          <a:noFill/>
        </p:spPr>
        <p:txBody>
          <a:bodyPr lIns="0" tIns="144000" anchor="t" anchorCtr="0">
            <a:noAutofit/>
          </a:bodyPr>
          <a:lstStyle>
            <a:lvl1pPr>
              <a:lnSpc>
                <a:spcPct val="65000"/>
              </a:lnSpc>
              <a:defRPr sz="8000" b="0" i="0">
                <a:solidFill>
                  <a:schemeClr val="accent1"/>
                </a:solidFill>
                <a:latin typeface="Knockout HTF70-FullWelterwt" pitchFamily="50" charset="0"/>
              </a:defRPr>
            </a:lvl1pPr>
          </a:lstStyle>
          <a:p>
            <a:r>
              <a:rPr lang="en-US"/>
              <a:t>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D6AC03-62C2-48BE-9A00-B21C3884574B}"/>
              </a:ext>
            </a:extLst>
          </p:cNvPr>
          <p:cNvGrpSpPr/>
          <p:nvPr/>
        </p:nvGrpSpPr>
        <p:grpSpPr>
          <a:xfrm>
            <a:off x="4943873" y="1844674"/>
            <a:ext cx="6588921" cy="4433479"/>
            <a:chOff x="1228725" y="2428875"/>
            <a:chExt cx="9934575" cy="3938770"/>
          </a:xfrm>
        </p:grpSpPr>
        <p:pic>
          <p:nvPicPr>
            <p:cNvPr id="9" name="Picture Placeholder 6">
              <a:extLst>
                <a:ext uri="{FF2B5EF4-FFF2-40B4-BE49-F238E27FC236}">
                  <a16:creationId xmlns:a16="http://schemas.microsoft.com/office/drawing/2014/main" id="{9F80A08A-2185-41EF-AD7E-38CA49C09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8725" y="2428875"/>
              <a:ext cx="9934575" cy="3938770"/>
            </a:xfrm>
            <a:custGeom>
              <a:avLst/>
              <a:gdLst>
                <a:gd name="connsiteX0" fmla="*/ 0 w 6659563"/>
                <a:gd name="connsiteY0" fmla="*/ 0 h 4392614"/>
                <a:gd name="connsiteX1" fmla="*/ 4459534 w 6659563"/>
                <a:gd name="connsiteY1" fmla="*/ 0 h 4392614"/>
                <a:gd name="connsiteX2" fmla="*/ 4517231 w 6659563"/>
                <a:gd name="connsiteY2" fmla="*/ 0 h 4392614"/>
                <a:gd name="connsiteX3" fmla="*/ 4517231 w 6659563"/>
                <a:gd name="connsiteY3" fmla="*/ 1 h 4392614"/>
                <a:gd name="connsiteX4" fmla="*/ 6659563 w 6659563"/>
                <a:gd name="connsiteY4" fmla="*/ 1 h 4392614"/>
                <a:gd name="connsiteX5" fmla="*/ 6659563 w 6659563"/>
                <a:gd name="connsiteY5" fmla="*/ 2196307 h 4392614"/>
                <a:gd name="connsiteX6" fmla="*/ 6659563 w 6659563"/>
                <a:gd name="connsiteY6" fmla="*/ 2254251 h 4392614"/>
                <a:gd name="connsiteX7" fmla="*/ 6656815 w 6659563"/>
                <a:gd name="connsiteY7" fmla="*/ 2254251 h 4392614"/>
                <a:gd name="connsiteX8" fmla="*/ 6649570 w 6659563"/>
                <a:gd name="connsiteY8" fmla="*/ 2407011 h 4392614"/>
                <a:gd name="connsiteX9" fmla="*/ 4684474 w 6659563"/>
                <a:gd name="connsiteY9" fmla="*/ 4381275 h 4392614"/>
                <a:gd name="connsiteX10" fmla="*/ 4517231 w 6659563"/>
                <a:gd name="connsiteY10" fmla="*/ 4389706 h 4392614"/>
                <a:gd name="connsiteX11" fmla="*/ 4517231 w 6659563"/>
                <a:gd name="connsiteY11" fmla="*/ 4392613 h 4392614"/>
                <a:gd name="connsiteX12" fmla="*/ 4459553 w 6659563"/>
                <a:gd name="connsiteY12" fmla="*/ 4392613 h 4392614"/>
                <a:gd name="connsiteX13" fmla="*/ 4459534 w 6659563"/>
                <a:gd name="connsiteY13" fmla="*/ 4392614 h 4392614"/>
                <a:gd name="connsiteX14" fmla="*/ 4459515 w 6659563"/>
                <a:gd name="connsiteY14" fmla="*/ 4392613 h 4392614"/>
                <a:gd name="connsiteX15" fmla="*/ 0 w 6659563"/>
                <a:gd name="connsiteY15" fmla="*/ 4392613 h 4392614"/>
                <a:gd name="connsiteX16" fmla="*/ 0 w 6659563"/>
                <a:gd name="connsiteY16" fmla="*/ 2254251 h 4392614"/>
                <a:gd name="connsiteX17" fmla="*/ 0 w 6659563"/>
                <a:gd name="connsiteY17" fmla="*/ 1 h 439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59563" h="4392614">
                  <a:moveTo>
                    <a:pt x="0" y="0"/>
                  </a:moveTo>
                  <a:lnTo>
                    <a:pt x="4459534" y="0"/>
                  </a:lnTo>
                  <a:lnTo>
                    <a:pt x="4517231" y="0"/>
                  </a:lnTo>
                  <a:lnTo>
                    <a:pt x="4517231" y="1"/>
                  </a:lnTo>
                  <a:lnTo>
                    <a:pt x="6659563" y="1"/>
                  </a:lnTo>
                  <a:lnTo>
                    <a:pt x="6659563" y="2196307"/>
                  </a:lnTo>
                  <a:lnTo>
                    <a:pt x="6659563" y="2254251"/>
                  </a:lnTo>
                  <a:lnTo>
                    <a:pt x="6656815" y="2254251"/>
                  </a:lnTo>
                  <a:lnTo>
                    <a:pt x="6649570" y="2407011"/>
                  </a:lnTo>
                  <a:cubicBezTo>
                    <a:pt x="6550397" y="3447184"/>
                    <a:pt x="5724516" y="4275832"/>
                    <a:pt x="4684474" y="4381275"/>
                  </a:cubicBezTo>
                  <a:lnTo>
                    <a:pt x="4517231" y="4389706"/>
                  </a:lnTo>
                  <a:lnTo>
                    <a:pt x="4517231" y="4392613"/>
                  </a:lnTo>
                  <a:lnTo>
                    <a:pt x="4459553" y="4392613"/>
                  </a:lnTo>
                  <a:lnTo>
                    <a:pt x="4459534" y="4392614"/>
                  </a:lnTo>
                  <a:lnTo>
                    <a:pt x="4459515" y="4392613"/>
                  </a:lnTo>
                  <a:lnTo>
                    <a:pt x="0" y="4392613"/>
                  </a:lnTo>
                  <a:lnTo>
                    <a:pt x="0" y="2254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5DA8BFE-2C8E-41A9-AD0D-18825E68810E}"/>
                </a:ext>
              </a:extLst>
            </p:cNvPr>
            <p:cNvSpPr/>
            <p:nvPr/>
          </p:nvSpPr>
          <p:spPr>
            <a:xfrm>
              <a:off x="1228725" y="2428875"/>
              <a:ext cx="9934574" cy="540748"/>
            </a:xfrm>
            <a:prstGeom prst="rect">
              <a:avLst/>
            </a:prstGeom>
            <a:solidFill>
              <a:srgbClr val="BE0F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4BCE656-0BC1-4604-BA18-17BE1480A4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6939" y="1844675"/>
            <a:ext cx="3743325" cy="44338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8FB9AA6-5153-4065-BFEB-1A2B893BA4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5249" y="2613026"/>
            <a:ext cx="5642275" cy="256282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78217A4-3DF8-47C2-AB91-B5E3299CC681}"/>
              </a:ext>
            </a:extLst>
          </p:cNvPr>
          <p:cNvSpPr txBox="1">
            <a:spLocks/>
          </p:cNvSpPr>
          <p:nvPr userDrawn="1"/>
        </p:nvSpPr>
        <p:spPr>
          <a:xfrm>
            <a:off x="5175249" y="1906218"/>
            <a:ext cx="5642275" cy="828676"/>
          </a:xfrm>
          <a:prstGeom prst="rect">
            <a:avLst/>
          </a:prstGeom>
          <a:noFill/>
        </p:spPr>
        <p:txBody>
          <a:bodyPr vert="horz" lIns="0" tIns="144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65000"/>
              </a:lnSpc>
              <a:spcBef>
                <a:spcPct val="0"/>
              </a:spcBef>
              <a:buNone/>
              <a:defRPr sz="8000" b="0" i="0" kern="1200">
                <a:solidFill>
                  <a:schemeClr val="accent1"/>
                </a:solidFill>
                <a:latin typeface="Knockout-HTF90-UltmtWelterwt" pitchFamily="2" charset="0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bg1"/>
                </a:solidFill>
                <a:latin typeface="Knockout-HTF50-Welterweight" pitchFamily="50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50484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D4D3C00-76AA-4CAC-B10C-5454F56913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0501" y="285749"/>
            <a:ext cx="9150351" cy="828676"/>
          </a:xfrm>
          <a:noFill/>
        </p:spPr>
        <p:txBody>
          <a:bodyPr lIns="0" tIns="144000" anchor="t" anchorCtr="0">
            <a:noAutofit/>
          </a:bodyPr>
          <a:lstStyle>
            <a:lvl1pPr>
              <a:lnSpc>
                <a:spcPct val="65000"/>
              </a:lnSpc>
              <a:defRPr sz="8000" b="0" i="0">
                <a:solidFill>
                  <a:schemeClr val="accent1"/>
                </a:solidFill>
                <a:latin typeface="Knockout-HTF90-UltmtWelterwt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4BCE656-0BC1-4604-BA18-17BE1480A4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6939" y="1844675"/>
            <a:ext cx="3743325" cy="44338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8FB9AA6-5153-4065-BFEB-1A2B893BA4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5249" y="2613026"/>
            <a:ext cx="5642275" cy="256282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78217A4-3DF8-47C2-AB91-B5E3299CC681}"/>
              </a:ext>
            </a:extLst>
          </p:cNvPr>
          <p:cNvSpPr txBox="1">
            <a:spLocks/>
          </p:cNvSpPr>
          <p:nvPr userDrawn="1"/>
        </p:nvSpPr>
        <p:spPr>
          <a:xfrm>
            <a:off x="5175249" y="1906218"/>
            <a:ext cx="5642275" cy="828676"/>
          </a:xfrm>
          <a:prstGeom prst="rect">
            <a:avLst/>
          </a:prstGeom>
          <a:noFill/>
        </p:spPr>
        <p:txBody>
          <a:bodyPr vert="horz" lIns="0" tIns="144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65000"/>
              </a:lnSpc>
              <a:spcBef>
                <a:spcPct val="0"/>
              </a:spcBef>
              <a:buNone/>
              <a:defRPr sz="8000" b="0" i="0" kern="1200">
                <a:solidFill>
                  <a:schemeClr val="accent1"/>
                </a:solidFill>
                <a:latin typeface="Knockout-HTF90-UltmtWelterwt" pitchFamily="2" charset="0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chemeClr val="bg1"/>
                </a:solidFill>
                <a:latin typeface="Knockout-HTF50-Welterweight" pitchFamily="50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1598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5088-2835-0F42-844A-3225784DB1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1844675"/>
            <a:ext cx="9144000" cy="2387600"/>
          </a:xfrm>
        </p:spPr>
        <p:txBody>
          <a:bodyPr lIns="0" tIns="144000" anchor="t" anchorCtr="0">
            <a:noAutofit/>
          </a:bodyPr>
          <a:lstStyle>
            <a:lvl1pPr algn="l">
              <a:lnSpc>
                <a:spcPct val="65000"/>
              </a:lnSpc>
              <a:defRPr sz="11200" b="0" i="0">
                <a:solidFill>
                  <a:schemeClr val="bg1"/>
                </a:solidFill>
                <a:latin typeface="Knockout-HTF90-UltmtWelterwt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52D76-CBEC-7D4B-B11C-EE01C38E8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28A1-CA70-6546-A29C-5A822A314F71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736B3-CA66-D147-A528-A7886B63A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4857E4-DC00-E046-8AFB-877065BECB7E}"/>
              </a:ext>
            </a:extLst>
          </p:cNvPr>
          <p:cNvSpPr/>
          <p:nvPr/>
        </p:nvSpPr>
        <p:spPr>
          <a:xfrm>
            <a:off x="9053159" y="543359"/>
            <a:ext cx="2615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0">
                <a:solidFill>
                  <a:schemeClr val="bg1"/>
                </a:solidFill>
                <a:latin typeface="Myriad Pro" panose="020B0503030403020204" pitchFamily="34" charset="0"/>
              </a:rPr>
              <a:t>University of South Wales</a:t>
            </a:r>
          </a:p>
          <a:p>
            <a:pPr algn="r"/>
            <a:r>
              <a:rPr lang="en-US" sz="1400" b="1" i="0" err="1">
                <a:solidFill>
                  <a:schemeClr val="bg1"/>
                </a:solidFill>
                <a:latin typeface="Myriad Pro" panose="020B0503030403020204" pitchFamily="34" charset="0"/>
              </a:rPr>
              <a:t>Prifysgol</a:t>
            </a:r>
            <a:r>
              <a:rPr lang="en-US" sz="1400" b="1" i="0">
                <a:solidFill>
                  <a:schemeClr val="bg1"/>
                </a:solidFill>
                <a:latin typeface="Myriad Pro" panose="020B0503030403020204" pitchFamily="34" charset="0"/>
              </a:rPr>
              <a:t> De Cymru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06B252-6121-B344-96E6-3B6F2ED73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4876802"/>
            <a:ext cx="9180513" cy="1360487"/>
          </a:xfrm>
          <a:noFill/>
        </p:spPr>
        <p:txBody>
          <a:bodyPr lIns="0"/>
          <a:lstStyle>
            <a:lvl1pPr>
              <a:lnSpc>
                <a:spcPts val="12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685800" indent="-676275">
              <a:lnSpc>
                <a:spcPts val="1200"/>
              </a:lnSpc>
              <a:buNone/>
              <a:tabLst/>
              <a:defRPr sz="1600">
                <a:solidFill>
                  <a:schemeClr val="bg1"/>
                </a:solidFill>
              </a:defRPr>
            </a:lvl2pPr>
            <a:lvl3pPr marL="685800" indent="-676275">
              <a:lnSpc>
                <a:spcPts val="1200"/>
              </a:lnSpc>
              <a:buNone/>
              <a:tabLst/>
              <a:defRPr sz="1600">
                <a:solidFill>
                  <a:schemeClr val="bg1"/>
                </a:solidFill>
              </a:defRPr>
            </a:lvl3pPr>
            <a:lvl4pPr marL="685800" indent="-676275">
              <a:lnSpc>
                <a:spcPts val="1200"/>
              </a:lnSpc>
              <a:buNone/>
              <a:tabLst/>
              <a:defRPr sz="1600">
                <a:solidFill>
                  <a:schemeClr val="bg1"/>
                </a:solidFill>
              </a:defRPr>
            </a:lvl4pPr>
            <a:lvl5pPr marL="685800" indent="-676275">
              <a:lnSpc>
                <a:spcPts val="1200"/>
              </a:lnSpc>
              <a:buNone/>
              <a:tabLst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2113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D4D3C00-76AA-4CAC-B10C-5454F56913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0501" y="285749"/>
            <a:ext cx="9150351" cy="828676"/>
          </a:xfrm>
          <a:noFill/>
        </p:spPr>
        <p:txBody>
          <a:bodyPr lIns="0" tIns="144000" anchor="t" anchorCtr="0">
            <a:noAutofit/>
          </a:bodyPr>
          <a:lstStyle>
            <a:lvl1pPr>
              <a:lnSpc>
                <a:spcPct val="65000"/>
              </a:lnSpc>
              <a:defRPr sz="8000" b="0" i="0">
                <a:solidFill>
                  <a:schemeClr val="accent1"/>
                </a:solidFill>
                <a:latin typeface="Knockout HTF70-FullWelterwt" pitchFamily="50" charset="0"/>
              </a:defRPr>
            </a:lvl1pPr>
          </a:lstStyle>
          <a:p>
            <a:r>
              <a:rPr lang="en-US"/>
              <a:t>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6D255B-8938-499A-B701-B72A19AB7D93}"/>
              </a:ext>
            </a:extLst>
          </p:cNvPr>
          <p:cNvGrpSpPr/>
          <p:nvPr userDrawn="1"/>
        </p:nvGrpSpPr>
        <p:grpSpPr>
          <a:xfrm>
            <a:off x="1460501" y="1657870"/>
            <a:ext cx="4387580" cy="4476612"/>
            <a:chOff x="1521514" y="1438795"/>
            <a:chExt cx="4387580" cy="44766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A32855-0F4A-4FA0-9A0D-1037B4BA0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521514" y="1740081"/>
              <a:ext cx="4387580" cy="417532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B6BBF3-2398-454A-8121-AE7FF1AAAB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3413" t="27078" r="24604" b="27982"/>
            <a:stretch/>
          </p:blipFill>
          <p:spPr>
            <a:xfrm>
              <a:off x="3344915" y="1438795"/>
              <a:ext cx="740778" cy="602572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BC3CDA1-F565-4B67-B9BE-C41DD79B11F1}"/>
              </a:ext>
            </a:extLst>
          </p:cNvPr>
          <p:cNvGrpSpPr/>
          <p:nvPr userDrawn="1"/>
        </p:nvGrpSpPr>
        <p:grpSpPr>
          <a:xfrm>
            <a:off x="6473076" y="1657870"/>
            <a:ext cx="4387579" cy="4476612"/>
            <a:chOff x="6473075" y="1438795"/>
            <a:chExt cx="4387579" cy="447661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C15FAEA-187B-4142-BDFC-703FDA35E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6473075" y="1740081"/>
              <a:ext cx="4387579" cy="417532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5C3B3C9-BD80-4523-972E-7EAF8F4C32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3413" t="27078" r="24604" b="27982"/>
            <a:stretch/>
          </p:blipFill>
          <p:spPr>
            <a:xfrm>
              <a:off x="8296475" y="1438795"/>
              <a:ext cx="740778" cy="602572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066179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1BC9C-3CC9-2448-8C19-D360F1B35E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03351" y="1854000"/>
            <a:ext cx="3059112" cy="43513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System Font Regular"/>
              <a:buNone/>
              <a:defRPr sz="18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Font typeface="System Font Regular"/>
              <a:buChar char="-"/>
              <a:defRPr sz="1400">
                <a:solidFill>
                  <a:schemeClr val="tx2"/>
                </a:solidFill>
              </a:defRPr>
            </a:lvl2pPr>
            <a:lvl3pPr marL="1143000" indent="-228600">
              <a:lnSpc>
                <a:spcPct val="100000"/>
              </a:lnSpc>
              <a:buFont typeface="System Font Regular"/>
              <a:buChar char="-"/>
              <a:defRPr sz="1400">
                <a:solidFill>
                  <a:schemeClr val="tx2"/>
                </a:solidFill>
              </a:defRPr>
            </a:lvl3pPr>
            <a:lvl4pPr marL="1600200" indent="-228600">
              <a:lnSpc>
                <a:spcPct val="100000"/>
              </a:lnSpc>
              <a:buFont typeface="System Font Regular"/>
              <a:buChar char="-"/>
              <a:defRPr sz="1400">
                <a:solidFill>
                  <a:schemeClr val="tx2"/>
                </a:solidFill>
              </a:defRPr>
            </a:lvl4pPr>
            <a:lvl5pPr marL="2057400" indent="-228600">
              <a:lnSpc>
                <a:spcPct val="100000"/>
              </a:lnSpc>
              <a:buFont typeface="System Font Regular"/>
              <a:buChar char="-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EFAA7-1B86-E245-94EC-06A88A50A8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48166" y="1854002"/>
            <a:ext cx="6048375" cy="43270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/>
              <a:t>Picture/video/graphic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7C3EBF-95B9-457C-BB17-2231CC62E5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0501" y="285749"/>
            <a:ext cx="9150351" cy="828676"/>
          </a:xfrm>
          <a:noFill/>
        </p:spPr>
        <p:txBody>
          <a:bodyPr lIns="0" tIns="144000" anchor="t" anchorCtr="0">
            <a:noAutofit/>
          </a:bodyPr>
          <a:lstStyle>
            <a:lvl1pPr>
              <a:lnSpc>
                <a:spcPct val="65000"/>
              </a:lnSpc>
              <a:defRPr sz="8000" b="0" i="0">
                <a:solidFill>
                  <a:schemeClr val="accent1"/>
                </a:solidFill>
                <a:latin typeface="Knockout HTF70-FullWelterwt" pitchFamily="50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67829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215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5088-2835-0F42-844A-3225784DB1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1844675"/>
            <a:ext cx="9144000" cy="2387600"/>
          </a:xfrm>
        </p:spPr>
        <p:txBody>
          <a:bodyPr lIns="0" tIns="144000" anchor="t" anchorCtr="0">
            <a:noAutofit/>
          </a:bodyPr>
          <a:lstStyle>
            <a:lvl1pPr algn="l">
              <a:lnSpc>
                <a:spcPct val="65000"/>
              </a:lnSpc>
              <a:defRPr sz="11200" b="0" i="0">
                <a:solidFill>
                  <a:schemeClr val="bg1"/>
                </a:solidFill>
                <a:latin typeface="Knockout-HTF90-UltmtWelterwt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52D76-CBEC-7D4B-B11C-EE01C38E8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28A1-CA70-6546-A29C-5A822A314F71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736B3-CA66-D147-A528-A7886B63A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4857E4-DC00-E046-8AFB-877065BECB7E}"/>
              </a:ext>
            </a:extLst>
          </p:cNvPr>
          <p:cNvSpPr/>
          <p:nvPr/>
        </p:nvSpPr>
        <p:spPr>
          <a:xfrm>
            <a:off x="9053159" y="543359"/>
            <a:ext cx="2615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0">
                <a:solidFill>
                  <a:schemeClr val="bg1"/>
                </a:solidFill>
                <a:latin typeface="Myriad Pro" panose="020B0503030403020204" pitchFamily="34" charset="0"/>
              </a:rPr>
              <a:t>University of South Wales</a:t>
            </a:r>
          </a:p>
          <a:p>
            <a:pPr algn="r"/>
            <a:r>
              <a:rPr lang="en-US" sz="1400" b="1" i="0" err="1">
                <a:solidFill>
                  <a:schemeClr val="bg1"/>
                </a:solidFill>
                <a:latin typeface="Myriad Pro" panose="020B0503030403020204" pitchFamily="34" charset="0"/>
              </a:rPr>
              <a:t>Prifysgol</a:t>
            </a:r>
            <a:r>
              <a:rPr lang="en-US" sz="1400" b="1" i="0">
                <a:solidFill>
                  <a:schemeClr val="bg1"/>
                </a:solidFill>
                <a:latin typeface="Myriad Pro" panose="020B0503030403020204" pitchFamily="34" charset="0"/>
              </a:rPr>
              <a:t> De Cymru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BE4258-B82C-654B-9344-B7DB9E4AC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4876802"/>
            <a:ext cx="9180513" cy="1360487"/>
          </a:xfrm>
          <a:noFill/>
        </p:spPr>
        <p:txBody>
          <a:bodyPr lIns="0"/>
          <a:lstStyle>
            <a:lvl1pPr>
              <a:lnSpc>
                <a:spcPts val="12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685800" indent="-676275">
              <a:lnSpc>
                <a:spcPts val="1200"/>
              </a:lnSpc>
              <a:buNone/>
              <a:tabLst/>
              <a:defRPr sz="1600">
                <a:solidFill>
                  <a:schemeClr val="bg1"/>
                </a:solidFill>
              </a:defRPr>
            </a:lvl2pPr>
            <a:lvl3pPr marL="685800" indent="-676275">
              <a:lnSpc>
                <a:spcPts val="1200"/>
              </a:lnSpc>
              <a:buNone/>
              <a:tabLst/>
              <a:defRPr sz="1600">
                <a:solidFill>
                  <a:schemeClr val="bg1"/>
                </a:solidFill>
              </a:defRPr>
            </a:lvl3pPr>
            <a:lvl4pPr marL="685800" indent="-676275">
              <a:lnSpc>
                <a:spcPts val="1200"/>
              </a:lnSpc>
              <a:buNone/>
              <a:tabLst/>
              <a:defRPr sz="1600">
                <a:solidFill>
                  <a:schemeClr val="bg1"/>
                </a:solidFill>
              </a:defRPr>
            </a:lvl4pPr>
            <a:lvl5pPr marL="685800" indent="-676275">
              <a:lnSpc>
                <a:spcPts val="1200"/>
              </a:lnSpc>
              <a:buNone/>
              <a:tabLst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968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5088-2835-0F42-844A-3225784DB1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1844675"/>
            <a:ext cx="9144000" cy="2387600"/>
          </a:xfrm>
        </p:spPr>
        <p:txBody>
          <a:bodyPr lIns="0" tIns="144000" anchor="t" anchorCtr="0">
            <a:noAutofit/>
          </a:bodyPr>
          <a:lstStyle>
            <a:lvl1pPr algn="l">
              <a:lnSpc>
                <a:spcPct val="65000"/>
              </a:lnSpc>
              <a:defRPr sz="11200" b="0" i="0">
                <a:solidFill>
                  <a:schemeClr val="accent1"/>
                </a:solidFill>
                <a:latin typeface="Knockout-HTF90-UltmtWelterwt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4857E4-DC00-E046-8AFB-877065BECB7E}"/>
              </a:ext>
            </a:extLst>
          </p:cNvPr>
          <p:cNvSpPr/>
          <p:nvPr/>
        </p:nvSpPr>
        <p:spPr>
          <a:xfrm>
            <a:off x="9053159" y="543359"/>
            <a:ext cx="2615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0">
                <a:solidFill>
                  <a:schemeClr val="tx1"/>
                </a:solidFill>
                <a:latin typeface="Myriad Pro" panose="020B0503030403020204" pitchFamily="34" charset="0"/>
              </a:rPr>
              <a:t>University of South Wales</a:t>
            </a:r>
          </a:p>
          <a:p>
            <a:pPr algn="r"/>
            <a:r>
              <a:rPr lang="en-US" sz="1400" b="1" i="0" err="1">
                <a:solidFill>
                  <a:schemeClr val="accent1"/>
                </a:solidFill>
                <a:latin typeface="Myriad Pro" panose="020B0503030403020204" pitchFamily="34" charset="0"/>
              </a:rPr>
              <a:t>Prifysgol</a:t>
            </a:r>
            <a:r>
              <a:rPr lang="en-US" sz="1400" b="1" i="0">
                <a:solidFill>
                  <a:schemeClr val="accent1"/>
                </a:solidFill>
                <a:latin typeface="Myriad Pro" panose="020B0503030403020204" pitchFamily="34" charset="0"/>
              </a:rPr>
              <a:t> De Cymru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BE4258-B82C-654B-9344-B7DB9E4ACE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9" y="4876802"/>
            <a:ext cx="9180513" cy="1360487"/>
          </a:xfrm>
          <a:noFill/>
        </p:spPr>
        <p:txBody>
          <a:bodyPr lIns="0"/>
          <a:lstStyle>
            <a:lvl1pPr>
              <a:lnSpc>
                <a:spcPts val="1200"/>
              </a:lnSpc>
              <a:buNone/>
              <a:defRPr sz="1600" b="1">
                <a:solidFill>
                  <a:schemeClr val="tx2"/>
                </a:solidFill>
              </a:defRPr>
            </a:lvl1pPr>
            <a:lvl2pPr marL="685800" indent="-676275">
              <a:lnSpc>
                <a:spcPts val="1200"/>
              </a:lnSpc>
              <a:buNone/>
              <a:tabLst/>
              <a:defRPr sz="1600">
                <a:solidFill>
                  <a:schemeClr val="tx2"/>
                </a:solidFill>
              </a:defRPr>
            </a:lvl2pPr>
            <a:lvl3pPr marL="685800" indent="-676275">
              <a:lnSpc>
                <a:spcPts val="1200"/>
              </a:lnSpc>
              <a:buNone/>
              <a:tabLst/>
              <a:defRPr sz="1600">
                <a:solidFill>
                  <a:schemeClr val="tx2"/>
                </a:solidFill>
              </a:defRPr>
            </a:lvl3pPr>
            <a:lvl4pPr marL="685800" indent="-676275">
              <a:lnSpc>
                <a:spcPts val="1200"/>
              </a:lnSpc>
              <a:buNone/>
              <a:tabLst/>
              <a:defRPr sz="1600">
                <a:solidFill>
                  <a:schemeClr val="tx2"/>
                </a:solidFill>
              </a:defRPr>
            </a:lvl4pPr>
            <a:lvl5pPr marL="685800" indent="-676275">
              <a:lnSpc>
                <a:spcPts val="1200"/>
              </a:lnSpc>
              <a:buNone/>
              <a:tabLst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325271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88665F1-B04F-5A42-9AFA-65AFB4BAB1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08780" y="1844673"/>
            <a:ext cx="6659563" cy="4392614"/>
          </a:xfrm>
          <a:custGeom>
            <a:avLst/>
            <a:gdLst>
              <a:gd name="connsiteX0" fmla="*/ 0 w 6659563"/>
              <a:gd name="connsiteY0" fmla="*/ 0 h 4392614"/>
              <a:gd name="connsiteX1" fmla="*/ 4459534 w 6659563"/>
              <a:gd name="connsiteY1" fmla="*/ 0 h 4392614"/>
              <a:gd name="connsiteX2" fmla="*/ 4517231 w 6659563"/>
              <a:gd name="connsiteY2" fmla="*/ 0 h 4392614"/>
              <a:gd name="connsiteX3" fmla="*/ 4517231 w 6659563"/>
              <a:gd name="connsiteY3" fmla="*/ 1 h 4392614"/>
              <a:gd name="connsiteX4" fmla="*/ 6659563 w 6659563"/>
              <a:gd name="connsiteY4" fmla="*/ 1 h 4392614"/>
              <a:gd name="connsiteX5" fmla="*/ 6659563 w 6659563"/>
              <a:gd name="connsiteY5" fmla="*/ 2196307 h 4392614"/>
              <a:gd name="connsiteX6" fmla="*/ 6659563 w 6659563"/>
              <a:gd name="connsiteY6" fmla="*/ 2254251 h 4392614"/>
              <a:gd name="connsiteX7" fmla="*/ 6656815 w 6659563"/>
              <a:gd name="connsiteY7" fmla="*/ 2254251 h 4392614"/>
              <a:gd name="connsiteX8" fmla="*/ 6649570 w 6659563"/>
              <a:gd name="connsiteY8" fmla="*/ 2407011 h 4392614"/>
              <a:gd name="connsiteX9" fmla="*/ 4684474 w 6659563"/>
              <a:gd name="connsiteY9" fmla="*/ 4381275 h 4392614"/>
              <a:gd name="connsiteX10" fmla="*/ 4517231 w 6659563"/>
              <a:gd name="connsiteY10" fmla="*/ 4389706 h 4392614"/>
              <a:gd name="connsiteX11" fmla="*/ 4517231 w 6659563"/>
              <a:gd name="connsiteY11" fmla="*/ 4392613 h 4392614"/>
              <a:gd name="connsiteX12" fmla="*/ 4459553 w 6659563"/>
              <a:gd name="connsiteY12" fmla="*/ 4392613 h 4392614"/>
              <a:gd name="connsiteX13" fmla="*/ 4459534 w 6659563"/>
              <a:gd name="connsiteY13" fmla="*/ 4392614 h 4392614"/>
              <a:gd name="connsiteX14" fmla="*/ 4459515 w 6659563"/>
              <a:gd name="connsiteY14" fmla="*/ 4392613 h 4392614"/>
              <a:gd name="connsiteX15" fmla="*/ 0 w 6659563"/>
              <a:gd name="connsiteY15" fmla="*/ 4392613 h 4392614"/>
              <a:gd name="connsiteX16" fmla="*/ 0 w 6659563"/>
              <a:gd name="connsiteY16" fmla="*/ 2254251 h 4392614"/>
              <a:gd name="connsiteX17" fmla="*/ 0 w 6659563"/>
              <a:gd name="connsiteY17" fmla="*/ 1 h 439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59563" h="4392614">
                <a:moveTo>
                  <a:pt x="0" y="0"/>
                </a:moveTo>
                <a:lnTo>
                  <a:pt x="4459534" y="0"/>
                </a:lnTo>
                <a:lnTo>
                  <a:pt x="4517231" y="0"/>
                </a:lnTo>
                <a:lnTo>
                  <a:pt x="4517231" y="1"/>
                </a:lnTo>
                <a:lnTo>
                  <a:pt x="6659563" y="1"/>
                </a:lnTo>
                <a:lnTo>
                  <a:pt x="6659563" y="2196307"/>
                </a:lnTo>
                <a:lnTo>
                  <a:pt x="6659563" y="2254251"/>
                </a:lnTo>
                <a:lnTo>
                  <a:pt x="6656815" y="2254251"/>
                </a:lnTo>
                <a:lnTo>
                  <a:pt x="6649570" y="2407011"/>
                </a:lnTo>
                <a:cubicBezTo>
                  <a:pt x="6550397" y="3447184"/>
                  <a:pt x="5724516" y="4275832"/>
                  <a:pt x="4684474" y="4381275"/>
                </a:cubicBezTo>
                <a:lnTo>
                  <a:pt x="4517231" y="4389706"/>
                </a:lnTo>
                <a:lnTo>
                  <a:pt x="4517231" y="4392613"/>
                </a:lnTo>
                <a:lnTo>
                  <a:pt x="4459553" y="4392613"/>
                </a:lnTo>
                <a:lnTo>
                  <a:pt x="4459534" y="4392614"/>
                </a:lnTo>
                <a:lnTo>
                  <a:pt x="4459515" y="4392613"/>
                </a:lnTo>
                <a:lnTo>
                  <a:pt x="0" y="4392613"/>
                </a:lnTo>
                <a:lnTo>
                  <a:pt x="0" y="22542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55088-2835-0F42-844A-3225784DB1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1844675"/>
            <a:ext cx="9180512" cy="2387600"/>
          </a:xfrm>
        </p:spPr>
        <p:txBody>
          <a:bodyPr lIns="0" tIns="144000" anchor="t" anchorCtr="0">
            <a:noAutofit/>
          </a:bodyPr>
          <a:lstStyle>
            <a:lvl1pPr algn="l">
              <a:lnSpc>
                <a:spcPct val="65000"/>
              </a:lnSpc>
              <a:defRPr sz="11200" b="0" i="0">
                <a:solidFill>
                  <a:schemeClr val="accent1"/>
                </a:solidFill>
                <a:latin typeface="Knockout-HTF90-UltmtWelterwt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52D76-CBEC-7D4B-B11C-EE01C38E8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28A1-CA70-6546-A29C-5A822A314F71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736B3-CA66-D147-A528-A7886B63A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4857E4-DC00-E046-8AFB-877065BECB7E}"/>
              </a:ext>
            </a:extLst>
          </p:cNvPr>
          <p:cNvSpPr/>
          <p:nvPr/>
        </p:nvSpPr>
        <p:spPr>
          <a:xfrm>
            <a:off x="9053159" y="543359"/>
            <a:ext cx="2615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0">
                <a:solidFill>
                  <a:schemeClr val="tx1"/>
                </a:solidFill>
                <a:latin typeface="Myriad Pro" panose="020B0503030403020204" pitchFamily="34" charset="0"/>
              </a:rPr>
              <a:t>University of South Wales</a:t>
            </a:r>
          </a:p>
          <a:p>
            <a:pPr algn="r"/>
            <a:r>
              <a:rPr lang="en-US" sz="1400" b="1" i="0" err="1">
                <a:solidFill>
                  <a:schemeClr val="accent1"/>
                </a:solidFill>
                <a:latin typeface="Myriad Pro" panose="020B0503030403020204" pitchFamily="34" charset="0"/>
              </a:rPr>
              <a:t>Prifysgol</a:t>
            </a:r>
            <a:r>
              <a:rPr lang="en-US" sz="1400" b="1" i="0">
                <a:solidFill>
                  <a:schemeClr val="accent1"/>
                </a:solidFill>
                <a:latin typeface="Myriad Pro" panose="020B0503030403020204" pitchFamily="34" charset="0"/>
              </a:rPr>
              <a:t> De Cymru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9BB5F06-90C5-D34B-B079-577AE5787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4876802"/>
            <a:ext cx="9180513" cy="1360487"/>
          </a:xfrm>
          <a:noFill/>
        </p:spPr>
        <p:txBody>
          <a:bodyPr lIns="0"/>
          <a:lstStyle>
            <a:lvl1pPr>
              <a:lnSpc>
                <a:spcPts val="1200"/>
              </a:lnSpc>
              <a:buNone/>
              <a:defRPr sz="1600" b="1">
                <a:solidFill>
                  <a:schemeClr val="tx2"/>
                </a:solidFill>
              </a:defRPr>
            </a:lvl1pPr>
            <a:lvl2pPr marL="685800" indent="-676275">
              <a:lnSpc>
                <a:spcPts val="1200"/>
              </a:lnSpc>
              <a:buNone/>
              <a:tabLst/>
              <a:defRPr sz="1600">
                <a:solidFill>
                  <a:schemeClr val="tx2"/>
                </a:solidFill>
              </a:defRPr>
            </a:lvl2pPr>
            <a:lvl3pPr marL="685800" indent="-676275">
              <a:lnSpc>
                <a:spcPts val="1200"/>
              </a:lnSpc>
              <a:buNone/>
              <a:tabLst/>
              <a:defRPr sz="1600">
                <a:solidFill>
                  <a:schemeClr val="tx2"/>
                </a:solidFill>
              </a:defRPr>
            </a:lvl3pPr>
            <a:lvl4pPr marL="685800" indent="-676275">
              <a:lnSpc>
                <a:spcPts val="1200"/>
              </a:lnSpc>
              <a:buNone/>
              <a:tabLst/>
              <a:defRPr sz="1600">
                <a:solidFill>
                  <a:schemeClr val="tx2"/>
                </a:solidFill>
              </a:defRPr>
            </a:lvl4pPr>
            <a:lvl5pPr marL="685800" indent="-676275">
              <a:lnSpc>
                <a:spcPts val="1200"/>
              </a:lnSpc>
              <a:buNone/>
              <a:tabLst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6623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F87409F-AEF6-431D-8AA4-72439FE3C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847056"/>
            <a:ext cx="6659563" cy="4392612"/>
          </a:xfrm>
          <a:noFill/>
        </p:spPr>
        <p:txBody>
          <a:bodyPr lIns="0" tIns="144000" anchor="t" anchorCtr="0"/>
          <a:lstStyle>
            <a:lvl1pPr>
              <a:lnSpc>
                <a:spcPct val="65000"/>
              </a:lnSpc>
              <a:defRPr sz="11200" b="0" i="0">
                <a:solidFill>
                  <a:schemeClr val="bg1"/>
                </a:solidFill>
                <a:latin typeface="Knockout HTF70-FullWelterwt" pitchFamily="50" charset="0"/>
              </a:defRPr>
            </a:lvl1pPr>
          </a:lstStyle>
          <a:p>
            <a:r>
              <a:rPr lang="en-US"/>
              <a:t>DIVIDER </a:t>
            </a:r>
            <a:br>
              <a:rPr lang="en-US"/>
            </a:br>
            <a:r>
              <a:rPr lang="en-US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85148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D9E3E-A153-E142-A590-75A46CD46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847056"/>
            <a:ext cx="6659563" cy="4392612"/>
          </a:xfrm>
          <a:noFill/>
        </p:spPr>
        <p:txBody>
          <a:bodyPr lIns="0" tIns="144000" anchor="t" anchorCtr="0"/>
          <a:lstStyle>
            <a:lvl1pPr>
              <a:lnSpc>
                <a:spcPct val="65000"/>
              </a:lnSpc>
              <a:defRPr sz="11200" b="0" i="0">
                <a:solidFill>
                  <a:schemeClr val="bg1"/>
                </a:solidFill>
                <a:latin typeface="Knockout HTF70-FullWelterwt" pitchFamily="50" charset="0"/>
              </a:defRPr>
            </a:lvl1pPr>
          </a:lstStyle>
          <a:p>
            <a:r>
              <a:rPr lang="en-US"/>
              <a:t>DIVIDER </a:t>
            </a:r>
            <a:br>
              <a:rPr lang="en-US"/>
            </a:br>
            <a:r>
              <a:rPr lang="en-US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236959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C479AEC-3EAC-AC4D-8218-276F8D535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8358" b="18358"/>
          <a:stretch/>
        </p:blipFill>
        <p:spPr>
          <a:xfrm>
            <a:off x="1" y="12806"/>
            <a:ext cx="12192001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8D7BF6-1D65-4E7A-9C59-DAE5A9E012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847056"/>
            <a:ext cx="6659563" cy="4392612"/>
          </a:xfrm>
          <a:noFill/>
        </p:spPr>
        <p:txBody>
          <a:bodyPr lIns="0" tIns="144000" anchor="t" anchorCtr="0"/>
          <a:lstStyle>
            <a:lvl1pPr>
              <a:lnSpc>
                <a:spcPct val="65000"/>
              </a:lnSpc>
              <a:defRPr sz="11200" b="0" i="0">
                <a:solidFill>
                  <a:schemeClr val="bg1"/>
                </a:solidFill>
                <a:latin typeface="Knockout HTF70-FullWelterwt" pitchFamily="50" charset="0"/>
              </a:defRPr>
            </a:lvl1pPr>
          </a:lstStyle>
          <a:p>
            <a:r>
              <a:rPr lang="en-US"/>
              <a:t>DIVIDER </a:t>
            </a:r>
            <a:br>
              <a:rPr lang="en-US"/>
            </a:br>
            <a:r>
              <a:rPr lang="en-US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205117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88665F1-B04F-5A42-9AFA-65AFB4BAB1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08551" y="1844674"/>
            <a:ext cx="6659563" cy="4392614"/>
          </a:xfrm>
          <a:custGeom>
            <a:avLst/>
            <a:gdLst>
              <a:gd name="connsiteX0" fmla="*/ 0 w 6659563"/>
              <a:gd name="connsiteY0" fmla="*/ 0 h 4392614"/>
              <a:gd name="connsiteX1" fmla="*/ 4459534 w 6659563"/>
              <a:gd name="connsiteY1" fmla="*/ 0 h 4392614"/>
              <a:gd name="connsiteX2" fmla="*/ 4517231 w 6659563"/>
              <a:gd name="connsiteY2" fmla="*/ 0 h 4392614"/>
              <a:gd name="connsiteX3" fmla="*/ 4517231 w 6659563"/>
              <a:gd name="connsiteY3" fmla="*/ 1 h 4392614"/>
              <a:gd name="connsiteX4" fmla="*/ 6659563 w 6659563"/>
              <a:gd name="connsiteY4" fmla="*/ 1 h 4392614"/>
              <a:gd name="connsiteX5" fmla="*/ 6659563 w 6659563"/>
              <a:gd name="connsiteY5" fmla="*/ 2196307 h 4392614"/>
              <a:gd name="connsiteX6" fmla="*/ 6659563 w 6659563"/>
              <a:gd name="connsiteY6" fmla="*/ 2254251 h 4392614"/>
              <a:gd name="connsiteX7" fmla="*/ 6656815 w 6659563"/>
              <a:gd name="connsiteY7" fmla="*/ 2254251 h 4392614"/>
              <a:gd name="connsiteX8" fmla="*/ 6649570 w 6659563"/>
              <a:gd name="connsiteY8" fmla="*/ 2407011 h 4392614"/>
              <a:gd name="connsiteX9" fmla="*/ 4684474 w 6659563"/>
              <a:gd name="connsiteY9" fmla="*/ 4381275 h 4392614"/>
              <a:gd name="connsiteX10" fmla="*/ 4517231 w 6659563"/>
              <a:gd name="connsiteY10" fmla="*/ 4389706 h 4392614"/>
              <a:gd name="connsiteX11" fmla="*/ 4517231 w 6659563"/>
              <a:gd name="connsiteY11" fmla="*/ 4392613 h 4392614"/>
              <a:gd name="connsiteX12" fmla="*/ 4459553 w 6659563"/>
              <a:gd name="connsiteY12" fmla="*/ 4392613 h 4392614"/>
              <a:gd name="connsiteX13" fmla="*/ 4459534 w 6659563"/>
              <a:gd name="connsiteY13" fmla="*/ 4392614 h 4392614"/>
              <a:gd name="connsiteX14" fmla="*/ 4459515 w 6659563"/>
              <a:gd name="connsiteY14" fmla="*/ 4392613 h 4392614"/>
              <a:gd name="connsiteX15" fmla="*/ 0 w 6659563"/>
              <a:gd name="connsiteY15" fmla="*/ 4392613 h 4392614"/>
              <a:gd name="connsiteX16" fmla="*/ 0 w 6659563"/>
              <a:gd name="connsiteY16" fmla="*/ 2254251 h 4392614"/>
              <a:gd name="connsiteX17" fmla="*/ 0 w 6659563"/>
              <a:gd name="connsiteY17" fmla="*/ 1 h 439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59563" h="4392614">
                <a:moveTo>
                  <a:pt x="0" y="0"/>
                </a:moveTo>
                <a:lnTo>
                  <a:pt x="4459534" y="0"/>
                </a:lnTo>
                <a:lnTo>
                  <a:pt x="4517231" y="0"/>
                </a:lnTo>
                <a:lnTo>
                  <a:pt x="4517231" y="1"/>
                </a:lnTo>
                <a:lnTo>
                  <a:pt x="6659563" y="1"/>
                </a:lnTo>
                <a:lnTo>
                  <a:pt x="6659563" y="2196307"/>
                </a:lnTo>
                <a:lnTo>
                  <a:pt x="6659563" y="2254251"/>
                </a:lnTo>
                <a:lnTo>
                  <a:pt x="6656815" y="2254251"/>
                </a:lnTo>
                <a:lnTo>
                  <a:pt x="6649570" y="2407011"/>
                </a:lnTo>
                <a:cubicBezTo>
                  <a:pt x="6550397" y="3447184"/>
                  <a:pt x="5724516" y="4275832"/>
                  <a:pt x="4684474" y="4381275"/>
                </a:cubicBezTo>
                <a:lnTo>
                  <a:pt x="4517231" y="4389706"/>
                </a:lnTo>
                <a:lnTo>
                  <a:pt x="4517231" y="4392613"/>
                </a:lnTo>
                <a:lnTo>
                  <a:pt x="4459553" y="4392613"/>
                </a:lnTo>
                <a:lnTo>
                  <a:pt x="4459534" y="4392614"/>
                </a:lnTo>
                <a:lnTo>
                  <a:pt x="4459515" y="4392613"/>
                </a:lnTo>
                <a:lnTo>
                  <a:pt x="0" y="4392613"/>
                </a:lnTo>
                <a:lnTo>
                  <a:pt x="0" y="22542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74FC3E-25BB-D141-BDA3-F46090017C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7100" y="1844677"/>
            <a:ext cx="3606800" cy="4392613"/>
          </a:xfrm>
        </p:spPr>
        <p:txBody>
          <a:bodyPr lIns="0">
            <a:noAutofit/>
          </a:bodyPr>
          <a:lstStyle>
            <a:lvl1pPr marL="14288" indent="0" algn="l">
              <a:lnSpc>
                <a:spcPct val="100000"/>
              </a:lnSpc>
              <a:buNone/>
              <a:tabLst/>
              <a:defRPr sz="1600" b="0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14288" indent="0" algn="l">
              <a:lnSpc>
                <a:spcPct val="100000"/>
              </a:lnSpc>
              <a:buNone/>
              <a:tabLst/>
              <a:defRPr sz="1400" b="0" i="0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14288" indent="0" algn="l">
              <a:lnSpc>
                <a:spcPct val="100000"/>
              </a:lnSpc>
              <a:buNone/>
              <a:tabLst/>
              <a:defRPr sz="1400" b="0" i="0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4288" indent="0" algn="l">
              <a:lnSpc>
                <a:spcPct val="100000"/>
              </a:lnSpc>
              <a:buNone/>
              <a:tabLst/>
              <a:defRPr sz="1400" b="0" i="0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4288" indent="0" algn="l">
              <a:lnSpc>
                <a:spcPct val="100000"/>
              </a:lnSpc>
              <a:buNone/>
              <a:tabLst/>
              <a:defRPr sz="1400" b="0" i="0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032F89-F015-4058-9064-C021CE058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0501" y="285749"/>
            <a:ext cx="9150351" cy="828676"/>
          </a:xfrm>
          <a:noFill/>
        </p:spPr>
        <p:txBody>
          <a:bodyPr lIns="0" tIns="144000" anchor="t" anchorCtr="0">
            <a:noAutofit/>
          </a:bodyPr>
          <a:lstStyle>
            <a:lvl1pPr>
              <a:lnSpc>
                <a:spcPct val="65000"/>
              </a:lnSpc>
              <a:defRPr sz="8000" b="0" i="0">
                <a:solidFill>
                  <a:schemeClr val="accent1"/>
                </a:solidFill>
                <a:latin typeface="Knockout HTF70-FullWelterwt" pitchFamily="50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95308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28283-3B86-5B4E-BBBD-083AD551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" y="1233489"/>
            <a:ext cx="10515600" cy="1235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4E6CF-A384-0840-BF8F-ECD265BBC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457451"/>
            <a:ext cx="10515600" cy="3719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04804-5811-A844-A28A-FB16D4FD3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C30428A1-CA70-6546-A29C-5A822A314F71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1B7DF-0156-EA43-8B1E-C824C19CF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10C30-7CBA-9B4E-A07F-09C676D70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5751" y="6356352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400" b="0" i="0">
                <a:solidFill>
                  <a:schemeClr val="tx2"/>
                </a:solidFill>
                <a:latin typeface="Myriad Pro" panose="020B0503030403020204" pitchFamily="34" charset="0"/>
              </a:defRPr>
            </a:lvl1pPr>
          </a:lstStyle>
          <a:p>
            <a:fld id="{6B99A1B2-CD1F-A44D-AD21-6EEC6F7327D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0585AE-BF97-CA4A-812C-2B930C5424AE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-1" y="-1"/>
            <a:ext cx="1235076" cy="123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1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1" r:id="rId2"/>
    <p:sldLayoutId id="2147483662" r:id="rId3"/>
    <p:sldLayoutId id="2147483663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709" r:id="rId11"/>
    <p:sldLayoutId id="2147483705" r:id="rId12"/>
    <p:sldLayoutId id="2147483672" r:id="rId13"/>
    <p:sldLayoutId id="2147483713" r:id="rId14"/>
    <p:sldLayoutId id="2147483675" r:id="rId15"/>
    <p:sldLayoutId id="2147483710" r:id="rId16"/>
    <p:sldLayoutId id="2147483712" r:id="rId17"/>
    <p:sldLayoutId id="2147483714" r:id="rId18"/>
    <p:sldLayoutId id="2147483715" r:id="rId19"/>
    <p:sldLayoutId id="2147483711" r:id="rId20"/>
    <p:sldLayoutId id="2147483676" r:id="rId21"/>
    <p:sldLayoutId id="214748369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yriad Pro Light" panose="020B04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  <p15:guide id="6" orient="horz" pos="1162" userDrawn="1">
          <p15:clr>
            <a:srgbClr val="F26B43"/>
          </p15:clr>
        </p15:guide>
        <p15:guide id="7" pos="779" userDrawn="1">
          <p15:clr>
            <a:srgbClr val="F26B43"/>
          </p15:clr>
        </p15:guide>
        <p15:guide id="8" orient="horz" pos="777" userDrawn="1">
          <p15:clr>
            <a:srgbClr val="F26B43"/>
          </p15:clr>
        </p15:guide>
        <p15:guide id="9" pos="1549" userDrawn="1">
          <p15:clr>
            <a:srgbClr val="F26B43"/>
          </p15:clr>
        </p15:guide>
        <p15:guide id="10" pos="2320" userDrawn="1">
          <p15:clr>
            <a:srgbClr val="F26B43"/>
          </p15:clr>
        </p15:guide>
        <p15:guide id="11" pos="3092" userDrawn="1">
          <p15:clr>
            <a:srgbClr val="F26B43"/>
          </p15:clr>
        </p15:guide>
        <p15:guide id="12" pos="3863" userDrawn="1">
          <p15:clr>
            <a:srgbClr val="F26B43"/>
          </p15:clr>
        </p15:guide>
        <p15:guide id="13" pos="4635" userDrawn="1">
          <p15:clr>
            <a:srgbClr val="F26B43"/>
          </p15:clr>
        </p15:guide>
        <p15:guide id="14" pos="5405" userDrawn="1">
          <p15:clr>
            <a:srgbClr val="F26B43"/>
          </p15:clr>
        </p15:guide>
        <p15:guide id="15" pos="6176" userDrawn="1">
          <p15:clr>
            <a:srgbClr val="F26B43"/>
          </p15:clr>
        </p15:guide>
        <p15:guide id="16" pos="6903" userDrawn="1">
          <p15:clr>
            <a:srgbClr val="F26B43"/>
          </p15:clr>
        </p15:guide>
        <p15:guide id="17" orient="horz" pos="15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ngall.com/graduation-cap-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mrgscience.com/guide-to-exam-succes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gif"/><Relationship Id="rId5" Type="http://schemas.openxmlformats.org/officeDocument/2006/relationships/hyperlink" Target="http://ocw.umb.edu/early-education-development.html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FBD8F-2524-4C3E-8F98-5709CAB95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684" y="2030847"/>
            <a:ext cx="8743788" cy="3155590"/>
          </a:xfrm>
        </p:spPr>
        <p:txBody>
          <a:bodyPr/>
          <a:lstStyle/>
          <a:p>
            <a:r>
              <a:rPr lang="en-GB" sz="7200" dirty="0">
                <a:latin typeface="+mj-lt"/>
              </a:rPr>
              <a:t>INTERSECTIONALITY: HOW THE MULTIPLIER EFFECT DIVIDES AND REDUCES STUDENTS’ SUCCESS</a:t>
            </a:r>
            <a:endParaRPr lang="en-US" sz="7200" dirty="0">
              <a:latin typeface="+mj-lt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471235A-FD27-48E5-9D03-1A5C3CCE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97875" cy="1495952"/>
          </a:xfrm>
          <a:prstGeom prst="rect">
            <a:avLst/>
          </a:prstGeom>
        </p:spPr>
      </p:pic>
      <p:pic>
        <p:nvPicPr>
          <p:cNvPr id="4" name="Picture 3" descr="A stack of books&#10;&#10;Description automatically generated with low confidence">
            <a:extLst>
              <a:ext uri="{FF2B5EF4-FFF2-40B4-BE49-F238E27FC236}">
                <a16:creationId xmlns:a16="http://schemas.microsoft.com/office/drawing/2014/main" id="{9580B5F8-58C9-BB4D-97AC-5D7C67327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47792" y="2151856"/>
            <a:ext cx="3793226" cy="30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39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FED066-B1B3-4A5D-A545-50D2795F0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992" y="333638"/>
            <a:ext cx="9150351" cy="828676"/>
          </a:xfrm>
        </p:spPr>
        <p:txBody>
          <a:bodyPr/>
          <a:lstStyle/>
          <a:p>
            <a:r>
              <a:rPr lang="en-US" sz="7200" dirty="0"/>
              <a:t>LOOKING AHEAD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5024527-3269-47A6-AC16-E45552B02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497875" cy="1495952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FA182186-5CC4-418D-B1C7-C3FFE63767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53"/>
          <a:stretch/>
        </p:blipFill>
        <p:spPr>
          <a:xfrm>
            <a:off x="6483185" y="1801604"/>
            <a:ext cx="4666343" cy="4612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5AD8E15-6837-3349-80B3-CB4E40BEC88E}"/>
              </a:ext>
            </a:extLst>
          </p:cNvPr>
          <p:cNvSpPr txBox="1">
            <a:spLocks/>
          </p:cNvSpPr>
          <p:nvPr/>
        </p:nvSpPr>
        <p:spPr>
          <a:xfrm>
            <a:off x="964222" y="1911653"/>
            <a:ext cx="5131778" cy="439261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179388">
              <a:lnSpc>
                <a:spcPct val="100000"/>
              </a:lnSpc>
            </a:pPr>
            <a:r>
              <a:rPr lang="en-US" sz="2000" dirty="0">
                <a:latin typeface="Arial"/>
                <a:cs typeface="Arial"/>
              </a:rPr>
              <a:t>Finishing my MA degree in Spring 2022</a:t>
            </a:r>
          </a:p>
          <a:p>
            <a:pPr marL="176212" indent="0">
              <a:lnSpc>
                <a:spcPct val="100000"/>
              </a:lnSpc>
              <a:buNone/>
            </a:pPr>
            <a:endParaRPr lang="en-US" sz="100" dirty="0">
              <a:latin typeface="Arial"/>
              <a:cs typeface="Arial"/>
            </a:endParaRPr>
          </a:p>
          <a:p>
            <a:pPr marL="355600" indent="-179388">
              <a:lnSpc>
                <a:spcPct val="100000"/>
              </a:lnSpc>
            </a:pPr>
            <a:r>
              <a:rPr lang="en-US" sz="2000" dirty="0">
                <a:latin typeface="Arial"/>
                <a:cs typeface="Arial"/>
              </a:rPr>
              <a:t>Working with the Disability and Wellbeing Team and Estates at USW to promote accessibility and inclusion</a:t>
            </a:r>
          </a:p>
          <a:p>
            <a:pPr marL="176212" indent="0">
              <a:lnSpc>
                <a:spcPct val="100000"/>
              </a:lnSpc>
              <a:buNone/>
            </a:pPr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179388">
              <a:lnSpc>
                <a:spcPct val="100000"/>
              </a:lnSpc>
            </a:pPr>
            <a:r>
              <a:rPr lang="en-US" sz="2000" dirty="0">
                <a:latin typeface="Arial"/>
                <a:cs typeface="Arial"/>
              </a:rPr>
              <a:t>Continuing working within the MSR team at the University</a:t>
            </a:r>
          </a:p>
          <a:p>
            <a:pPr marL="176212" indent="0">
              <a:lnSpc>
                <a:spcPct val="100000"/>
              </a:lnSpc>
              <a:buNone/>
            </a:pPr>
            <a:endParaRPr lang="en-US" sz="100" dirty="0">
              <a:latin typeface="Arial"/>
              <a:cs typeface="Arial"/>
            </a:endParaRPr>
          </a:p>
          <a:p>
            <a:pPr marL="355600" indent="-179388">
              <a:lnSpc>
                <a:spcPct val="100000"/>
              </a:lnSpc>
            </a:pPr>
            <a:r>
              <a:rPr lang="en-US" sz="2000" dirty="0">
                <a:latin typeface="Arial"/>
                <a:cs typeface="Arial"/>
              </a:rPr>
              <a:t>Living independently in my first home in Newport </a:t>
            </a:r>
          </a:p>
          <a:p>
            <a:pPr marL="176212" indent="0">
              <a:lnSpc>
                <a:spcPct val="100000"/>
              </a:lnSpc>
              <a:buNone/>
            </a:pPr>
            <a:endParaRPr lang="en-US" sz="100" dirty="0">
              <a:latin typeface="Arial"/>
              <a:cs typeface="Arial"/>
            </a:endParaRPr>
          </a:p>
          <a:p>
            <a:pPr marL="355600" indent="-179388">
              <a:lnSpc>
                <a:spcPct val="100000"/>
              </a:lnSpc>
            </a:pPr>
            <a:r>
              <a:rPr lang="en-US" sz="2000" dirty="0">
                <a:latin typeface="Arial"/>
                <a:cs typeface="Arial"/>
              </a:rPr>
              <a:t>Beginning the process of getting my children’s book translated into Welsh</a:t>
            </a:r>
          </a:p>
        </p:txBody>
      </p:sp>
    </p:spTree>
    <p:extLst>
      <p:ext uri="{BB962C8B-B14F-4D97-AF65-F5344CB8AC3E}">
        <p14:creationId xmlns:p14="http://schemas.microsoft.com/office/powerpoint/2010/main" val="4091039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F2869-101F-4054-868F-5D808616E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630217"/>
            <a:ext cx="9677400" cy="2759075"/>
          </a:xfrm>
        </p:spPr>
        <p:txBody>
          <a:bodyPr/>
          <a:lstStyle/>
          <a:p>
            <a:r>
              <a:rPr lang="en-GB" sz="9600" dirty="0">
                <a:latin typeface="Knockout-HTF90-UltmtWelterwt"/>
              </a:rPr>
              <a:t>THANK YOU FOR</a:t>
            </a:r>
            <a:br>
              <a:rPr lang="en-GB" sz="9600" dirty="0">
                <a:latin typeface="Knockout-HTF90-UltmtWelterwt" pitchFamily="50" charset="0"/>
              </a:rPr>
            </a:br>
            <a:r>
              <a:rPr lang="en-GB" sz="9600" dirty="0">
                <a:latin typeface="Knockout-HTF90-UltmtWelterwt"/>
              </a:rPr>
              <a:t>LISTENING. </a:t>
            </a:r>
            <a:endParaRPr lang="en-GB" sz="9600" dirty="0">
              <a:latin typeface="Knockout-HTF90-UltmtWelterwt" pitchFamily="50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6153F65-079C-43EE-84E1-96D975355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5075" cy="123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2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081B-7534-4361-9770-C54B6D6CF1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933" y="2075247"/>
            <a:ext cx="5670303" cy="3521990"/>
          </a:xfrm>
        </p:spPr>
        <p:txBody>
          <a:bodyPr vert="horz" lIns="0" tIns="45720" rIns="91440" bIns="45720" rtlCol="0" anchor="t">
            <a:noAutofit/>
          </a:bodyPr>
          <a:lstStyle/>
          <a:p>
            <a:pPr marL="355600" indent="-179388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Born with Achondroplasia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(Short limb Dwarfism).</a:t>
            </a:r>
          </a:p>
          <a:p>
            <a:pPr marL="355600" indent="-179388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22 years old- 3ft 11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. Typical height and of the average 7-year-old.</a:t>
            </a:r>
          </a:p>
          <a:p>
            <a:pPr marL="355600" indent="-179388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Started at USW in 2017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on my BA (Hons) degree in Youth and Community Work - now studying my MA degree in Working for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hildren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oung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eople. 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179388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First in Family to attend University </a:t>
            </a:r>
            <a:endParaRPr lang="sv-SE" sz="2400" dirty="0"/>
          </a:p>
          <a:p>
            <a:pPr marL="13970"/>
            <a:endParaRPr lang="sv-SE" sz="2400" dirty="0"/>
          </a:p>
          <a:p>
            <a:pPr marL="13970"/>
            <a:endParaRPr lang="en-US" sz="2400" b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3005B2-0A37-4B0C-81AD-E2C68ADF0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341" y="108485"/>
            <a:ext cx="9701630" cy="828676"/>
          </a:xfrm>
        </p:spPr>
        <p:txBody>
          <a:bodyPr/>
          <a:lstStyle/>
          <a:p>
            <a:r>
              <a:rPr lang="en-US" sz="6600" dirty="0"/>
              <a:t>LET ME INTRODUCE MYSELF…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30A61-6B81-4D7F-B6B8-79B6118AE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289" y="1834523"/>
            <a:ext cx="3245765" cy="4323604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82A6948-C5B6-4A10-AC1B-CAD1A33BC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497875" cy="1495952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243FE22B-7B04-174A-8370-55123BB05BF6}"/>
              </a:ext>
            </a:extLst>
          </p:cNvPr>
          <p:cNvSpPr txBox="1">
            <a:spLocks/>
          </p:cNvSpPr>
          <p:nvPr/>
        </p:nvSpPr>
        <p:spPr>
          <a:xfrm>
            <a:off x="1633341" y="802218"/>
            <a:ext cx="5487172" cy="828676"/>
          </a:xfrm>
          <a:prstGeom prst="rect">
            <a:avLst/>
          </a:prstGeom>
          <a:noFill/>
        </p:spPr>
        <p:txBody>
          <a:bodyPr vert="horz" lIns="0" tIns="144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65000"/>
              </a:lnSpc>
              <a:spcBef>
                <a:spcPct val="0"/>
              </a:spcBef>
              <a:buNone/>
              <a:defRPr sz="8000" b="0" i="0" kern="1200">
                <a:solidFill>
                  <a:schemeClr val="accent1"/>
                </a:solidFill>
                <a:latin typeface="Knockout HTF70-FullWelterwt" pitchFamily="50" charset="0"/>
                <a:ea typeface="+mj-ea"/>
                <a:cs typeface="+mj-cs"/>
              </a:defRPr>
            </a:lvl1pPr>
          </a:lstStyle>
          <a:p>
            <a:r>
              <a:rPr lang="en-US" sz="6600" dirty="0"/>
              <a:t>DANIELLE WEBB</a:t>
            </a:r>
          </a:p>
        </p:txBody>
      </p:sp>
    </p:spTree>
    <p:extLst>
      <p:ext uri="{BB962C8B-B14F-4D97-AF65-F5344CB8AC3E}">
        <p14:creationId xmlns:p14="http://schemas.microsoft.com/office/powerpoint/2010/main" val="41333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F2869-101F-4054-868F-5D808616E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0086" y="2265217"/>
            <a:ext cx="9677400" cy="2759075"/>
          </a:xfrm>
        </p:spPr>
        <p:txBody>
          <a:bodyPr/>
          <a:lstStyle/>
          <a:p>
            <a:r>
              <a:rPr lang="en-GB" sz="9600" dirty="0">
                <a:latin typeface="Knockout-HTF90-UltmtWelterwt"/>
              </a:rPr>
              <a:t>INTERSECTIONALITY AND ME.</a:t>
            </a:r>
            <a:endParaRPr lang="en-GB" sz="9600" dirty="0">
              <a:latin typeface="Knockout-HTF90-UltmtWelterwt" pitchFamily="50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6153F65-079C-43EE-84E1-96D975355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5075" cy="123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2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87704B7-9C15-5A42-A8C8-8D6D69D77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497875" cy="1495952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66BF9760-83D6-C044-AD50-132225BE78F0}"/>
              </a:ext>
            </a:extLst>
          </p:cNvPr>
          <p:cNvSpPr txBox="1">
            <a:spLocks/>
          </p:cNvSpPr>
          <p:nvPr/>
        </p:nvSpPr>
        <p:spPr>
          <a:xfrm>
            <a:off x="1790314" y="333638"/>
            <a:ext cx="9340530" cy="828676"/>
          </a:xfrm>
          <a:prstGeom prst="rect">
            <a:avLst/>
          </a:prstGeom>
          <a:noFill/>
        </p:spPr>
        <p:txBody>
          <a:bodyPr vert="horz" lIns="0" tIns="144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65000"/>
              </a:lnSpc>
              <a:spcBef>
                <a:spcPct val="0"/>
              </a:spcBef>
              <a:buNone/>
              <a:defRPr sz="8000" b="0" i="0" kern="1200">
                <a:solidFill>
                  <a:schemeClr val="accent1"/>
                </a:solidFill>
                <a:latin typeface="Knockout HTF70-FullWelterwt" pitchFamily="50" charset="0"/>
                <a:ea typeface="+mj-ea"/>
                <a:cs typeface="+mj-cs"/>
              </a:defRPr>
            </a:lvl1pPr>
          </a:lstStyle>
          <a:p>
            <a:r>
              <a:rPr lang="en-US" sz="7200" dirty="0"/>
              <a:t>SCHOOL AND COLLEGE</a:t>
            </a:r>
          </a:p>
        </p:txBody>
      </p:sp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81C4EDA9-E694-2C49-A574-45AF6B915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07918" y="1162314"/>
            <a:ext cx="3519976" cy="2776315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1C3A36B-1F4F-3F40-8311-918FEB02E9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581402" y="2550471"/>
            <a:ext cx="3194048" cy="3424019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393029D-A6C7-DC43-8D8E-C938CC18BE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9796" y="1845418"/>
            <a:ext cx="4339514" cy="4392613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176213" indent="-163513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School was never my scene</a:t>
            </a:r>
          </a:p>
          <a:p>
            <a:pPr marL="176213" indent="-163513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The only student in my school with a physical disability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63513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Came away from year 11 with 7 GCSEs</a:t>
            </a:r>
          </a:p>
          <a:p>
            <a:pPr marL="176213" indent="-163513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Studied my Level 3 BTEC Diploma in Children’s Play, Learning and Development</a:t>
            </a:r>
          </a:p>
          <a:p>
            <a:pPr marL="176213" indent="-163513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Left college with an MMP diploma</a:t>
            </a:r>
          </a:p>
          <a:p>
            <a:pPr marL="176213" indent="-163513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Didn’t apply for University until last minute</a:t>
            </a:r>
          </a:p>
        </p:txBody>
      </p:sp>
    </p:spTree>
    <p:extLst>
      <p:ext uri="{BB962C8B-B14F-4D97-AF65-F5344CB8AC3E}">
        <p14:creationId xmlns:p14="http://schemas.microsoft.com/office/powerpoint/2010/main" val="263075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alking on a sidewalk&#10;&#10;Description automatically generated with low confidence">
            <a:extLst>
              <a:ext uri="{FF2B5EF4-FFF2-40B4-BE49-F238E27FC236}">
                <a16:creationId xmlns:a16="http://schemas.microsoft.com/office/drawing/2014/main" id="{D81CD890-B439-4F4E-BD47-F4A675C86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5" t="28401" r="-915" b="34497"/>
          <a:stretch/>
        </p:blipFill>
        <p:spPr>
          <a:xfrm>
            <a:off x="5467927" y="2187646"/>
            <a:ext cx="5970878" cy="3938361"/>
          </a:xfrm>
          <a:custGeom>
            <a:avLst/>
            <a:gdLst>
              <a:gd name="connsiteX0" fmla="*/ 0 w 6659563"/>
              <a:gd name="connsiteY0" fmla="*/ 0 h 4392614"/>
              <a:gd name="connsiteX1" fmla="*/ 4459534 w 6659563"/>
              <a:gd name="connsiteY1" fmla="*/ 0 h 4392614"/>
              <a:gd name="connsiteX2" fmla="*/ 4517231 w 6659563"/>
              <a:gd name="connsiteY2" fmla="*/ 0 h 4392614"/>
              <a:gd name="connsiteX3" fmla="*/ 4517231 w 6659563"/>
              <a:gd name="connsiteY3" fmla="*/ 1 h 4392614"/>
              <a:gd name="connsiteX4" fmla="*/ 6659563 w 6659563"/>
              <a:gd name="connsiteY4" fmla="*/ 1 h 4392614"/>
              <a:gd name="connsiteX5" fmla="*/ 6659563 w 6659563"/>
              <a:gd name="connsiteY5" fmla="*/ 2196307 h 4392614"/>
              <a:gd name="connsiteX6" fmla="*/ 6659563 w 6659563"/>
              <a:gd name="connsiteY6" fmla="*/ 2254251 h 4392614"/>
              <a:gd name="connsiteX7" fmla="*/ 6656815 w 6659563"/>
              <a:gd name="connsiteY7" fmla="*/ 2254251 h 4392614"/>
              <a:gd name="connsiteX8" fmla="*/ 6649570 w 6659563"/>
              <a:gd name="connsiteY8" fmla="*/ 2407011 h 4392614"/>
              <a:gd name="connsiteX9" fmla="*/ 4684474 w 6659563"/>
              <a:gd name="connsiteY9" fmla="*/ 4381275 h 4392614"/>
              <a:gd name="connsiteX10" fmla="*/ 4517231 w 6659563"/>
              <a:gd name="connsiteY10" fmla="*/ 4389706 h 4392614"/>
              <a:gd name="connsiteX11" fmla="*/ 4517231 w 6659563"/>
              <a:gd name="connsiteY11" fmla="*/ 4392613 h 4392614"/>
              <a:gd name="connsiteX12" fmla="*/ 4459553 w 6659563"/>
              <a:gd name="connsiteY12" fmla="*/ 4392613 h 4392614"/>
              <a:gd name="connsiteX13" fmla="*/ 4459534 w 6659563"/>
              <a:gd name="connsiteY13" fmla="*/ 4392614 h 4392614"/>
              <a:gd name="connsiteX14" fmla="*/ 4459515 w 6659563"/>
              <a:gd name="connsiteY14" fmla="*/ 4392613 h 4392614"/>
              <a:gd name="connsiteX15" fmla="*/ 0 w 6659563"/>
              <a:gd name="connsiteY15" fmla="*/ 4392613 h 4392614"/>
              <a:gd name="connsiteX16" fmla="*/ 0 w 6659563"/>
              <a:gd name="connsiteY16" fmla="*/ 2254251 h 4392614"/>
              <a:gd name="connsiteX17" fmla="*/ 0 w 6659563"/>
              <a:gd name="connsiteY17" fmla="*/ 1 h 439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59563" h="4392614">
                <a:moveTo>
                  <a:pt x="0" y="0"/>
                </a:moveTo>
                <a:lnTo>
                  <a:pt x="4459534" y="0"/>
                </a:lnTo>
                <a:lnTo>
                  <a:pt x="4517231" y="0"/>
                </a:lnTo>
                <a:lnTo>
                  <a:pt x="4517231" y="1"/>
                </a:lnTo>
                <a:lnTo>
                  <a:pt x="6659563" y="1"/>
                </a:lnTo>
                <a:lnTo>
                  <a:pt x="6659563" y="2196307"/>
                </a:lnTo>
                <a:lnTo>
                  <a:pt x="6659563" y="2254251"/>
                </a:lnTo>
                <a:lnTo>
                  <a:pt x="6656815" y="2254251"/>
                </a:lnTo>
                <a:lnTo>
                  <a:pt x="6649570" y="2407011"/>
                </a:lnTo>
                <a:cubicBezTo>
                  <a:pt x="6550397" y="3447184"/>
                  <a:pt x="5724516" y="4275832"/>
                  <a:pt x="4684474" y="4381275"/>
                </a:cubicBezTo>
                <a:lnTo>
                  <a:pt x="4517231" y="4389706"/>
                </a:lnTo>
                <a:lnTo>
                  <a:pt x="4517231" y="4392613"/>
                </a:lnTo>
                <a:lnTo>
                  <a:pt x="4459553" y="4392613"/>
                </a:lnTo>
                <a:lnTo>
                  <a:pt x="4459534" y="4392614"/>
                </a:lnTo>
                <a:lnTo>
                  <a:pt x="4459515" y="4392613"/>
                </a:lnTo>
                <a:lnTo>
                  <a:pt x="0" y="4392613"/>
                </a:lnTo>
                <a:lnTo>
                  <a:pt x="0" y="2254251"/>
                </a:lnTo>
                <a:lnTo>
                  <a:pt x="0" y="1"/>
                </a:lnTo>
                <a:close/>
              </a:path>
            </a:pathLst>
          </a:cu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0EBAE-24D2-824E-BDDF-91DFA4D71F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886" y="2187646"/>
            <a:ext cx="4594659" cy="4392613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268288" indent="-255588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First in Family to attend university, no expectations</a:t>
            </a:r>
          </a:p>
          <a:p>
            <a:pPr marL="268288" indent="-255588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Single parent and low-income household. Student finance worries 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55588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Physical hurdles to consider</a:t>
            </a:r>
          </a:p>
          <a:p>
            <a:pPr marL="268288" indent="-255588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First time getting on a train was to attend an open day 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55588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First person to attend USW with dwarfism</a:t>
            </a:r>
          </a:p>
          <a:p>
            <a:pPr marL="268288" indent="-255588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No representation to aspire to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87704B7-9C15-5A42-A8C8-8D6D69D77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497875" cy="1495952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66BF9760-83D6-C044-AD50-132225BE78F0}"/>
              </a:ext>
            </a:extLst>
          </p:cNvPr>
          <p:cNvSpPr txBox="1">
            <a:spLocks/>
          </p:cNvSpPr>
          <p:nvPr/>
        </p:nvSpPr>
        <p:spPr>
          <a:xfrm>
            <a:off x="1734896" y="139195"/>
            <a:ext cx="9293322" cy="828676"/>
          </a:xfrm>
          <a:prstGeom prst="rect">
            <a:avLst/>
          </a:prstGeom>
          <a:noFill/>
        </p:spPr>
        <p:txBody>
          <a:bodyPr vert="horz" lIns="0" tIns="144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65000"/>
              </a:lnSpc>
              <a:spcBef>
                <a:spcPct val="0"/>
              </a:spcBef>
              <a:buNone/>
              <a:defRPr sz="8000" b="0" i="0" kern="1200">
                <a:solidFill>
                  <a:schemeClr val="accent1"/>
                </a:solidFill>
                <a:latin typeface="Knockout HTF70-FullWelterwt" pitchFamily="50" charset="0"/>
                <a:ea typeface="+mj-ea"/>
                <a:cs typeface="+mj-cs"/>
              </a:defRPr>
            </a:lvl1pPr>
          </a:lstStyle>
          <a:p>
            <a:r>
              <a:rPr lang="en-US" sz="6600" dirty="0"/>
              <a:t>THE BARRIERS OF TRANSITIONING TO HE</a:t>
            </a:r>
          </a:p>
        </p:txBody>
      </p:sp>
    </p:spTree>
    <p:extLst>
      <p:ext uri="{BB962C8B-B14F-4D97-AF65-F5344CB8AC3E}">
        <p14:creationId xmlns:p14="http://schemas.microsoft.com/office/powerpoint/2010/main" val="327360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0EBAE-24D2-824E-BDDF-91DFA4D71F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266" y="1976758"/>
            <a:ext cx="5122333" cy="2174317"/>
          </a:xfrm>
        </p:spPr>
        <p:txBody>
          <a:bodyPr>
            <a:normAutofit/>
          </a:bodyPr>
          <a:lstStyle/>
          <a:p>
            <a:pPr marL="357188" indent="-180975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Single parent family</a:t>
            </a:r>
          </a:p>
          <a:p>
            <a:pPr marL="357188" indent="-180975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Only person in my family with Dwarfism</a:t>
            </a:r>
          </a:p>
          <a:p>
            <a:pPr marL="357188" indent="-180975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Low-income household</a:t>
            </a:r>
          </a:p>
          <a:p>
            <a:pPr marL="357188" indent="-180975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First in family to go to university.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87704B7-9C15-5A42-A8C8-8D6D69D77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97875" cy="1495952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66BF9760-83D6-C044-AD50-132225BE78F0}"/>
              </a:ext>
            </a:extLst>
          </p:cNvPr>
          <p:cNvSpPr txBox="1">
            <a:spLocks/>
          </p:cNvSpPr>
          <p:nvPr/>
        </p:nvSpPr>
        <p:spPr>
          <a:xfrm>
            <a:off x="1790314" y="333638"/>
            <a:ext cx="9340530" cy="828676"/>
          </a:xfrm>
          <a:prstGeom prst="rect">
            <a:avLst/>
          </a:prstGeom>
          <a:noFill/>
        </p:spPr>
        <p:txBody>
          <a:bodyPr vert="horz" lIns="0" tIns="144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65000"/>
              </a:lnSpc>
              <a:spcBef>
                <a:spcPct val="0"/>
              </a:spcBef>
              <a:buNone/>
              <a:defRPr sz="8000" b="0" i="0" kern="1200">
                <a:solidFill>
                  <a:schemeClr val="accent1"/>
                </a:solidFill>
                <a:latin typeface="Knockout HTF70-FullWelterwt" pitchFamily="50" charset="0"/>
                <a:ea typeface="+mj-ea"/>
                <a:cs typeface="+mj-cs"/>
              </a:defRPr>
            </a:lvl1pPr>
          </a:lstStyle>
          <a:p>
            <a:r>
              <a:rPr lang="en-US" sz="7200"/>
              <a:t>LIFE AT HOME BEFORE UNI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ECEE3D-F3EB-5649-B09F-F27E23D4737E}"/>
              </a:ext>
            </a:extLst>
          </p:cNvPr>
          <p:cNvSpPr/>
          <p:nvPr/>
        </p:nvSpPr>
        <p:spPr>
          <a:xfrm>
            <a:off x="528880" y="3877822"/>
            <a:ext cx="628057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Do only rich people go to university?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Who would be able to support my 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disability needs?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Would my application be jeopardised 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as a result of my background? </a:t>
            </a:r>
          </a:p>
          <a:p>
            <a:endParaRPr lang="en-US" dirty="0"/>
          </a:p>
        </p:txBody>
      </p:sp>
      <p:pic>
        <p:nvPicPr>
          <p:cNvPr id="6" name="Picture 5" descr="A person and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A6B1D973-15D3-A646-9F2C-B87646E74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734" y="175457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57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3005B2-0A37-4B0C-81AD-E2C68ADF0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20" y="333638"/>
            <a:ext cx="9659902" cy="828676"/>
          </a:xfrm>
        </p:spPr>
        <p:txBody>
          <a:bodyPr/>
          <a:lstStyle/>
          <a:p>
            <a:r>
              <a:rPr lang="en-US" sz="7200"/>
              <a:t>STEPS TO UNIVERSITY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82A6948-C5B6-4A10-AC1B-CAD1A33BC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97875" cy="149595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8B7A780-86A0-C645-A28F-C0A9A35762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6078" y="2013367"/>
            <a:ext cx="5346940" cy="4392613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355600" indent="-179388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Practice train journeys.</a:t>
            </a:r>
            <a:endParaRPr lang="en-US" dirty="0">
              <a:latin typeface="Arial"/>
              <a:cs typeface="Arial"/>
            </a:endParaRPr>
          </a:p>
          <a:p>
            <a:pPr marL="355600" indent="-179388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Open days.</a:t>
            </a:r>
          </a:p>
          <a:p>
            <a:pPr marL="355600" indent="-179388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Induction Week.</a:t>
            </a:r>
          </a:p>
          <a:p>
            <a:pPr marL="355600" indent="-179388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Evaluation tour of campus to identify physical hurdles- quick fixes put in place where possible.</a:t>
            </a:r>
          </a:p>
          <a:p>
            <a:pPr marL="355600" indent="-179388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Disability advice and support.</a:t>
            </a:r>
          </a:p>
          <a:p>
            <a:pPr marL="355600" indent="-179388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Staff arranged transport to the train station until I was comfortable enough to make my own way to campus.  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person&#10;&#10;Description automatically generated">
            <a:extLst>
              <a:ext uri="{FF2B5EF4-FFF2-40B4-BE49-F238E27FC236}">
                <a16:creationId xmlns:a16="http://schemas.microsoft.com/office/drawing/2014/main" id="{29F69886-5D53-0146-A768-4B85EBBA0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755" y="2382925"/>
            <a:ext cx="2421467" cy="3228623"/>
          </a:xfrm>
          <a:prstGeom prst="rect">
            <a:avLst/>
          </a:prstGeom>
        </p:spPr>
      </p:pic>
      <p:pic>
        <p:nvPicPr>
          <p:cNvPr id="17" name="Picture 16" descr="A picture containing indoor&#10;&#10;Description automatically generated">
            <a:extLst>
              <a:ext uri="{FF2B5EF4-FFF2-40B4-BE49-F238E27FC236}">
                <a16:creationId xmlns:a16="http://schemas.microsoft.com/office/drawing/2014/main" id="{C774AE76-351C-4546-9CEB-3D1FDAC195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561"/>
          <a:stretch/>
        </p:blipFill>
        <p:spPr>
          <a:xfrm>
            <a:off x="6532276" y="2382925"/>
            <a:ext cx="2150774" cy="32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90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E7D8-938C-41C0-9B6F-0E1E1615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107" y="145478"/>
            <a:ext cx="9150351" cy="828676"/>
          </a:xfrm>
        </p:spPr>
        <p:txBody>
          <a:bodyPr/>
          <a:lstStyle/>
          <a:p>
            <a:r>
              <a:rPr lang="en-GB" sz="6600" dirty="0"/>
              <a:t>MY USW EXPERIENCE IN A NUTSHELL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A2DCB70-AD30-4033-9778-2009F95E3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97875" cy="1495952"/>
          </a:xfrm>
          <a:prstGeom prst="rect">
            <a:avLst/>
          </a:prstGeom>
        </p:spPr>
      </p:pic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D71D69C0-1A00-4747-AB5E-13321ECA9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927" y="2198795"/>
            <a:ext cx="2937190" cy="3785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5F4C87B-63E8-45B8-B24E-2015575CCE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0433" y="2198795"/>
            <a:ext cx="3949494" cy="4319763"/>
          </a:xfrm>
        </p:spPr>
        <p:txBody>
          <a:bodyPr vert="horz" lIns="0" tIns="45720" rIns="91440" bIns="45720" rtlCol="0" anchor="t">
            <a:noAutofit/>
          </a:bodyPr>
          <a:lstStyle/>
          <a:p>
            <a:pPr marL="355600" indent="-179388">
              <a:buFont typeface="Arial" panose="020B0604020202020204" pitchFamily="34" charset="0"/>
              <a:buChar char="•"/>
            </a:pPr>
            <a:r>
              <a:rPr lang="sv-SE" sz="2000" dirty="0">
                <a:latin typeface="Arial"/>
                <a:cs typeface="Arial"/>
              </a:rPr>
              <a:t>Four academic years </a:t>
            </a:r>
          </a:p>
          <a:p>
            <a:pPr marL="176212"/>
            <a:endParaRPr lang="sv-SE" sz="100" dirty="0">
              <a:latin typeface="Arial"/>
              <a:cs typeface="Arial"/>
            </a:endParaRPr>
          </a:p>
          <a:p>
            <a:pPr marL="355600" indent="-179388">
              <a:buFont typeface="Arial" panose="020B0604020202020204" pitchFamily="34" charset="0"/>
              <a:buChar char="•"/>
            </a:pPr>
            <a:r>
              <a:rPr lang="sv-SE" sz="2000" dirty="0">
                <a:latin typeface="Arial"/>
                <a:cs typeface="Arial"/>
              </a:rPr>
              <a:t>Two degrees: BA (Hons) Youth and Community Work, MA Working for Children and Young People</a:t>
            </a:r>
          </a:p>
          <a:p>
            <a:pPr marL="176212"/>
            <a:endParaRPr lang="sv-SE" sz="100" dirty="0">
              <a:latin typeface="Arial"/>
              <a:cs typeface="Arial"/>
            </a:endParaRPr>
          </a:p>
          <a:p>
            <a:pPr marL="355600" indent="-179388">
              <a:buFont typeface="Arial" panose="020B0604020202020204" pitchFamily="34" charset="0"/>
              <a:buChar char="•"/>
            </a:pPr>
            <a:r>
              <a:rPr lang="sv-SE" sz="2000" dirty="0">
                <a:latin typeface="Arial"/>
                <a:cs typeface="Arial"/>
              </a:rPr>
              <a:t>Four work placement settings </a:t>
            </a:r>
          </a:p>
          <a:p>
            <a:pPr marL="176212"/>
            <a:endParaRPr lang="sv-SE" sz="100" dirty="0">
              <a:latin typeface="Arial"/>
              <a:cs typeface="Arial"/>
            </a:endParaRPr>
          </a:p>
          <a:p>
            <a:pPr marL="355600" indent="-179388">
              <a:buFont typeface="Arial" panose="020B0604020202020204" pitchFamily="34" charset="0"/>
              <a:buChar char="•"/>
            </a:pPr>
            <a:r>
              <a:rPr lang="sv-SE" sz="2000" dirty="0">
                <a:latin typeface="Arial"/>
                <a:cs typeface="Arial"/>
              </a:rPr>
              <a:t>Produced a community stage show as my final module project </a:t>
            </a:r>
          </a:p>
          <a:p>
            <a:pPr marL="13970"/>
            <a:endParaRPr lang="sv-SE" sz="2400" b="0" dirty="0"/>
          </a:p>
          <a:p>
            <a:pPr marL="13970"/>
            <a:endParaRPr lang="en-US" sz="2400" dirty="0"/>
          </a:p>
        </p:txBody>
      </p:sp>
      <p:pic>
        <p:nvPicPr>
          <p:cNvPr id="16" name="Picture 1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F1A3F9B-7B2B-48D7-AD7A-CD12114CF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082" y="2198795"/>
            <a:ext cx="3648336" cy="378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28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E7D8-938C-41C0-9B6F-0E1E1615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876" y="333638"/>
            <a:ext cx="9887405" cy="828676"/>
          </a:xfrm>
        </p:spPr>
        <p:txBody>
          <a:bodyPr/>
          <a:lstStyle/>
          <a:p>
            <a:r>
              <a:rPr lang="en-GB" sz="6600" dirty="0">
                <a:latin typeface="Knockout-HTF90-UltmtWelterwt"/>
              </a:rPr>
              <a:t>MY PERSONAL MILESTONES</a:t>
            </a:r>
            <a:endParaRPr lang="en-GB" sz="660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A2DCB70-AD30-4033-9778-2009F95E3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97875" cy="1495952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287B93CC-7D67-4373-8D48-26B685F06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874" y="1798903"/>
            <a:ext cx="3383496" cy="4490839"/>
          </a:xfrm>
          <a:prstGeom prst="rect">
            <a:avLst/>
          </a:prstGeom>
        </p:spPr>
      </p:pic>
      <p:pic>
        <p:nvPicPr>
          <p:cNvPr id="16" name="Picture 16" descr="A picture containing window, indoor&#10;&#10;Description automatically generated">
            <a:extLst>
              <a:ext uri="{FF2B5EF4-FFF2-40B4-BE49-F238E27FC236}">
                <a16:creationId xmlns:a16="http://schemas.microsoft.com/office/drawing/2014/main" id="{14AE57E8-A54F-485F-A656-D4699C831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18" y="1921869"/>
            <a:ext cx="3394237" cy="424490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5B95E88-57C9-0846-8741-F691D1CECC96}"/>
              </a:ext>
            </a:extLst>
          </p:cNvPr>
          <p:cNvSpPr txBox="1">
            <a:spLocks/>
          </p:cNvSpPr>
          <p:nvPr/>
        </p:nvSpPr>
        <p:spPr>
          <a:xfrm>
            <a:off x="748936" y="1897130"/>
            <a:ext cx="4386482" cy="439261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179388"/>
            <a:r>
              <a:rPr lang="en-US" sz="2000" dirty="0">
                <a:latin typeface="Arial"/>
                <a:cs typeface="Arial"/>
              </a:rPr>
              <a:t>Exchange programme to Belgium in level 4; my first solo trip away from home </a:t>
            </a:r>
          </a:p>
          <a:p>
            <a:pPr marL="176212" indent="0">
              <a:buNone/>
            </a:pPr>
            <a:endParaRPr lang="en-US" sz="100" dirty="0">
              <a:latin typeface="Arial"/>
              <a:cs typeface="Arial"/>
            </a:endParaRPr>
          </a:p>
          <a:p>
            <a:pPr marL="355600" indent="-179388"/>
            <a:r>
              <a:rPr lang="en-US" sz="2000" dirty="0">
                <a:latin typeface="Arial"/>
                <a:cs typeface="Arial"/>
              </a:rPr>
              <a:t>Moved to Newport in my final year of studies</a:t>
            </a:r>
          </a:p>
          <a:p>
            <a:pPr marL="176212" indent="0">
              <a:buNone/>
            </a:pPr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179388"/>
            <a:r>
              <a:rPr lang="en-US" sz="2000" dirty="0">
                <a:latin typeface="Arial"/>
                <a:cs typeface="Arial"/>
              </a:rPr>
              <a:t>Two USW based employments; Student Ambassador in second year- Graduate Intern Student Recruitment Officer</a:t>
            </a:r>
          </a:p>
          <a:p>
            <a:pPr marL="176212" indent="0">
              <a:buNone/>
            </a:pPr>
            <a:endParaRPr lang="en-US" sz="100" dirty="0">
              <a:latin typeface="Arial"/>
              <a:cs typeface="Arial"/>
            </a:endParaRPr>
          </a:p>
          <a:p>
            <a:pPr marL="355600" indent="-179388"/>
            <a:r>
              <a:rPr lang="en-US" sz="2000" dirty="0">
                <a:latin typeface="Arial"/>
                <a:cs typeface="Arial"/>
              </a:rPr>
              <a:t>June 2021, I published my first children’s book promoting positive  understanding of diversity </a:t>
            </a:r>
          </a:p>
        </p:txBody>
      </p:sp>
    </p:spTree>
    <p:extLst>
      <p:ext uri="{BB962C8B-B14F-4D97-AF65-F5344CB8AC3E}">
        <p14:creationId xmlns:p14="http://schemas.microsoft.com/office/powerpoint/2010/main" val="3122141461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 of South Wales 02">
  <a:themeElements>
    <a:clrScheme name="USW Secondary Palette">
      <a:dk1>
        <a:srgbClr val="000000"/>
      </a:dk1>
      <a:lt1>
        <a:srgbClr val="FFFFFF"/>
      </a:lt1>
      <a:dk2>
        <a:srgbClr val="44463E"/>
      </a:dk2>
      <a:lt2>
        <a:srgbClr val="C8C9C7"/>
      </a:lt2>
      <a:accent1>
        <a:srgbClr val="BE0F34"/>
      </a:accent1>
      <a:accent2>
        <a:srgbClr val="A8D3D3"/>
      </a:accent2>
      <a:accent3>
        <a:srgbClr val="FFDE38"/>
      </a:accent3>
      <a:accent4>
        <a:srgbClr val="F9E8F0"/>
      </a:accent4>
      <a:accent5>
        <a:srgbClr val="DBEBF0"/>
      </a:accent5>
      <a:accent6>
        <a:srgbClr val="DEEFE3"/>
      </a:accent6>
      <a:hlink>
        <a:srgbClr val="44463E"/>
      </a:hlink>
      <a:folHlink>
        <a:srgbClr val="C8C9C7"/>
      </a:folHlink>
    </a:clrScheme>
    <a:fontScheme name="Custom 1">
      <a:majorFont>
        <a:latin typeface="Knockout HTF70-FullWelterwt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y of South Wales 02" id="{68B0C3F8-0D34-4A49-ADFC-6F1192DA5123}" vid="{EA79D2BC-F472-694B-B0C3-EE1D960C51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1CDE711FB29B45ADD890A2336845A4" ma:contentTypeVersion="12" ma:contentTypeDescription="Create a new document." ma:contentTypeScope="" ma:versionID="b3e7355db45a9b5751271e00a57a205f">
  <xsd:schema xmlns:xsd="http://www.w3.org/2001/XMLSchema" xmlns:xs="http://www.w3.org/2001/XMLSchema" xmlns:p="http://schemas.microsoft.com/office/2006/metadata/properties" xmlns:ns2="76bd7124-6665-424c-bdac-2339e120f006" xmlns:ns3="6c066a23-302f-4f0f-a7bb-7bc7a3ec83d0" targetNamespace="http://schemas.microsoft.com/office/2006/metadata/properties" ma:root="true" ma:fieldsID="a7962405fc64c613d8bea4a5622e4697" ns2:_="" ns3:_="">
    <xsd:import namespace="76bd7124-6665-424c-bdac-2339e120f006"/>
    <xsd:import namespace="6c066a23-302f-4f0f-a7bb-7bc7a3ec83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d7124-6665-424c-bdac-2339e120f0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66a23-302f-4f0f-a7bb-7bc7a3ec83d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3A96A4-1254-4F1F-BEE9-C0F31FC5DF63}">
  <ds:schemaRefs>
    <ds:schemaRef ds:uri="6c066a23-302f-4f0f-a7bb-7bc7a3ec83d0"/>
    <ds:schemaRef ds:uri="76bd7124-6665-424c-bdac-2339e120f0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FE46B97-2D6D-4EA4-8A87-72364C8141CA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6bd7124-6665-424c-bdac-2339e120f006"/>
    <ds:schemaRef ds:uri="http://schemas.microsoft.com/office/2006/metadata/properties"/>
    <ds:schemaRef ds:uri="6c066a23-302f-4f0f-a7bb-7bc7a3ec83d0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E6ED4D2-93A2-4E5D-BDA3-BCB6D0FC9D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454</Words>
  <Application>Microsoft Office PowerPoint</Application>
  <PresentationFormat>Widescreen</PresentationFormat>
  <Paragraphs>70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Knockout-HTF50-Welterweight</vt:lpstr>
      <vt:lpstr>Arial</vt:lpstr>
      <vt:lpstr>Knockout HTF70-FullWelterwt</vt:lpstr>
      <vt:lpstr>System Font Regular</vt:lpstr>
      <vt:lpstr>Knockout-HTF90-UltmtWelterwt</vt:lpstr>
      <vt:lpstr>Calibri</vt:lpstr>
      <vt:lpstr>Myriad Pro</vt:lpstr>
      <vt:lpstr>Myriad Pro Light</vt:lpstr>
      <vt:lpstr>University of South Wales 02</vt:lpstr>
      <vt:lpstr>INTERSECTIONALITY: HOW THE MULTIPLIER EFFECT DIVIDES AND REDUCES STUDENTS’ SUCCESS</vt:lpstr>
      <vt:lpstr>LET ME INTRODUCE MYSELF…</vt:lpstr>
      <vt:lpstr>INTERSECTIONALITY AND ME.</vt:lpstr>
      <vt:lpstr>PowerPoint Presentation</vt:lpstr>
      <vt:lpstr>PowerPoint Presentation</vt:lpstr>
      <vt:lpstr>PowerPoint Presentation</vt:lpstr>
      <vt:lpstr>STEPS TO UNIVERSITY</vt:lpstr>
      <vt:lpstr>MY USW EXPERIENCE IN A NUTSHELL</vt:lpstr>
      <vt:lpstr>MY PERSONAL MILESTONES</vt:lpstr>
      <vt:lpstr>LOOKING AHEAD</vt:lpstr>
      <vt:lpstr>THANK YOU FOR LISTENING.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Davies</dc:creator>
  <cp:lastModifiedBy>Satwant.Knight</cp:lastModifiedBy>
  <cp:revision>15</cp:revision>
  <dcterms:created xsi:type="dcterms:W3CDTF">2021-05-04T11:51:16Z</dcterms:created>
  <dcterms:modified xsi:type="dcterms:W3CDTF">2021-09-29T09:54:38Z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53f0066-c24e-444c-9c2a-7427c31ebeab_Enabled">
    <vt:lpwstr>true</vt:lpwstr>
  </property>
  <property fmtid="{D5CDD505-2E9C-101B-9397-08002B2CF9AE}" pid="3" name="MSIP_Label_553f0066-c24e-444c-9c2a-7427c31ebeab_SetDate">
    <vt:lpwstr>2021-05-04T11:51:17Z</vt:lpwstr>
  </property>
  <property fmtid="{D5CDD505-2E9C-101B-9397-08002B2CF9AE}" pid="4" name="MSIP_Label_553f0066-c24e-444c-9c2a-7427c31ebeab_Method">
    <vt:lpwstr>Standard</vt:lpwstr>
  </property>
  <property fmtid="{D5CDD505-2E9C-101B-9397-08002B2CF9AE}" pid="5" name="MSIP_Label_553f0066-c24e-444c-9c2a-7427c31ebeab_Name">
    <vt:lpwstr>553f0066-c24e-444c-9c2a-7427c31ebeab</vt:lpwstr>
  </property>
  <property fmtid="{D5CDD505-2E9C-101B-9397-08002B2CF9AE}" pid="6" name="MSIP_Label_553f0066-c24e-444c-9c2a-7427c31ebeab_SiteId">
    <vt:lpwstr>e5aafe7c-971b-4ab7-b039-141ad36acec0</vt:lpwstr>
  </property>
  <property fmtid="{D5CDD505-2E9C-101B-9397-08002B2CF9AE}" pid="7" name="MSIP_Label_553f0066-c24e-444c-9c2a-7427c31ebeab_ActionId">
    <vt:lpwstr>628d789a-2c91-4ae1-8fbd-16c78460d23b</vt:lpwstr>
  </property>
  <property fmtid="{D5CDD505-2E9C-101B-9397-08002B2CF9AE}" pid="8" name="MSIP_Label_553f0066-c24e-444c-9c2a-7427c31ebeab_ContentBits">
    <vt:lpwstr>1</vt:lpwstr>
  </property>
  <property fmtid="{D5CDD505-2E9C-101B-9397-08002B2CF9AE}" pid="9" name="ClassificationContentMarkingHeaderLocations">
    <vt:lpwstr>University of South Wales 02:9</vt:lpwstr>
  </property>
  <property fmtid="{D5CDD505-2E9C-101B-9397-08002B2CF9AE}" pid="10" name="ClassificationContentMarkingHeaderText">
    <vt:lpwstr>PUBLIC / CYHOEDDUS</vt:lpwstr>
  </property>
  <property fmtid="{D5CDD505-2E9C-101B-9397-08002B2CF9AE}" pid="11" name="ContentTypeId">
    <vt:lpwstr>0x010100D51CDE711FB29B45ADD890A2336845A4</vt:lpwstr>
  </property>
</Properties>
</file>