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80" r:id="rId4"/>
    <p:sldId id="281" r:id="rId5"/>
    <p:sldId id="282" r:id="rId6"/>
    <p:sldId id="275" r:id="rId7"/>
    <p:sldId id="277" r:id="rId8"/>
    <p:sldId id="276" r:id="rId9"/>
    <p:sldId id="278" r:id="rId10"/>
    <p:sldId id="274" r:id="rId11"/>
    <p:sldId id="28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D1D81-2242-46B4-B7E4-C221402AF207}" v="10" dt="2021-09-23T14:15:19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4679" autoAdjust="0"/>
  </p:normalViewPr>
  <p:slideViewPr>
    <p:cSldViewPr snapToGrid="0">
      <p:cViewPr varScale="1">
        <p:scale>
          <a:sx n="63" d="100"/>
          <a:sy n="63" d="100"/>
        </p:scale>
        <p:origin x="14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Butler@open.ac.uk" TargetMode="External"/><Relationship Id="rId2" Type="http://schemas.openxmlformats.org/officeDocument/2006/relationships/hyperlink" Target="mailto:Andrew.Potter@open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F91E-414F-4126-9CDA-CF412A442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160001"/>
            <a:ext cx="7920773" cy="997196"/>
          </a:xfrm>
        </p:spPr>
        <p:txBody>
          <a:bodyPr/>
          <a:lstStyle/>
          <a:p>
            <a:r>
              <a:rPr lang="en-GB" dirty="0"/>
              <a:t>Intersectionality in STEM</a:t>
            </a:r>
            <a:br>
              <a:rPr lang="en-GB" dirty="0"/>
            </a:br>
            <a:r>
              <a:rPr lang="en-GB" sz="1800" i="1" dirty="0"/>
              <a:t>What can we learn from the data surrounding Ethnicity, Gender and Index of Multiple Deprivation (IMD)?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0668-BD72-45D2-A75A-8C559010E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516314"/>
            <a:ext cx="7920774" cy="1381917"/>
          </a:xfrm>
        </p:spPr>
        <p:txBody>
          <a:bodyPr/>
          <a:lstStyle/>
          <a:p>
            <a:r>
              <a:rPr lang="en-GB" dirty="0"/>
              <a:t>Andrew Potter, Deputy Associate Dean (Academic Excellence), STEM</a:t>
            </a:r>
          </a:p>
          <a:p>
            <a:r>
              <a:rPr lang="en-GB" dirty="0"/>
              <a:t>Diane Butler, Associate Dean (Academic Excellence), STEM</a:t>
            </a:r>
          </a:p>
          <a:p>
            <a:r>
              <a:rPr lang="en-GB" dirty="0"/>
              <a:t>Afua Acheampong, Equality, Diversity and Inclusion (EDI) Manager, STEM</a:t>
            </a:r>
          </a:p>
          <a:p>
            <a:r>
              <a:rPr lang="en-GB" dirty="0"/>
              <a:t>Jonathan Evans, </a:t>
            </a:r>
            <a:r>
              <a:rPr lang="en-GB" dirty="0" err="1"/>
              <a:t>eSTEeM</a:t>
            </a:r>
            <a:r>
              <a:rPr lang="en-GB" dirty="0"/>
              <a:t> Project Officer, STEM</a:t>
            </a:r>
          </a:p>
        </p:txBody>
      </p:sp>
    </p:spTree>
    <p:extLst>
      <p:ext uri="{BB962C8B-B14F-4D97-AF65-F5344CB8AC3E}">
        <p14:creationId xmlns:p14="http://schemas.microsoft.com/office/powerpoint/2010/main" val="81768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1772793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Andrew.Potter@open.ac.uk</a:t>
            </a:r>
            <a:br>
              <a:rPr lang="en-GB" sz="2800" dirty="0"/>
            </a:br>
            <a:r>
              <a:rPr lang="en-GB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Diane.Butler@open.ac.uk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A9A9B4-527F-41A9-8C1E-2BFA6B742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2252033" cy="217125"/>
          </a:xfrm>
        </p:spPr>
        <p:txBody>
          <a:bodyPr/>
          <a:lstStyle/>
          <a:p>
            <a:r>
              <a:rPr lang="en-GB" dirty="0"/>
              <a:t>Intersectionality in STEM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09406D-C847-4219-9F92-E52F1256D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F0189-8B03-4FC1-9CF9-092C8665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We present some data which looks at intersectionality between: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2000" dirty="0"/>
              <a:t>Gender and Ethnicity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2000" dirty="0"/>
              <a:t>Ethnicity and Index of Multiple Deprivation (IMD).</a:t>
            </a:r>
          </a:p>
          <a:p>
            <a:endParaRPr lang="en-GB" sz="2000" dirty="0"/>
          </a:p>
          <a:p>
            <a:r>
              <a:rPr lang="en-GB" sz="2000" dirty="0"/>
              <a:t>We will look at data: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2000" dirty="0"/>
              <a:t>On a module level</a:t>
            </a:r>
          </a:p>
          <a:p>
            <a:pPr marL="1543016" lvl="3" indent="-171450">
              <a:buFont typeface="Arial" panose="020B0604020202020204" pitchFamily="34" charset="0"/>
              <a:buChar char="•"/>
            </a:pPr>
            <a:r>
              <a:rPr lang="en-GB" sz="2000" dirty="0"/>
              <a:t>SDK100 </a:t>
            </a:r>
            <a:r>
              <a:rPr lang="en-GB" sz="2000" i="1" dirty="0"/>
              <a:t>Science and health: an evidence-based approach</a:t>
            </a:r>
          </a:p>
          <a:p>
            <a:pPr marL="1543016" lvl="3" indent="-171450">
              <a:buFont typeface="Arial" panose="020B0604020202020204" pitchFamily="34" charset="0"/>
              <a:buChar char="•"/>
            </a:pPr>
            <a:r>
              <a:rPr lang="en-GB" sz="2000" dirty="0"/>
              <a:t>SK299 </a:t>
            </a:r>
            <a:r>
              <a:rPr lang="en-GB" sz="2000" i="1" dirty="0"/>
              <a:t>Human biology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2000" dirty="0"/>
              <a:t>On a Board of Studies level</a:t>
            </a:r>
          </a:p>
          <a:p>
            <a:pPr marL="1543016" lvl="3" indent="-171450">
              <a:buFont typeface="Arial" panose="020B0604020202020204" pitchFamily="34" charset="0"/>
              <a:buChar char="•"/>
            </a:pPr>
            <a:r>
              <a:rPr lang="en-GB" sz="2000" dirty="0"/>
              <a:t>The School of Mathematics and Statistics</a:t>
            </a:r>
          </a:p>
          <a:p>
            <a:endParaRPr lang="en-GB" sz="2000" dirty="0"/>
          </a:p>
          <a:p>
            <a:r>
              <a:rPr lang="en-GB" sz="2000" dirty="0"/>
              <a:t>We will consider: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How useful the data is in understanding intersectionality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What approaches we can take to investigate and address intersectional issues</a:t>
            </a:r>
          </a:p>
        </p:txBody>
      </p:sp>
    </p:spTree>
    <p:extLst>
      <p:ext uri="{BB962C8B-B14F-4D97-AF65-F5344CB8AC3E}">
        <p14:creationId xmlns:p14="http://schemas.microsoft.com/office/powerpoint/2010/main" val="199895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A9A9B4-527F-41A9-8C1E-2BFA6B742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2252033" cy="217125"/>
          </a:xfrm>
        </p:spPr>
        <p:txBody>
          <a:bodyPr/>
          <a:lstStyle/>
          <a:p>
            <a:r>
              <a:rPr lang="en-GB" dirty="0"/>
              <a:t>Intersectionality in STEM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09406D-C847-4219-9F92-E52F1256D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Caveats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F0189-8B03-4FC1-9CF9-092C8665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We will look at the </a:t>
            </a:r>
            <a:r>
              <a:rPr lang="en-GB" sz="2000" i="1" dirty="0"/>
              <a:t>pass rate </a:t>
            </a:r>
            <a:r>
              <a:rPr lang="en-GB" sz="2000" dirty="0"/>
              <a:t>for students. (APS also looks at </a:t>
            </a:r>
            <a:r>
              <a:rPr lang="en-GB" sz="2000" i="1" dirty="0"/>
              <a:t>good pass rate</a:t>
            </a:r>
            <a:r>
              <a:rPr lang="en-GB" sz="2000" dirty="0"/>
              <a:t>, but this is not considered here.)</a:t>
            </a:r>
          </a:p>
          <a:p>
            <a:endParaRPr lang="en-GB" sz="2000" dirty="0"/>
          </a:p>
          <a:p>
            <a:r>
              <a:rPr lang="en-GB" sz="2000" dirty="0"/>
              <a:t>The graphs show the pass rate for students, split by protected characteristic. Each chart shows the pass rate for two single characteristics and the intersection of the two characteristics.</a:t>
            </a:r>
          </a:p>
          <a:p>
            <a:endParaRPr lang="en-GB" sz="2000" dirty="0"/>
          </a:p>
          <a:p>
            <a:r>
              <a:rPr lang="en-GB" sz="2000" dirty="0"/>
              <a:t>This allows us to judge whether the combined characteristics confers a disadvantage or advantage greater than that for either of the individual characteristics.</a:t>
            </a:r>
          </a:p>
          <a:p>
            <a:endParaRPr lang="en-GB" sz="2000" dirty="0"/>
          </a:p>
          <a:p>
            <a:r>
              <a:rPr lang="en-GB" sz="2000" dirty="0"/>
              <a:t>The numbers are provided to give a sense of scale. Some of the numbers are very small – so some data are omitted.</a:t>
            </a:r>
          </a:p>
        </p:txBody>
      </p:sp>
    </p:spTree>
    <p:extLst>
      <p:ext uri="{BB962C8B-B14F-4D97-AF65-F5344CB8AC3E}">
        <p14:creationId xmlns:p14="http://schemas.microsoft.com/office/powerpoint/2010/main" val="425194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D09EB014-3E7E-4066-BE77-B5DF476B4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8"/>
            <a:ext cx="3333177" cy="195490"/>
          </a:xfrm>
        </p:spPr>
        <p:txBody>
          <a:bodyPr/>
          <a:lstStyle/>
          <a:p>
            <a:r>
              <a:rPr lang="en-GB" dirty="0"/>
              <a:t>Module SDK100: Gender and Ethnicity</a:t>
            </a:r>
          </a:p>
        </p:txBody>
      </p:sp>
      <p:pic>
        <p:nvPicPr>
          <p:cNvPr id="6" name="Picture 5" descr="A graph showing the pass rates of students on SDK100-19J, split by gender, ethnicity and the intersection of both gender and ethnicity.">
            <a:extLst>
              <a:ext uri="{FF2B5EF4-FFF2-40B4-BE49-F238E27FC236}">
                <a16:creationId xmlns:a16="http://schemas.microsoft.com/office/drawing/2014/main" id="{E6B44C89-7BD3-4FE0-A589-9DE5772F2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39" y="824145"/>
            <a:ext cx="6731571" cy="42873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68411B-03D1-426C-BEAD-1B0BB13E8831}"/>
              </a:ext>
            </a:extLst>
          </p:cNvPr>
          <p:cNvSpPr txBox="1"/>
          <p:nvPr/>
        </p:nvSpPr>
        <p:spPr>
          <a:xfrm>
            <a:off x="1026439" y="5195786"/>
            <a:ext cx="637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Student numbers in each intersection grouping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7B0FFF-A755-475C-A8E1-3C6B7082E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15323"/>
              </p:ext>
            </p:extLst>
          </p:nvPr>
        </p:nvGraphicFramePr>
        <p:xfrm>
          <a:off x="1026439" y="5593156"/>
          <a:ext cx="6705600" cy="716280"/>
        </p:xfrm>
        <a:graphic>
          <a:graphicData uri="http://schemas.openxmlformats.org/drawingml/2006/table">
            <a:tbl>
              <a:tblPr first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32651632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041577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33652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59423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875027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449345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782479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51427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90249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6441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79509119"/>
                    </a:ext>
                  </a:extLst>
                </a:gridCol>
              </a:tblGrid>
              <a:tr h="3741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Black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Asian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Mixed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045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95472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Reg25Pcnt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471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6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590C839D-2B58-44A2-AA34-4B3B6A2A5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8"/>
            <a:ext cx="3333177" cy="195490"/>
          </a:xfrm>
        </p:spPr>
        <p:txBody>
          <a:bodyPr/>
          <a:lstStyle/>
          <a:p>
            <a:r>
              <a:rPr lang="en-GB" dirty="0"/>
              <a:t>Module SDK100: Ethnicity and IMD</a:t>
            </a:r>
          </a:p>
        </p:txBody>
      </p:sp>
      <p:pic>
        <p:nvPicPr>
          <p:cNvPr id="10" name="Picture 9" descr="A graph showing the pass rates of students on SDK100-19J, split by ethnicity, index of multiple deprivation quintile and the intersection of both ethnicity and index of multiple deprivation quintile.">
            <a:extLst>
              <a:ext uri="{FF2B5EF4-FFF2-40B4-BE49-F238E27FC236}">
                <a16:creationId xmlns:a16="http://schemas.microsoft.com/office/drawing/2014/main" id="{CB82461F-7207-4C6D-A71F-8B3EB4131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" y="781235"/>
            <a:ext cx="6709946" cy="42346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4BB7C0-DE3B-4193-8A93-1CA3892DDCDC}"/>
              </a:ext>
            </a:extLst>
          </p:cNvPr>
          <p:cNvSpPr txBox="1"/>
          <p:nvPr/>
        </p:nvSpPr>
        <p:spPr>
          <a:xfrm>
            <a:off x="891540" y="5145681"/>
            <a:ext cx="637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Student numbers in each intersection grouping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DC4F0F-74DE-4C97-8369-C1EB83B38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66666"/>
              </p:ext>
            </p:extLst>
          </p:nvPr>
        </p:nvGraphicFramePr>
        <p:xfrm>
          <a:off x="891540" y="5583257"/>
          <a:ext cx="6705600" cy="739140"/>
        </p:xfrm>
        <a:graphic>
          <a:graphicData uri="http://schemas.openxmlformats.org/drawingml/2006/table">
            <a:tbl>
              <a:tblPr first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19303218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514820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80829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75915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735453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94790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760236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065216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004487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439057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961185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Mixed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338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3+4+5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3+4+5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3+4+5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3+4+5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3+4+5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06109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Reg25pcnt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97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4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5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7D479BB-4150-42A4-ABDD-DBC7F6E6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8"/>
            <a:ext cx="3333177" cy="195490"/>
          </a:xfrm>
        </p:spPr>
        <p:txBody>
          <a:bodyPr/>
          <a:lstStyle/>
          <a:p>
            <a:r>
              <a:rPr lang="en-GB" dirty="0"/>
              <a:t>Module SK299: Gender and Ethnicity</a:t>
            </a:r>
          </a:p>
        </p:txBody>
      </p:sp>
      <p:pic>
        <p:nvPicPr>
          <p:cNvPr id="4" name="Picture 3" descr="A graph showing the pass rates of students on SK299-19J, split by gender, ethnicity and the intersection of both gender and ethnicity.">
            <a:extLst>
              <a:ext uri="{FF2B5EF4-FFF2-40B4-BE49-F238E27FC236}">
                <a16:creationId xmlns:a16="http://schemas.microsoft.com/office/drawing/2014/main" id="{F9E6DA7E-1E34-4DC4-AAF6-933B48567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79" y="819089"/>
            <a:ext cx="6464013" cy="41168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4230D2-250D-431D-B1FB-5714AB9A9EE4}"/>
              </a:ext>
            </a:extLst>
          </p:cNvPr>
          <p:cNvSpPr txBox="1"/>
          <p:nvPr/>
        </p:nvSpPr>
        <p:spPr>
          <a:xfrm>
            <a:off x="920179" y="5004038"/>
            <a:ext cx="637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Student numbers in each intersection grouping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8E3525-FCD2-4AEE-92D1-1BDBD121A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18309"/>
              </p:ext>
            </p:extLst>
          </p:nvPr>
        </p:nvGraphicFramePr>
        <p:xfrm>
          <a:off x="920179" y="5379868"/>
          <a:ext cx="6705600" cy="731520"/>
        </p:xfrm>
        <a:graphic>
          <a:graphicData uri="http://schemas.openxmlformats.org/drawingml/2006/table">
            <a:tbl>
              <a:tblPr first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9180315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77356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760219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60334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48177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53902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577634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581483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5370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216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5068351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Black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Asian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Mixed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64296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80113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Reg25Pcnt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7938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84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23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C363807-9E29-48D0-AC26-67FC3763E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8"/>
            <a:ext cx="3333177" cy="195490"/>
          </a:xfrm>
        </p:spPr>
        <p:txBody>
          <a:bodyPr/>
          <a:lstStyle/>
          <a:p>
            <a:r>
              <a:rPr lang="en-GB" dirty="0"/>
              <a:t>Module SK299: Ethnicity and IMD</a:t>
            </a:r>
          </a:p>
        </p:txBody>
      </p:sp>
      <p:pic>
        <p:nvPicPr>
          <p:cNvPr id="5" name="Picture 4" descr="A graph showing the pass rates of students on SK299-19J, split by ethnicity, index of multiple deprivation quintile, and the intersection of both ethnicity and index of multiple deprivation quintile.">
            <a:extLst>
              <a:ext uri="{FF2B5EF4-FFF2-40B4-BE49-F238E27FC236}">
                <a16:creationId xmlns:a16="http://schemas.microsoft.com/office/drawing/2014/main" id="{D22711F2-7285-47B2-BD46-B4948DF7D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48" y="836845"/>
            <a:ext cx="6678101" cy="4214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D2321F-291E-4610-B023-919D260F96CF}"/>
              </a:ext>
            </a:extLst>
          </p:cNvPr>
          <p:cNvSpPr txBox="1"/>
          <p:nvPr/>
        </p:nvSpPr>
        <p:spPr>
          <a:xfrm>
            <a:off x="891540" y="5145681"/>
            <a:ext cx="637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Student numbers in each intersection grouping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FCADDD-1C36-4075-BB82-051D96C74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33700"/>
              </p:ext>
            </p:extLst>
          </p:nvPr>
        </p:nvGraphicFramePr>
        <p:xfrm>
          <a:off x="886648" y="5547744"/>
          <a:ext cx="6705600" cy="723900"/>
        </p:xfrm>
        <a:graphic>
          <a:graphicData uri="http://schemas.openxmlformats.org/drawingml/2006/table">
            <a:tbl>
              <a:tblPr first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8776530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930694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856147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605946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734320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42191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72634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360623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954235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16693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014380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Black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Asian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Mixed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29183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3+4+5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3+4+5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3+4+5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3+4+5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3+4+5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75834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Reg25pcnt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833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303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3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A955FA04-1DA9-40CA-96E3-B11E793AB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347" y="302801"/>
            <a:ext cx="5759027" cy="195490"/>
          </a:xfrm>
        </p:spPr>
        <p:txBody>
          <a:bodyPr/>
          <a:lstStyle/>
          <a:p>
            <a:r>
              <a:rPr lang="en-GB" dirty="0"/>
              <a:t>Mathematics and Statistics Board of Studies: Gender and Ethnicity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CDE5E-A347-4998-B7A2-58E1218FA180}"/>
              </a:ext>
            </a:extLst>
          </p:cNvPr>
          <p:cNvSpPr txBox="1"/>
          <p:nvPr/>
        </p:nvSpPr>
        <p:spPr>
          <a:xfrm>
            <a:off x="494051" y="498291"/>
            <a:ext cx="7451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Intersection of Ethnicity and Gender for the School of Mathematics and Statistics</a:t>
            </a:r>
          </a:p>
        </p:txBody>
      </p:sp>
      <p:pic>
        <p:nvPicPr>
          <p:cNvPr id="5" name="Picture 4" descr="A graph showing the pass rates of students from the School of Mathematics and Statistics Board of Studies, split by gender, ethnicity and the intersection of both gender and ethnicity.">
            <a:extLst>
              <a:ext uri="{FF2B5EF4-FFF2-40B4-BE49-F238E27FC236}">
                <a16:creationId xmlns:a16="http://schemas.microsoft.com/office/drawing/2014/main" id="{EDE25269-6FF5-4629-A469-30BC43B8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77" y="934499"/>
            <a:ext cx="7303641" cy="465165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4340173-28F5-42C2-8D2A-663583773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61524"/>
              </p:ext>
            </p:extLst>
          </p:nvPr>
        </p:nvGraphicFramePr>
        <p:xfrm>
          <a:off x="628648" y="5620167"/>
          <a:ext cx="7886697" cy="606668"/>
        </p:xfrm>
        <a:graphic>
          <a:graphicData uri="http://schemas.openxmlformats.org/drawingml/2006/table">
            <a:tbl>
              <a:tblPr firstRow="1"/>
              <a:tblGrid>
                <a:gridCol w="606669">
                  <a:extLst>
                    <a:ext uri="{9D8B030D-6E8A-4147-A177-3AD203B41FA5}">
                      <a16:colId xmlns:a16="http://schemas.microsoft.com/office/drawing/2014/main" val="535346383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2133118540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900045995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43579080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293137976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688478408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81976952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87187538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885381772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524705784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583579054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501294401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1443278580"/>
                    </a:ext>
                  </a:extLst>
                </a:gridCol>
              </a:tblGrid>
              <a:tr h="1516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Black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Asian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Mixed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Other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Unknown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White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78606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 </a:t>
                      </a:r>
                    </a:p>
                  </a:txBody>
                  <a:tcPr marL="7583" marR="7583" marT="7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Female</a:t>
                      </a:r>
                    </a:p>
                  </a:txBody>
                  <a:tcPr marL="7583" marR="7583" marT="75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870773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Reg25%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300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152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524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322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208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109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91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53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268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111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7004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4030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39179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Pass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168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98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357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231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134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75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73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31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191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81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4869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"/>
                        </a:rPr>
                        <a:t>2860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982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31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A9A9B4-527F-41A9-8C1E-2BFA6B742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2252033" cy="217125"/>
          </a:xfrm>
        </p:spPr>
        <p:txBody>
          <a:bodyPr/>
          <a:lstStyle/>
          <a:p>
            <a:r>
              <a:rPr lang="en-GB" dirty="0"/>
              <a:t>Intersectionality in STEM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09406D-C847-4219-9F92-E52F1256D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Conclusions and 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F0189-8B03-4FC1-9CF9-092C8665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150618"/>
            <a:ext cx="8263493" cy="5341622"/>
          </a:xfrm>
        </p:spPr>
        <p:txBody>
          <a:bodyPr/>
          <a:lstStyle/>
          <a:p>
            <a:r>
              <a:rPr lang="en-GB" sz="1800" b="1" dirty="0"/>
              <a:t>Conclusions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Hiding behind these data are highly complex problems that cannot be solved by analysis alone.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Intersectional analysis helps research teams to focus efforts.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What questions should be asked?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Whom should we ask?</a:t>
            </a:r>
          </a:p>
          <a:p>
            <a:r>
              <a:rPr lang="en-GB" sz="1800" b="1" dirty="0"/>
              <a:t>Scholarship of Teaching and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/>
              <a:t>Understanding awarding gaps for disabled and black LHCS students at Level 1</a:t>
            </a:r>
            <a:r>
              <a:rPr lang="en-GB" sz="1800" dirty="0"/>
              <a:t>, Carol Midgley and Jane Loughlin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/>
              <a:t>Understanding how our assessment contributes to retention and awarding gaps for black students on LHCS modules</a:t>
            </a:r>
            <a:r>
              <a:rPr lang="en-GB" sz="1800" dirty="0"/>
              <a:t>, Jane Loughlin, Duncan Banks and Eleanor Crabb</a:t>
            </a:r>
          </a:p>
          <a:p>
            <a:r>
              <a:rPr lang="en-GB" sz="1800" b="1" dirty="0"/>
              <a:t>Other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STEM Inclusive Curriculum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/>
              <a:t>Decolonising the Curriculum Through the History of Mathematics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5E4DD-885E-4AE9-A050-AB5E2075A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523" y="4749190"/>
            <a:ext cx="3149771" cy="95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46805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1879</TotalTime>
  <Words>659</Words>
  <Application>Microsoft Office PowerPoint</Application>
  <PresentationFormat>On-screen Show (4:3)</PresentationFormat>
  <Paragraphs>254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Albany AMT</vt:lpstr>
      <vt:lpstr>Arial</vt:lpstr>
      <vt:lpstr>Calibri</vt:lpstr>
      <vt:lpstr>OU Title</vt:lpstr>
      <vt:lpstr>OU Section</vt:lpstr>
      <vt:lpstr>OU Layouts</vt:lpstr>
      <vt:lpstr>Intersectionality in STEM What can we learn from the data surrounding Ethnicity, Gender and Index of Multiple Deprivation (IMD)?</vt:lpstr>
      <vt:lpstr>Intersectionality in STEM</vt:lpstr>
      <vt:lpstr>Intersectionality in STEM</vt:lpstr>
      <vt:lpstr>Module SDK100: Gender and Ethnicity</vt:lpstr>
      <vt:lpstr>Module SDK100: Ethnicity and IMD</vt:lpstr>
      <vt:lpstr>Module SK299: Gender and Ethnicity</vt:lpstr>
      <vt:lpstr>Module SK299: Ethnicity and IMD</vt:lpstr>
      <vt:lpstr>Mathematics and Statistics Board of Studies: Gender and Ethnicity</vt:lpstr>
      <vt:lpstr>Intersectionality in STEM</vt:lpstr>
      <vt:lpstr>THANK YOU  Andrew.Potter@open.ac.uk Diane.Butler@open.ac.uk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/ Gender Attainment</dc:title>
  <dc:creator>Jonathan.Evans</dc:creator>
  <cp:lastModifiedBy>Satwant.Knight</cp:lastModifiedBy>
  <cp:revision>5</cp:revision>
  <dcterms:created xsi:type="dcterms:W3CDTF">2021-09-13T11:17:20Z</dcterms:created>
  <dcterms:modified xsi:type="dcterms:W3CDTF">2021-09-29T09:46:52Z</dcterms:modified>
</cp:coreProperties>
</file>