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3" r:id="rId4"/>
    <p:sldMasterId id="2147483650" r:id="rId5"/>
  </p:sldMasterIdLst>
  <p:notesMasterIdLst>
    <p:notesMasterId r:id="rId24"/>
  </p:notesMasterIdLst>
  <p:sldIdLst>
    <p:sldId id="256" r:id="rId6"/>
    <p:sldId id="285" r:id="rId7"/>
    <p:sldId id="257" r:id="rId8"/>
    <p:sldId id="258" r:id="rId9"/>
    <p:sldId id="286" r:id="rId10"/>
    <p:sldId id="287" r:id="rId11"/>
    <p:sldId id="288" r:id="rId12"/>
    <p:sldId id="289" r:id="rId13"/>
    <p:sldId id="303" r:id="rId14"/>
    <p:sldId id="290" r:id="rId15"/>
    <p:sldId id="311" r:id="rId16"/>
    <p:sldId id="302" r:id="rId17"/>
    <p:sldId id="301" r:id="rId18"/>
    <p:sldId id="306" r:id="rId19"/>
    <p:sldId id="307" r:id="rId20"/>
    <p:sldId id="292" r:id="rId21"/>
    <p:sldId id="308" r:id="rId22"/>
    <p:sldId id="309"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7EC137-9EFD-2652-EDED-E38CBD8AB33A}" v="7" dt="2021-11-22T16:38:06.351"/>
    <p1510:client id="{0931C6C5-4914-1417-8D27-C587DEC42E3B}" v="13" dt="2021-12-01T11:29:18.287"/>
    <p1510:client id="{DB48455C-BEAB-275B-6C23-D2CCF13E90D6}" v="214" dt="2021-12-07T16:21:12.1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5" autoAdjust="0"/>
    <p:restoredTop sz="94660"/>
  </p:normalViewPr>
  <p:slideViewPr>
    <p:cSldViewPr snapToGrid="0">
      <p:cViewPr varScale="1">
        <p:scale>
          <a:sx n="135" d="100"/>
          <a:sy n="135" d="100"/>
        </p:scale>
        <p:origin x="52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EEC78F-A33B-4FCA-B4EC-572729382FEA}" type="datetimeFigureOut">
              <a:rPr lang="en-GB" smtClean="0"/>
              <a:t>07/12/2021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F1E85B-E138-424A-81C8-286AAB051B30}" type="slidenum">
              <a:rPr lang="en-GB" smtClean="0"/>
              <a:t>‹#›</a:t>
            </a:fld>
            <a:endParaRPr lang="en-GB"/>
          </a:p>
        </p:txBody>
      </p:sp>
    </p:spTree>
    <p:extLst>
      <p:ext uri="{BB962C8B-B14F-4D97-AF65-F5344CB8AC3E}">
        <p14:creationId xmlns:p14="http://schemas.microsoft.com/office/powerpoint/2010/main" val="2447134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Last year my colleagues Amandip, who is now at the Uni of Herts, and I presented the outcomes of our research conducted in 2019, the outcomes and actions of which have fed into the Access and Participation Plan and the successful Bronze Race Equality Charter submission.</a:t>
            </a:r>
          </a:p>
          <a:p>
            <a:endParaRPr lang="en-GB" dirty="0"/>
          </a:p>
          <a:p>
            <a:pPr lvl="0"/>
            <a:r>
              <a:rPr lang="en-GB" dirty="0"/>
              <a:t>One of the key findings of the research was the curriculum and lack of racial and cultural representation. Attempts at diversity were seen as tokenistic, tick-boxing or insufficient.</a:t>
            </a:r>
          </a:p>
          <a:p>
            <a:pPr lvl="0"/>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The curriculum experienced in the classroom led to students feeling singled out, by both staff and peers, to be “the voice of the all racialised people” when anything around race or ethnicity was being discussed.</a:t>
            </a:r>
          </a:p>
          <a:p>
            <a:pPr lvl="0"/>
            <a:r>
              <a:rPr lang="en-GB" sz="1200" kern="1200" dirty="0">
                <a:solidFill>
                  <a:schemeClr val="tx1"/>
                </a:solidFill>
                <a:effectLst/>
                <a:latin typeface="+mn-lt"/>
                <a:ea typeface="+mn-ea"/>
                <a:cs typeface="+mn-cs"/>
              </a:rPr>
              <a:t>They felt as if they were being dismissed if they raised a concern about something relating to race and ethnicity within classes.  </a:t>
            </a:r>
          </a:p>
          <a:p>
            <a:endParaRPr lang="en-GB" dirty="0"/>
          </a:p>
        </p:txBody>
      </p:sp>
      <p:sp>
        <p:nvSpPr>
          <p:cNvPr id="4" name="Slide Number Placeholder 3"/>
          <p:cNvSpPr>
            <a:spLocks noGrp="1"/>
          </p:cNvSpPr>
          <p:nvPr>
            <p:ph type="sldNum" sz="quarter" idx="5"/>
          </p:nvPr>
        </p:nvSpPr>
        <p:spPr/>
        <p:txBody>
          <a:bodyPr/>
          <a:lstStyle/>
          <a:p>
            <a:fld id="{D78F1B6A-3DA7-467D-BE25-7AD4E61811D3}" type="slidenum">
              <a:rPr lang="en-GB" smtClean="0"/>
              <a:t>3</a:t>
            </a:fld>
            <a:endParaRPr lang="en-GB"/>
          </a:p>
        </p:txBody>
      </p:sp>
    </p:spTree>
    <p:extLst>
      <p:ext uri="{BB962C8B-B14F-4D97-AF65-F5344CB8AC3E}">
        <p14:creationId xmlns:p14="http://schemas.microsoft.com/office/powerpoint/2010/main" val="3162344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2019, following an event to prepare the institution for the REC submission the Centre for Learning and Teaching established a Curriculum Advisors project, taking the practice shared by colleagues at the University of Kingston. </a:t>
            </a:r>
          </a:p>
          <a:p>
            <a:r>
              <a:rPr lang="en-GB" dirty="0"/>
              <a:t>During the 2</a:t>
            </a:r>
            <a:r>
              <a:rPr lang="en-GB" baseline="30000" dirty="0"/>
              <a:t>nd</a:t>
            </a:r>
            <a:r>
              <a:rPr lang="en-GB" dirty="0"/>
              <a:t> year of the pilot we considered how we could take the project forwards and made strategic decision son how to meet the commitments we had publicly made by signing the Closing the Gap Pledge – </a:t>
            </a:r>
          </a:p>
          <a:p>
            <a:r>
              <a:rPr lang="en-GB" sz="1200" b="0" i="0" kern="1200" dirty="0">
                <a:solidFill>
                  <a:schemeClr val="tx1"/>
                </a:solidFill>
                <a:effectLst/>
                <a:latin typeface="+mn-lt"/>
                <a:ea typeface="+mn-ea"/>
                <a:cs typeface="+mn-cs"/>
              </a:rPr>
              <a:t>strong leadership</a:t>
            </a:r>
          </a:p>
          <a:p>
            <a:r>
              <a:rPr lang="en-GB" sz="1200" b="0" i="0" kern="1200" dirty="0">
                <a:solidFill>
                  <a:schemeClr val="tx1"/>
                </a:solidFill>
                <a:effectLst/>
                <a:latin typeface="+mn-lt"/>
                <a:ea typeface="+mn-ea"/>
                <a:cs typeface="+mn-cs"/>
              </a:rPr>
              <a:t>conversations about race and culture</a:t>
            </a:r>
          </a:p>
          <a:p>
            <a:r>
              <a:rPr lang="en-GB" sz="1200" b="0" i="0" kern="1200" dirty="0">
                <a:solidFill>
                  <a:schemeClr val="tx1"/>
                </a:solidFill>
                <a:effectLst/>
                <a:latin typeface="+mn-lt"/>
                <a:ea typeface="+mn-ea"/>
                <a:cs typeface="+mn-cs"/>
              </a:rPr>
              <a:t>racially diverse, inclusive environments</a:t>
            </a:r>
          </a:p>
          <a:p>
            <a:r>
              <a:rPr lang="en-GB" sz="1200" b="0" i="0" kern="1200" dirty="0">
                <a:solidFill>
                  <a:schemeClr val="tx1"/>
                </a:solidFill>
                <a:effectLst/>
                <a:latin typeface="+mn-lt"/>
                <a:ea typeface="+mn-ea"/>
                <a:cs typeface="+mn-cs"/>
              </a:rPr>
              <a:t>evidence and analysis</a:t>
            </a:r>
          </a:p>
          <a:p>
            <a:r>
              <a:rPr lang="en-GB" sz="1200" b="0" i="0" kern="1200" dirty="0">
                <a:solidFill>
                  <a:schemeClr val="tx1"/>
                </a:solidFill>
                <a:effectLst/>
                <a:latin typeface="+mn-lt"/>
                <a:ea typeface="+mn-ea"/>
                <a:cs typeface="+mn-cs"/>
              </a:rPr>
              <a:t>what works</a:t>
            </a:r>
          </a:p>
          <a:p>
            <a:endParaRPr lang="en-GB" dirty="0"/>
          </a:p>
          <a:p>
            <a:r>
              <a:rPr lang="en-GB" dirty="0"/>
              <a:t>in the REC action plan – where we committed  </a:t>
            </a:r>
            <a:r>
              <a:rPr lang="en-GB" sz="2000" dirty="0"/>
              <a:t>To integrate new decolonising and diversifying curriculum approach into systematic processes to ensure it is fully embedded  </a:t>
            </a:r>
          </a:p>
          <a:p>
            <a:endParaRPr lang="en-GB" sz="2000" dirty="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cs typeface="Calibri"/>
              </a:rPr>
              <a:t>And in the APP where we stated we would work with </a:t>
            </a:r>
            <a:r>
              <a:rPr lang="en-GB" sz="2000" dirty="0" err="1">
                <a:cs typeface="Calibri"/>
              </a:rPr>
              <a:t>stu</a:t>
            </a:r>
            <a:r>
              <a:rPr lang="en-US" sz="2000" dirty="0">
                <a:ea typeface="+mn-lt"/>
                <a:cs typeface="+mn-lt"/>
              </a:rPr>
              <a:t>dents as partners in our efforts to reduce the ethnicity degree warding gaps through decolonizing and diversifying the curriculum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ea typeface="+mn-lt"/>
              <a:cs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ea typeface="+mn-lt"/>
                <a:cs typeface="+mn-lt"/>
              </a:rPr>
              <a:t>This work is underpinned by the by our Curriculum Design Framework, one of the 4 principles is Inclusivity and our Learning and Teaching Inclusive Practice and Accessibility Policy.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ea typeface="+mn-lt"/>
              <a:cs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ea typeface="+mn-lt"/>
                <a:cs typeface="+mn-lt"/>
              </a:rPr>
              <a:t>The curriculum advisors project became our Inclusive Practice Partners Scheme and funding was secured from the Access and Participation plan to pay the students for their partnership work on the curriculum.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ea typeface="+mn-lt"/>
              <a:cs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ea typeface="+mn-lt"/>
                <a:cs typeface="+mn-lt"/>
              </a:rPr>
              <a:t>This is one of the key institutional activities of the Brighton 2025 Strategic Plan, we were challenged by our student union to immediately roll the scheme out across the whole institution and our joint medical school rather than taking a phased approached over 2 years, and we rose to that challenge.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ea typeface="+mn-lt"/>
              <a:cs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ea typeface="+mn-lt"/>
                <a:cs typeface="+mn-lt"/>
              </a:rPr>
              <a:t>We launched the scheme in January 2021 shortly after Amandip and I presented at the conference last year and this presentation will provide an overview of the significant activity and outcomes which has taken place in the last 11 months. So I’ll hand over to my colleagues Jo Hall and our student IPPs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ea typeface="+mn-lt"/>
              <a:cs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p>
          <a:p>
            <a:endParaRPr lang="en-GB" sz="2000" dirty="0">
              <a:cs typeface="Calibri"/>
            </a:endParaRPr>
          </a:p>
        </p:txBody>
      </p:sp>
      <p:sp>
        <p:nvSpPr>
          <p:cNvPr id="4" name="Slide Number Placeholder 3"/>
          <p:cNvSpPr>
            <a:spLocks noGrp="1"/>
          </p:cNvSpPr>
          <p:nvPr>
            <p:ph type="sldNum" sz="quarter" idx="5"/>
          </p:nvPr>
        </p:nvSpPr>
        <p:spPr/>
        <p:txBody>
          <a:bodyPr/>
          <a:lstStyle/>
          <a:p>
            <a:fld id="{D78F1B6A-3DA7-467D-BE25-7AD4E61811D3}" type="slidenum">
              <a:rPr lang="en-GB" smtClean="0"/>
              <a:t>4</a:t>
            </a:fld>
            <a:endParaRPr lang="en-GB"/>
          </a:p>
        </p:txBody>
      </p:sp>
    </p:spTree>
    <p:extLst>
      <p:ext uri="{BB962C8B-B14F-4D97-AF65-F5344CB8AC3E}">
        <p14:creationId xmlns:p14="http://schemas.microsoft.com/office/powerpoint/2010/main" val="2163143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tx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F512734A-D1E4-43E4-B6DD-5B2194FDB50D}" type="datetimeFigureOut">
              <a:rPr lang="en-GB" smtClean="0"/>
              <a:t>07/12/2021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ADF64F7-08A9-4577-AFE3-8E40E4EBDEAE}" type="slidenum">
              <a:rPr lang="en-GB" smtClean="0"/>
              <a:t>‹#›</a:t>
            </a:fld>
            <a:endParaRPr lang="en-GB"/>
          </a:p>
        </p:txBody>
      </p:sp>
    </p:spTree>
    <p:extLst>
      <p:ext uri="{BB962C8B-B14F-4D97-AF65-F5344CB8AC3E}">
        <p14:creationId xmlns:p14="http://schemas.microsoft.com/office/powerpoint/2010/main" val="189473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734A-D1E4-43E4-B6DD-5B2194FDB50D}" type="datetimeFigureOut">
              <a:rPr lang="en-GB" smtClean="0"/>
              <a:t>07/12/2021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DF64F7-08A9-4577-AFE3-8E40E4EBDEAE}" type="slidenum">
              <a:rPr lang="en-GB" smtClean="0"/>
              <a:t>‹#›</a:t>
            </a:fld>
            <a:endParaRPr lang="en-GB"/>
          </a:p>
        </p:txBody>
      </p:sp>
    </p:spTree>
    <p:extLst>
      <p:ext uri="{BB962C8B-B14F-4D97-AF65-F5344CB8AC3E}">
        <p14:creationId xmlns:p14="http://schemas.microsoft.com/office/powerpoint/2010/main" val="1643721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734A-D1E4-43E4-B6DD-5B2194FDB50D}" type="datetimeFigureOut">
              <a:rPr lang="en-GB" smtClean="0"/>
              <a:t>07/12/2021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DF64F7-08A9-4577-AFE3-8E40E4EBDEAE}" type="slidenum">
              <a:rPr lang="en-GB" smtClean="0"/>
              <a:t>‹#›</a:t>
            </a:fld>
            <a:endParaRPr lang="en-GB"/>
          </a:p>
        </p:txBody>
      </p:sp>
    </p:spTree>
    <p:extLst>
      <p:ext uri="{BB962C8B-B14F-4D97-AF65-F5344CB8AC3E}">
        <p14:creationId xmlns:p14="http://schemas.microsoft.com/office/powerpoint/2010/main" val="24762391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38709-4D19-46C5-999C-69C21E2D71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302EA23-8D55-4808-AA4B-297F57BE99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0867498-D8D4-4808-858A-62725B9DF0AC}"/>
              </a:ext>
            </a:extLst>
          </p:cNvPr>
          <p:cNvSpPr>
            <a:spLocks noGrp="1"/>
          </p:cNvSpPr>
          <p:nvPr>
            <p:ph type="dt" sz="half" idx="10"/>
          </p:nvPr>
        </p:nvSpPr>
        <p:spPr/>
        <p:txBody>
          <a:bodyPr/>
          <a:lstStyle/>
          <a:p>
            <a:fld id="{64019D62-F6C9-4B71-8330-0D9BB750A1CD}" type="datetimeFigureOut">
              <a:rPr lang="en-GB" smtClean="0"/>
              <a:t>07/12/2021</a:t>
            </a:fld>
            <a:endParaRPr lang="en-GB"/>
          </a:p>
        </p:txBody>
      </p:sp>
      <p:sp>
        <p:nvSpPr>
          <p:cNvPr id="5" name="Footer Placeholder 4">
            <a:extLst>
              <a:ext uri="{FF2B5EF4-FFF2-40B4-BE49-F238E27FC236}">
                <a16:creationId xmlns:a16="http://schemas.microsoft.com/office/drawing/2014/main" id="{85DC5253-D642-4D1E-B216-3871731275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2593EB-19D9-4910-BDBB-2D203159FB4E}"/>
              </a:ext>
            </a:extLst>
          </p:cNvPr>
          <p:cNvSpPr>
            <a:spLocks noGrp="1"/>
          </p:cNvSpPr>
          <p:nvPr>
            <p:ph type="sldNum" sz="quarter" idx="12"/>
          </p:nvPr>
        </p:nvSpPr>
        <p:spPr/>
        <p:txBody>
          <a:bodyPr/>
          <a:lstStyle/>
          <a:p>
            <a:fld id="{EDDBCCDC-075A-4F9A-B632-0229F75FF799}" type="slidenum">
              <a:rPr lang="en-GB" smtClean="0"/>
              <a:t>‹#›</a:t>
            </a:fld>
            <a:endParaRPr lang="en-GB"/>
          </a:p>
        </p:txBody>
      </p:sp>
    </p:spTree>
    <p:extLst>
      <p:ext uri="{BB962C8B-B14F-4D97-AF65-F5344CB8AC3E}">
        <p14:creationId xmlns:p14="http://schemas.microsoft.com/office/powerpoint/2010/main" val="10753183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CC8F0-2CDD-49C3-B6E0-B42381532F3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2B012B0-6A9D-4AF2-993D-7E2C962D64CA}"/>
              </a:ext>
            </a:extLst>
          </p:cNvPr>
          <p:cNvSpPr>
            <a:spLocks noGrp="1"/>
          </p:cNvSpPr>
          <p:nvPr>
            <p:ph idx="1"/>
          </p:nvPr>
        </p:nvSpPr>
        <p:spPr/>
        <p:txBody>
          <a:bodyPr/>
          <a:lstStyle>
            <a:lvl1pPr marL="360363" indent="-360363">
              <a:defRPr/>
            </a:lvl1pPr>
            <a:lvl2pPr marL="720725" indent="-263525">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687435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9A290B3-2D8A-624A-A30E-8CC1E14F8BB1}"/>
              </a:ext>
            </a:extLst>
          </p:cNvPr>
          <p:cNvSpPr>
            <a:spLocks noGrp="1"/>
          </p:cNvSpPr>
          <p:nvPr>
            <p:ph type="ctrTitle" idx="4294967295"/>
          </p:nvPr>
        </p:nvSpPr>
        <p:spPr>
          <a:xfrm>
            <a:off x="839788" y="1089025"/>
            <a:ext cx="9144000" cy="895330"/>
          </a:xfrm>
          <a:prstGeom prst="rect">
            <a:avLst/>
          </a:prstGeom>
        </p:spPr>
        <p:txBody>
          <a:bodyPr anchor="t"/>
          <a:lstStyle/>
          <a:p>
            <a:pPr algn="l"/>
            <a:r>
              <a:rPr lang="en-US" sz="4400">
                <a:latin typeface="Arial" panose="020B0604020202020204" pitchFamily="34" charset="0"/>
                <a:cs typeface="Arial" panose="020B0604020202020204" pitchFamily="34" charset="0"/>
              </a:rPr>
              <a:t>What we will cover today</a:t>
            </a:r>
            <a:endParaRPr lang="en-US" sz="4400"/>
          </a:p>
        </p:txBody>
      </p:sp>
      <p:sp>
        <p:nvSpPr>
          <p:cNvPr id="8" name="Subtitle 2">
            <a:extLst>
              <a:ext uri="{FF2B5EF4-FFF2-40B4-BE49-F238E27FC236}">
                <a16:creationId xmlns:a16="http://schemas.microsoft.com/office/drawing/2014/main" id="{E4B183AA-99CC-4D4D-80EA-25EF35B68AFC}"/>
              </a:ext>
            </a:extLst>
          </p:cNvPr>
          <p:cNvSpPr>
            <a:spLocks noGrp="1"/>
          </p:cNvSpPr>
          <p:nvPr>
            <p:ph type="subTitle" idx="4294967295"/>
          </p:nvPr>
        </p:nvSpPr>
        <p:spPr>
          <a:xfrm>
            <a:off x="839788" y="1984354"/>
            <a:ext cx="9144000" cy="2889291"/>
          </a:xfrm>
          <a:prstGeom prst="rect">
            <a:avLst/>
          </a:prstGeom>
        </p:spPr>
        <p:txBody>
          <a:bodyPr/>
          <a:lstStyle/>
          <a:p>
            <a:pPr marL="342900" indent="-342900" algn="l">
              <a:buClr>
                <a:srgbClr val="009ABC"/>
              </a:buClr>
              <a:buFont typeface="Zapf Dingbats"/>
              <a:buChar char="✚"/>
            </a:pPr>
            <a:r>
              <a:rPr lang="en-GB"/>
              <a:t> Why go to university</a:t>
            </a:r>
          </a:p>
          <a:p>
            <a:pPr marL="342900" indent="-342900" algn="l">
              <a:buClr>
                <a:srgbClr val="009ABC"/>
              </a:buClr>
              <a:buFont typeface="Zapf Dingbats"/>
              <a:buChar char="✚"/>
            </a:pPr>
            <a:r>
              <a:rPr lang="en-GB"/>
              <a:t> How to choose a course</a:t>
            </a:r>
          </a:p>
          <a:p>
            <a:pPr marL="342900" indent="-342900" algn="l">
              <a:buClr>
                <a:srgbClr val="009ABC"/>
              </a:buClr>
              <a:buFont typeface="Zapf Dingbats"/>
              <a:buChar char="✚"/>
            </a:pPr>
            <a:r>
              <a:rPr lang="en-GB"/>
              <a:t> Which university</a:t>
            </a:r>
          </a:p>
          <a:p>
            <a:pPr marL="342900" indent="-342900" algn="l">
              <a:buClr>
                <a:srgbClr val="009ABC"/>
              </a:buClr>
              <a:buFont typeface="Zapf Dingbats"/>
              <a:buChar char="✚"/>
            </a:pPr>
            <a:r>
              <a:rPr lang="en-GB"/>
              <a:t> Financial essentials</a:t>
            </a:r>
          </a:p>
          <a:p>
            <a:pPr marL="342900" indent="-342900" algn="l">
              <a:buClr>
                <a:srgbClr val="009ABC"/>
              </a:buClr>
              <a:buFont typeface="Zapf Dingbats"/>
              <a:buChar char="✚"/>
            </a:pPr>
            <a:r>
              <a:rPr lang="en-GB"/>
              <a:t> How to get more information</a:t>
            </a:r>
          </a:p>
        </p:txBody>
      </p:sp>
    </p:spTree>
    <p:extLst>
      <p:ext uri="{BB962C8B-B14F-4D97-AF65-F5344CB8AC3E}">
        <p14:creationId xmlns:p14="http://schemas.microsoft.com/office/powerpoint/2010/main" val="2787355266"/>
      </p:ext>
    </p:extLst>
  </p:cSld>
  <p:clrMapOvr>
    <a:masterClrMapping/>
  </p:clrMapOvr>
  <p:extLst>
    <p:ext uri="{DCECCB84-F9BA-43D5-87BE-67443E8EF086}">
      <p15:sldGuideLst xmlns:p15="http://schemas.microsoft.com/office/powerpoint/2012/main">
        <p15:guide id="1" orient="horz" pos="686" userDrawn="1">
          <p15:clr>
            <a:srgbClr val="FBAE40"/>
          </p15:clr>
        </p15:guide>
        <p15:guide id="2" pos="529"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734A-D1E4-43E4-B6DD-5B2194FDB50D}" type="datetimeFigureOut">
              <a:rPr lang="en-GB" smtClean="0"/>
              <a:t>07/12/2021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DF64F7-08A9-4577-AFE3-8E40E4EBDEAE}" type="slidenum">
              <a:rPr lang="en-GB" smtClean="0"/>
              <a:t>‹#›</a:t>
            </a:fld>
            <a:endParaRPr lang="en-GB"/>
          </a:p>
        </p:txBody>
      </p:sp>
    </p:spTree>
    <p:extLst>
      <p:ext uri="{BB962C8B-B14F-4D97-AF65-F5344CB8AC3E}">
        <p14:creationId xmlns:p14="http://schemas.microsoft.com/office/powerpoint/2010/main" val="1254916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12734A-D1E4-43E4-B6DD-5B2194FDB50D}" type="datetimeFigureOut">
              <a:rPr lang="en-GB" smtClean="0"/>
              <a:t>07/12/2021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DF64F7-08A9-4577-AFE3-8E40E4EBDEAE}" type="slidenum">
              <a:rPr lang="en-GB" smtClean="0"/>
              <a:t>‹#›</a:t>
            </a:fld>
            <a:endParaRPr lang="en-GB"/>
          </a:p>
        </p:txBody>
      </p:sp>
    </p:spTree>
    <p:extLst>
      <p:ext uri="{BB962C8B-B14F-4D97-AF65-F5344CB8AC3E}">
        <p14:creationId xmlns:p14="http://schemas.microsoft.com/office/powerpoint/2010/main" val="2825005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12734A-D1E4-43E4-B6DD-5B2194FDB50D}" type="datetimeFigureOut">
              <a:rPr lang="en-GB" smtClean="0"/>
              <a:t>07/12/2021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DF64F7-08A9-4577-AFE3-8E40E4EBDEAE}" type="slidenum">
              <a:rPr lang="en-GB" smtClean="0"/>
              <a:t>‹#›</a:t>
            </a:fld>
            <a:endParaRPr lang="en-GB"/>
          </a:p>
        </p:txBody>
      </p:sp>
    </p:spTree>
    <p:extLst>
      <p:ext uri="{BB962C8B-B14F-4D97-AF65-F5344CB8AC3E}">
        <p14:creationId xmlns:p14="http://schemas.microsoft.com/office/powerpoint/2010/main" val="2286421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12734A-D1E4-43E4-B6DD-5B2194FDB50D}" type="datetimeFigureOut">
              <a:rPr lang="en-GB" smtClean="0"/>
              <a:t>07/12/2021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ADF64F7-08A9-4577-AFE3-8E40E4EBDEAE}" type="slidenum">
              <a:rPr lang="en-GB" smtClean="0"/>
              <a:t>‹#›</a:t>
            </a:fld>
            <a:endParaRPr lang="en-GB"/>
          </a:p>
        </p:txBody>
      </p:sp>
    </p:spTree>
    <p:extLst>
      <p:ext uri="{BB962C8B-B14F-4D97-AF65-F5344CB8AC3E}">
        <p14:creationId xmlns:p14="http://schemas.microsoft.com/office/powerpoint/2010/main" val="3322881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12734A-D1E4-43E4-B6DD-5B2194FDB50D}" type="datetimeFigureOut">
              <a:rPr lang="en-GB" smtClean="0"/>
              <a:t>07/12/2021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ADF64F7-08A9-4577-AFE3-8E40E4EBDEAE}" type="slidenum">
              <a:rPr lang="en-GB" smtClean="0"/>
              <a:t>‹#›</a:t>
            </a:fld>
            <a:endParaRPr lang="en-GB"/>
          </a:p>
        </p:txBody>
      </p:sp>
    </p:spTree>
    <p:extLst>
      <p:ext uri="{BB962C8B-B14F-4D97-AF65-F5344CB8AC3E}">
        <p14:creationId xmlns:p14="http://schemas.microsoft.com/office/powerpoint/2010/main" val="4130039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12734A-D1E4-43E4-B6DD-5B2194FDB50D}" type="datetimeFigureOut">
              <a:rPr lang="en-GB" smtClean="0"/>
              <a:t>07/12/2021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ADF64F7-08A9-4577-AFE3-8E40E4EBDEAE}" type="slidenum">
              <a:rPr lang="en-GB" smtClean="0"/>
              <a:t>‹#›</a:t>
            </a:fld>
            <a:endParaRPr lang="en-GB"/>
          </a:p>
        </p:txBody>
      </p:sp>
    </p:spTree>
    <p:extLst>
      <p:ext uri="{BB962C8B-B14F-4D97-AF65-F5344CB8AC3E}">
        <p14:creationId xmlns:p14="http://schemas.microsoft.com/office/powerpoint/2010/main" val="2804029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F512734A-D1E4-43E4-B6DD-5B2194FDB50D}" type="datetimeFigureOut">
              <a:rPr lang="en-GB" smtClean="0"/>
              <a:t>07/12/2021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AADF64F7-08A9-4577-AFE3-8E40E4EBDEAE}" type="slidenum">
              <a:rPr lang="en-GB" smtClean="0"/>
              <a:t>‹#›</a:t>
            </a:fld>
            <a:endParaRPr lang="en-GB"/>
          </a:p>
        </p:txBody>
      </p:sp>
    </p:spTree>
    <p:extLst>
      <p:ext uri="{BB962C8B-B14F-4D97-AF65-F5344CB8AC3E}">
        <p14:creationId xmlns:p14="http://schemas.microsoft.com/office/powerpoint/2010/main" val="677660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chemeClr val="tx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Date Placeholder 8"/>
          <p:cNvSpPr>
            <a:spLocks noGrp="1"/>
          </p:cNvSpPr>
          <p:nvPr>
            <p:ph type="dt" sz="half" idx="10"/>
          </p:nvPr>
        </p:nvSpPr>
        <p:spPr/>
        <p:txBody>
          <a:bodyPr/>
          <a:lstStyle/>
          <a:p>
            <a:fld id="{F512734A-D1E4-43E4-B6DD-5B2194FDB50D}" type="datetimeFigureOut">
              <a:rPr lang="en-GB" smtClean="0"/>
              <a:t>07/12/2021</a:t>
            </a:fld>
            <a:endParaRPr lang="en-GB"/>
          </a:p>
        </p:txBody>
      </p:sp>
      <p:sp>
        <p:nvSpPr>
          <p:cNvPr id="10" name="Footer Placeholder 9"/>
          <p:cNvSpPr>
            <a:spLocks noGrp="1"/>
          </p:cNvSpPr>
          <p:nvPr>
            <p:ph type="ftr" sz="quarter" idx="11"/>
          </p:nvPr>
        </p:nvSpPr>
        <p:spPr/>
        <p:txBody>
          <a:bodyPr/>
          <a:lstStyle/>
          <a:p>
            <a:endParaRPr lang="en-GB"/>
          </a:p>
        </p:txBody>
      </p:sp>
      <p:sp>
        <p:nvSpPr>
          <p:cNvPr id="11" name="Slide Number Placeholder 10"/>
          <p:cNvSpPr>
            <a:spLocks noGrp="1"/>
          </p:cNvSpPr>
          <p:nvPr>
            <p:ph type="sldNum" sz="quarter" idx="12"/>
          </p:nvPr>
        </p:nvSpPr>
        <p:spPr/>
        <p:txBody>
          <a:bodyPr/>
          <a:lstStyle/>
          <a:p>
            <a:fld id="{AADF64F7-08A9-4577-AFE3-8E40E4EBDEAE}" type="slidenum">
              <a:rPr lang="en-GB" smtClean="0"/>
              <a:t>‹#›</a:t>
            </a:fld>
            <a:endParaRPr lang="en-GB"/>
          </a:p>
        </p:txBody>
      </p:sp>
    </p:spTree>
    <p:extLst>
      <p:ext uri="{BB962C8B-B14F-4D97-AF65-F5344CB8AC3E}">
        <p14:creationId xmlns:p14="http://schemas.microsoft.com/office/powerpoint/2010/main" val="1652359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image" Target="../media/image1.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F512734A-D1E4-43E4-B6DD-5B2194FDB50D}" type="datetimeFigureOut">
              <a:rPr lang="en-GB" smtClean="0"/>
              <a:t>07/12/2021</a:t>
            </a:fld>
            <a:endParaRPr lang="en-GB"/>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GB"/>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tx1">
                    <a:alpha val="20000"/>
                  </a:schemeClr>
                </a:solidFill>
                <a:latin typeface="+mj-lt"/>
              </a:defRPr>
            </a:lvl1pPr>
          </a:lstStyle>
          <a:p>
            <a:fld id="{AADF64F7-08A9-4577-AFE3-8E40E4EBDEAE}" type="slidenum">
              <a:rPr lang="en-GB" smtClean="0"/>
              <a:t>‹#›</a:t>
            </a:fld>
            <a:endParaRPr lang="en-GB"/>
          </a:p>
        </p:txBody>
      </p:sp>
    </p:spTree>
    <p:extLst>
      <p:ext uri="{BB962C8B-B14F-4D97-AF65-F5344CB8AC3E}">
        <p14:creationId xmlns:p14="http://schemas.microsoft.com/office/powerpoint/2010/main" val="3162158058"/>
      </p:ext>
    </p:extLst>
  </p:cSld>
  <p:clrMap bg1="dk1" tx1="lt1" bg2="dk2" tx2="lt2" accent1="accent1" accent2="accent2" accent3="accent3" accent4="accent4" accent5="accent5" accent6="accent6" hlink="hlink" folHlink="folHlink"/>
  <p:sldLayoutIdLst>
    <p:sldLayoutId id="2147483954"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Lst>
  <p:txStyles>
    <p:titleStyle>
      <a:lvl1pPr algn="l" defTabSz="914400" rtl="0" eaLnBrk="1" latinLnBrk="0" hangingPunct="1">
        <a:lnSpc>
          <a:spcPct val="85000"/>
        </a:lnSpc>
        <a:spcBef>
          <a:spcPct val="0"/>
        </a:spcBef>
        <a:buNone/>
        <a:defRPr sz="5400" kern="1200" spc="-12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accent1"/>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75000"/>
              <a:lumOff val="2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65000"/>
              <a:lumOff val="3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4AA59EE3-96E5-4032-9913-319FB4BFAC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5" name="Text Placeholder 2">
            <a:extLst>
              <a:ext uri="{FF2B5EF4-FFF2-40B4-BE49-F238E27FC236}">
                <a16:creationId xmlns:a16="http://schemas.microsoft.com/office/drawing/2014/main" id="{766082C0-8937-4836-AB06-D654F6271D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9865578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Tx/>
        <a:buBlip>
          <a:blip r:embed="rId5"/>
        </a:buBlip>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Tx/>
        <a:buBlip>
          <a:blip r:embed="rId5"/>
        </a:buBlip>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Tx/>
        <a:buBlip>
          <a:blip r:embed="rId5"/>
        </a:buBlip>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Tx/>
        <a:buBlip>
          <a:blip r:embed="rId5"/>
        </a:buBlip>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Tx/>
        <a:buBlip>
          <a:blip r:embed="rId5"/>
        </a:buBlip>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bstract blurred public library with bookshelves">
            <a:extLst>
              <a:ext uri="{FF2B5EF4-FFF2-40B4-BE49-F238E27FC236}">
                <a16:creationId xmlns:a16="http://schemas.microsoft.com/office/drawing/2014/main" id="{E53EF1C9-7C91-4401-A550-BDE4EFB92A9D}"/>
              </a:ext>
            </a:extLst>
          </p:cNvPr>
          <p:cNvPicPr>
            <a:picLocks noChangeAspect="1"/>
          </p:cNvPicPr>
          <p:nvPr/>
        </p:nvPicPr>
        <p:blipFill rotWithShape="1">
          <a:blip r:embed="rId2"/>
          <a:srcRect l="9091" t="7189" b="16157"/>
          <a:stretch/>
        </p:blipFill>
        <p:spPr>
          <a:xfrm>
            <a:off x="0" y="-6812"/>
            <a:ext cx="12195907" cy="7104519"/>
          </a:xfrm>
          <a:prstGeom prst="rect">
            <a:avLst/>
          </a:prstGeom>
        </p:spPr>
      </p:pic>
      <p:sp>
        <p:nvSpPr>
          <p:cNvPr id="15" name="Rectangle 14">
            <a:extLst>
              <a:ext uri="{FF2B5EF4-FFF2-40B4-BE49-F238E27FC236}">
                <a16:creationId xmlns:a16="http://schemas.microsoft.com/office/drawing/2014/main" id="{061A1778-1A0C-4271-B4AB-0ADB33DBD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1413" y="0"/>
            <a:ext cx="7540587" cy="6858000"/>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C49AFC-3E93-43EC-9764-A19F3C583420}"/>
              </a:ext>
            </a:extLst>
          </p:cNvPr>
          <p:cNvSpPr>
            <a:spLocks noGrp="1"/>
          </p:cNvSpPr>
          <p:nvPr>
            <p:ph type="ctrTitle"/>
          </p:nvPr>
        </p:nvSpPr>
        <p:spPr>
          <a:xfrm>
            <a:off x="5120970" y="222780"/>
            <a:ext cx="6264834" cy="2473434"/>
          </a:xfrm>
        </p:spPr>
        <p:txBody>
          <a:bodyPr>
            <a:normAutofit/>
          </a:bodyPr>
          <a:lstStyle/>
          <a:p>
            <a:r>
              <a:rPr lang="en-GB" sz="3600" b="1" dirty="0"/>
              <a:t>Inclusive Practice Partnerships at the University of Brighton</a:t>
            </a:r>
            <a:br>
              <a:rPr lang="en-GB" dirty="0"/>
            </a:br>
            <a:endParaRPr lang="en-GB" sz="6200" dirty="0"/>
          </a:p>
        </p:txBody>
      </p:sp>
      <p:sp>
        <p:nvSpPr>
          <p:cNvPr id="3" name="Subtitle 2">
            <a:extLst>
              <a:ext uri="{FF2B5EF4-FFF2-40B4-BE49-F238E27FC236}">
                <a16:creationId xmlns:a16="http://schemas.microsoft.com/office/drawing/2014/main" id="{601FA63A-6C5D-492D-86CB-B270AA97338E}"/>
              </a:ext>
            </a:extLst>
          </p:cNvPr>
          <p:cNvSpPr>
            <a:spLocks noGrp="1"/>
          </p:cNvSpPr>
          <p:nvPr>
            <p:ph type="subTitle" idx="1"/>
          </p:nvPr>
        </p:nvSpPr>
        <p:spPr>
          <a:xfrm>
            <a:off x="5120970" y="2690715"/>
            <a:ext cx="6153488" cy="2790825"/>
          </a:xfrm>
        </p:spPr>
        <p:txBody>
          <a:bodyPr vert="horz" lIns="91440" tIns="45720" rIns="91440" bIns="45720" rtlCol="0" anchor="t">
            <a:normAutofit fontScale="55000" lnSpcReduction="20000"/>
          </a:bodyPr>
          <a:lstStyle/>
          <a:p>
            <a:r>
              <a:rPr lang="en-GB" dirty="0"/>
              <a:t>9</a:t>
            </a:r>
            <a:r>
              <a:rPr lang="en-GB" baseline="30000" dirty="0"/>
              <a:t>th</a:t>
            </a:r>
            <a:r>
              <a:rPr lang="en-GB" dirty="0"/>
              <a:t> December 2021</a:t>
            </a:r>
          </a:p>
          <a:p>
            <a:endParaRPr lang="en-GB" dirty="0"/>
          </a:p>
          <a:p>
            <a:r>
              <a:rPr lang="en-GB" dirty="0"/>
              <a:t>Joanna MacDonnell, Director of Education and Students</a:t>
            </a:r>
            <a:endParaRPr lang="en-GB" dirty="0">
              <a:cs typeface="Calibri Light"/>
            </a:endParaRPr>
          </a:p>
          <a:p>
            <a:r>
              <a:rPr lang="en-GB" dirty="0"/>
              <a:t>Jo Hall, Lead for Inclusive Practice</a:t>
            </a:r>
          </a:p>
          <a:p>
            <a:r>
              <a:rPr lang="en-GB" dirty="0"/>
              <a:t>Tim Danson, Inclusive Practice Partner for ATE</a:t>
            </a:r>
            <a:endParaRPr lang="en-GB" dirty="0">
              <a:cs typeface="Calibri Light"/>
            </a:endParaRPr>
          </a:p>
          <a:p>
            <a:r>
              <a:rPr lang="en-GB" dirty="0"/>
              <a:t>Neesha </a:t>
            </a:r>
            <a:r>
              <a:rPr lang="en-GB" dirty="0" err="1"/>
              <a:t>Sivaratnam</a:t>
            </a:r>
            <a:r>
              <a:rPr lang="en-GB" dirty="0"/>
              <a:t>, Inclusive Practice Partner for SAS</a:t>
            </a:r>
            <a:endParaRPr lang="en-GB" dirty="0">
              <a:cs typeface="Calibri Light"/>
            </a:endParaRPr>
          </a:p>
          <a:p>
            <a:endParaRPr lang="en-GB" dirty="0">
              <a:ea typeface="+mj-lt"/>
              <a:cs typeface="+mj-lt"/>
            </a:endParaRPr>
          </a:p>
          <a:p>
            <a:r>
              <a:rPr lang="en-GB" dirty="0">
                <a:ea typeface="+mj-lt"/>
                <a:cs typeface="+mj-lt"/>
              </a:rPr>
              <a:t>Twitter: @BrightonLTHub @Jo_MacDonnell</a:t>
            </a:r>
            <a:endParaRPr lang="en-GB" dirty="0"/>
          </a:p>
          <a:p>
            <a:endParaRPr lang="en-GB" dirty="0">
              <a:cs typeface="Calibri Light" panose="020F0302020204030204"/>
            </a:endParaRPr>
          </a:p>
        </p:txBody>
      </p:sp>
      <p:pic>
        <p:nvPicPr>
          <p:cNvPr id="4" name="Picture 5" descr="A picture containing text&#10;&#10;Description automatically generated">
            <a:extLst>
              <a:ext uri="{FF2B5EF4-FFF2-40B4-BE49-F238E27FC236}">
                <a16:creationId xmlns:a16="http://schemas.microsoft.com/office/drawing/2014/main" id="{9CBBDD6B-ED70-4510-9C60-1F8712690097}"/>
              </a:ext>
            </a:extLst>
          </p:cNvPr>
          <p:cNvPicPr>
            <a:picLocks noChangeAspect="1"/>
          </p:cNvPicPr>
          <p:nvPr/>
        </p:nvPicPr>
        <p:blipFill>
          <a:blip r:embed="rId3"/>
          <a:stretch>
            <a:fillRect/>
          </a:stretch>
        </p:blipFill>
        <p:spPr>
          <a:xfrm>
            <a:off x="9171693" y="5597529"/>
            <a:ext cx="2743200" cy="1130198"/>
          </a:xfrm>
          <a:prstGeom prst="rect">
            <a:avLst/>
          </a:prstGeom>
        </p:spPr>
      </p:pic>
    </p:spTree>
    <p:extLst>
      <p:ext uri="{BB962C8B-B14F-4D97-AF65-F5344CB8AC3E}">
        <p14:creationId xmlns:p14="http://schemas.microsoft.com/office/powerpoint/2010/main" val="3385823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2000"/>
                                  </p:stCondLst>
                                  <p:iterate type="lt">
                                    <p:tmPct val="10000"/>
                                  </p:iterate>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4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2000"/>
                                  </p:stCondLst>
                                  <p:iterate type="lt">
                                    <p:tmPct val="10000"/>
                                  </p:iterate>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4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2000"/>
                                  </p:stCondLst>
                                  <p:iterate type="lt">
                                    <p:tmPct val="10000"/>
                                  </p:iterate>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4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2000"/>
                                  </p:stCondLst>
                                  <p:iterate type="lt">
                                    <p:tmPct val="10000"/>
                                  </p:iterate>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4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2000"/>
                                  </p:stCondLst>
                                  <p:iterate type="lt">
                                    <p:tmPct val="10000"/>
                                  </p:iterate>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400"/>
                                        <p:tgtEl>
                                          <p:spTgt spid="3">
                                            <p:txEl>
                                              <p:pRg st="7" end="7"/>
                                            </p:txEl>
                                          </p:spTgt>
                                        </p:tgtEl>
                                      </p:cBhvr>
                                    </p:animEffect>
                                  </p:childTnLst>
                                </p:cTn>
                              </p:par>
                              <p:par>
                                <p:cTn id="33" presetID="10" presetClass="entr" presetSubtype="0" fill="hold" grpId="0" nodeType="withEffect">
                                  <p:stCondLst>
                                    <p:cond delay="1000"/>
                                  </p:stCondLst>
                                  <p:iterate type="lt">
                                    <p:tmPct val="10000"/>
                                  </p:iterate>
                                  <p:childTnLst>
                                    <p:set>
                                      <p:cBhvr>
                                        <p:cTn id="34" dur="1" fill="hold">
                                          <p:stCondLst>
                                            <p:cond delay="0"/>
                                          </p:stCondLst>
                                        </p:cTn>
                                        <p:tgtEl>
                                          <p:spTgt spid="2"/>
                                        </p:tgtEl>
                                        <p:attrNameLst>
                                          <p:attrName>style.visibility</p:attrName>
                                        </p:attrNameLst>
                                      </p:cBhvr>
                                      <p:to>
                                        <p:strVal val="visible"/>
                                      </p:to>
                                    </p:set>
                                    <p:animEffect transition="in" filter="fade">
                                      <p:cBhvr>
                                        <p:cTn id="35"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E7CFAA6-1DBB-43B0-BD82-2FB83CF4E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96F68C-194C-44B5-9BF8-CC1D3FC9A88E}"/>
              </a:ext>
            </a:extLst>
          </p:cNvPr>
          <p:cNvSpPr>
            <a:spLocks noGrp="1"/>
          </p:cNvSpPr>
          <p:nvPr>
            <p:ph type="title"/>
          </p:nvPr>
        </p:nvSpPr>
        <p:spPr>
          <a:xfrm>
            <a:off x="706299" y="639763"/>
            <a:ext cx="3947998" cy="5492750"/>
          </a:xfrm>
        </p:spPr>
        <p:txBody>
          <a:bodyPr>
            <a:normAutofit/>
          </a:bodyPr>
          <a:lstStyle/>
          <a:p>
            <a:r>
              <a:rPr lang="en-US" sz="3800">
                <a:solidFill>
                  <a:srgbClr val="FFFFFF"/>
                </a:solidFill>
                <a:cs typeface="Calibri Light"/>
              </a:rPr>
              <a:t>Recommendations </a:t>
            </a:r>
            <a:endParaRPr lang="en-US" sz="3800">
              <a:solidFill>
                <a:srgbClr val="FFFFFF"/>
              </a:solidFill>
            </a:endParaRPr>
          </a:p>
        </p:txBody>
      </p:sp>
      <p:cxnSp>
        <p:nvCxnSpPr>
          <p:cNvPr id="17" name="Straight Connector 16">
            <a:extLst>
              <a:ext uri="{FF2B5EF4-FFF2-40B4-BE49-F238E27FC236}">
                <a16:creationId xmlns:a16="http://schemas.microsoft.com/office/drawing/2014/main" id="{9E13708B-D2E3-41E3-BD49-F910056473E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1323" y="2211346"/>
            <a:ext cx="0" cy="2349584"/>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3AFC0F5-DBA6-4D1F-8C35-8A5ADF494492}"/>
              </a:ext>
            </a:extLst>
          </p:cNvPr>
          <p:cNvSpPr>
            <a:spLocks noGrp="1"/>
          </p:cNvSpPr>
          <p:nvPr>
            <p:ph idx="1"/>
          </p:nvPr>
        </p:nvSpPr>
        <p:spPr>
          <a:xfrm>
            <a:off x="5288349" y="639764"/>
            <a:ext cx="6142032" cy="5492749"/>
          </a:xfrm>
        </p:spPr>
        <p:txBody>
          <a:bodyPr anchor="ctr">
            <a:normAutofit/>
          </a:bodyPr>
          <a:lstStyle/>
          <a:p>
            <a:r>
              <a:rPr lang="en-US" dirty="0">
                <a:solidFill>
                  <a:schemeClr val="tx1"/>
                </a:solidFill>
                <a:cs typeface="Calibri Light"/>
              </a:rPr>
              <a:t>Following review, Inclusive Practice Partners made recommendations for changes to module content or delivery</a:t>
            </a:r>
            <a:endParaRPr lang="en-US" dirty="0">
              <a:solidFill>
                <a:schemeClr val="tx1"/>
              </a:solidFill>
            </a:endParaRPr>
          </a:p>
          <a:p>
            <a:endParaRPr lang="en-US" dirty="0">
              <a:solidFill>
                <a:schemeClr val="tx1"/>
              </a:solidFill>
              <a:cs typeface="Calibri Light"/>
            </a:endParaRPr>
          </a:p>
          <a:p>
            <a:r>
              <a:rPr lang="en-US" dirty="0">
                <a:solidFill>
                  <a:schemeClr val="tx1"/>
                </a:solidFill>
                <a:cs typeface="Calibri Light"/>
              </a:rPr>
              <a:t>Module leaders had facilitated discussions with IP teams</a:t>
            </a:r>
          </a:p>
          <a:p>
            <a:endParaRPr lang="en-US" dirty="0">
              <a:solidFill>
                <a:schemeClr val="tx1"/>
              </a:solidFill>
              <a:cs typeface="Calibri Light"/>
            </a:endParaRPr>
          </a:p>
          <a:p>
            <a:r>
              <a:rPr lang="en-US" dirty="0">
                <a:solidFill>
                  <a:schemeClr val="tx1"/>
                </a:solidFill>
                <a:cs typeface="Calibri Light"/>
              </a:rPr>
              <a:t>Support to implement changes for 2021/22</a:t>
            </a:r>
          </a:p>
        </p:txBody>
      </p:sp>
      <p:pic>
        <p:nvPicPr>
          <p:cNvPr id="4" name="Picture 5" descr="A picture containing text&#10;&#10;Description automatically generated">
            <a:extLst>
              <a:ext uri="{FF2B5EF4-FFF2-40B4-BE49-F238E27FC236}">
                <a16:creationId xmlns:a16="http://schemas.microsoft.com/office/drawing/2014/main" id="{4A3CAF06-007B-4F31-BB09-8C4DEFAFFDC4}"/>
              </a:ext>
            </a:extLst>
          </p:cNvPr>
          <p:cNvPicPr>
            <a:picLocks noChangeAspect="1"/>
          </p:cNvPicPr>
          <p:nvPr/>
        </p:nvPicPr>
        <p:blipFill>
          <a:blip r:embed="rId2"/>
          <a:stretch>
            <a:fillRect/>
          </a:stretch>
        </p:blipFill>
        <p:spPr>
          <a:xfrm>
            <a:off x="9171034" y="5511991"/>
            <a:ext cx="2743200" cy="1130198"/>
          </a:xfrm>
          <a:prstGeom prst="rect">
            <a:avLst/>
          </a:prstGeom>
        </p:spPr>
      </p:pic>
    </p:spTree>
    <p:extLst>
      <p:ext uri="{BB962C8B-B14F-4D97-AF65-F5344CB8AC3E}">
        <p14:creationId xmlns:p14="http://schemas.microsoft.com/office/powerpoint/2010/main" val="3421742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C3A70-188C-42B8-9313-E9F9459A52AE}"/>
              </a:ext>
            </a:extLst>
          </p:cNvPr>
          <p:cNvSpPr>
            <a:spLocks noGrp="1"/>
          </p:cNvSpPr>
          <p:nvPr>
            <p:ph type="title"/>
          </p:nvPr>
        </p:nvSpPr>
        <p:spPr>
          <a:xfrm>
            <a:off x="679635" y="499533"/>
            <a:ext cx="10750364" cy="1064287"/>
          </a:xfrm>
        </p:spPr>
        <p:txBody>
          <a:bodyPr>
            <a:normAutofit/>
          </a:bodyPr>
          <a:lstStyle/>
          <a:p>
            <a:r>
              <a:rPr lang="en-US" sz="4800" dirty="0">
                <a:cs typeface="Calibri Light"/>
              </a:rPr>
              <a:t>Examples of recommendations</a:t>
            </a:r>
            <a:endParaRPr lang="en-US" sz="4800">
              <a:cs typeface="Calibri Light"/>
            </a:endParaRPr>
          </a:p>
        </p:txBody>
      </p:sp>
      <p:sp>
        <p:nvSpPr>
          <p:cNvPr id="3" name="Content Placeholder 2">
            <a:extLst>
              <a:ext uri="{FF2B5EF4-FFF2-40B4-BE49-F238E27FC236}">
                <a16:creationId xmlns:a16="http://schemas.microsoft.com/office/drawing/2014/main" id="{DD410F02-CEB4-4341-9537-D57048742DBE}"/>
              </a:ext>
            </a:extLst>
          </p:cNvPr>
          <p:cNvSpPr>
            <a:spLocks noGrp="1"/>
          </p:cNvSpPr>
          <p:nvPr>
            <p:ph sz="half" idx="1"/>
          </p:nvPr>
        </p:nvSpPr>
        <p:spPr/>
        <p:txBody>
          <a:bodyPr vert="horz" lIns="91440" tIns="45720" rIns="91440" bIns="45720" rtlCol="0" anchor="t">
            <a:normAutofit fontScale="77500" lnSpcReduction="20000"/>
          </a:bodyPr>
          <a:lstStyle/>
          <a:p>
            <a:pPr>
              <a:buFont typeface="Arial,Sans-Serif" pitchFamily="34" charset="0"/>
              <a:buChar char="•"/>
            </a:pPr>
            <a:r>
              <a:rPr lang="en-US" dirty="0">
                <a:solidFill>
                  <a:schemeClr val="tx1"/>
                </a:solidFill>
                <a:ea typeface="+mn-lt"/>
                <a:cs typeface="+mn-lt"/>
              </a:rPr>
              <a:t>Additions to reading lists (to diversify and </a:t>
            </a:r>
            <a:r>
              <a:rPr lang="en-US" dirty="0" err="1">
                <a:solidFill>
                  <a:schemeClr val="tx1"/>
                </a:solidFill>
                <a:ea typeface="+mn-lt"/>
                <a:cs typeface="+mn-lt"/>
              </a:rPr>
              <a:t>globalise</a:t>
            </a:r>
            <a:r>
              <a:rPr lang="en-US" dirty="0">
                <a:solidFill>
                  <a:schemeClr val="tx1"/>
                </a:solidFill>
                <a:ea typeface="+mn-lt"/>
                <a:cs typeface="+mn-lt"/>
              </a:rPr>
              <a:t> perspectives / authors)</a:t>
            </a:r>
          </a:p>
          <a:p>
            <a:pPr>
              <a:buFont typeface="Arial,Sans-Serif" pitchFamily="34" charset="0"/>
              <a:buChar char="•"/>
            </a:pPr>
            <a:endParaRPr lang="en-US" dirty="0">
              <a:ea typeface="+mn-lt"/>
              <a:cs typeface="+mn-lt"/>
            </a:endParaRPr>
          </a:p>
          <a:p>
            <a:pPr>
              <a:buFont typeface="Arial,Sans-Serif" pitchFamily="34" charset="0"/>
              <a:buChar char="•"/>
            </a:pPr>
            <a:r>
              <a:rPr lang="en-US" dirty="0">
                <a:solidFill>
                  <a:schemeClr val="tx1"/>
                </a:solidFill>
                <a:ea typeface="+mn-lt"/>
                <a:cs typeface="+mn-lt"/>
              </a:rPr>
              <a:t>Adjusting case studies to avoid perpetuating stereotypes and to actively challenge them.</a:t>
            </a:r>
          </a:p>
          <a:p>
            <a:pPr>
              <a:buFont typeface="Arial,Sans-Serif" pitchFamily="34" charset="0"/>
              <a:buChar char="•"/>
            </a:pPr>
            <a:endParaRPr lang="en-US" dirty="0">
              <a:ea typeface="+mn-lt"/>
              <a:cs typeface="+mn-lt"/>
            </a:endParaRPr>
          </a:p>
          <a:p>
            <a:pPr>
              <a:buFont typeface="Arial,Sans-Serif" pitchFamily="34" charset="0"/>
              <a:buChar char="•"/>
            </a:pPr>
            <a:r>
              <a:rPr lang="en-US" dirty="0">
                <a:solidFill>
                  <a:schemeClr val="tx1"/>
                </a:solidFill>
                <a:ea typeface="+mn-lt"/>
                <a:cs typeface="+mn-lt"/>
              </a:rPr>
              <a:t>Suggestions to add context (geographical / historical) to case studies to provide insight. </a:t>
            </a:r>
            <a:endParaRPr lang="en-US" dirty="0">
              <a:solidFill>
                <a:srgbClr val="53548A"/>
              </a:solidFill>
              <a:ea typeface="+mn-lt"/>
              <a:cs typeface="+mn-lt"/>
            </a:endParaRPr>
          </a:p>
          <a:p>
            <a:pPr>
              <a:buFont typeface="Arial,Sans-Serif" pitchFamily="34" charset="0"/>
              <a:buChar char="•"/>
            </a:pPr>
            <a:endParaRPr lang="en-US" dirty="0">
              <a:ea typeface="+mn-lt"/>
              <a:cs typeface="+mn-lt"/>
            </a:endParaRPr>
          </a:p>
          <a:p>
            <a:pPr>
              <a:buFont typeface="Arial,Sans-Serif" pitchFamily="34" charset="0"/>
              <a:buChar char="•"/>
            </a:pPr>
            <a:r>
              <a:rPr lang="en-US" dirty="0">
                <a:solidFill>
                  <a:schemeClr val="tx1"/>
                </a:solidFill>
                <a:ea typeface="+mn-lt"/>
                <a:cs typeface="+mn-lt"/>
              </a:rPr>
              <a:t>Suggestions to include greater variety of racial, ethnic and cultural identities in explaining medical conditions (also pertinent to resources / images used). </a:t>
            </a:r>
            <a:endParaRPr lang="en-US" dirty="0">
              <a:ea typeface="+mn-lt"/>
              <a:cs typeface="+mn-lt"/>
            </a:endParaRPr>
          </a:p>
          <a:p>
            <a:pPr>
              <a:buFont typeface="Arial,Sans-Serif" pitchFamily="34" charset="0"/>
              <a:buChar char="•"/>
            </a:pPr>
            <a:endParaRPr lang="en-US" dirty="0">
              <a:ea typeface="+mn-lt"/>
              <a:cs typeface="+mn-lt"/>
            </a:endParaRPr>
          </a:p>
          <a:p>
            <a:endParaRPr lang="en-US" dirty="0">
              <a:cs typeface="Calibri Light"/>
            </a:endParaRPr>
          </a:p>
        </p:txBody>
      </p:sp>
      <p:sp>
        <p:nvSpPr>
          <p:cNvPr id="4" name="Content Placeholder 3">
            <a:extLst>
              <a:ext uri="{FF2B5EF4-FFF2-40B4-BE49-F238E27FC236}">
                <a16:creationId xmlns:a16="http://schemas.microsoft.com/office/drawing/2014/main" id="{3456FEE0-D7D2-4A78-A5F3-F87363972191}"/>
              </a:ext>
            </a:extLst>
          </p:cNvPr>
          <p:cNvSpPr>
            <a:spLocks noGrp="1"/>
          </p:cNvSpPr>
          <p:nvPr>
            <p:ph sz="half" idx="2"/>
          </p:nvPr>
        </p:nvSpPr>
        <p:spPr/>
        <p:txBody>
          <a:bodyPr vert="horz" lIns="91440" tIns="45720" rIns="91440" bIns="45720" rtlCol="0" anchor="t">
            <a:normAutofit fontScale="77500" lnSpcReduction="20000"/>
          </a:bodyPr>
          <a:lstStyle/>
          <a:p>
            <a:pPr>
              <a:buFont typeface="Arial,Sans-Serif" pitchFamily="34" charset="0"/>
              <a:buChar char="•"/>
            </a:pPr>
            <a:r>
              <a:rPr lang="en-US" dirty="0">
                <a:solidFill>
                  <a:schemeClr val="tx1"/>
                </a:solidFill>
                <a:ea typeface="+mn-lt"/>
                <a:cs typeface="+mn-lt"/>
              </a:rPr>
              <a:t>Subject specific unconscious bias training for students (and staff). </a:t>
            </a:r>
            <a:endParaRPr lang="en-US" dirty="0">
              <a:ea typeface="+mn-lt"/>
              <a:cs typeface="+mn-lt"/>
            </a:endParaRPr>
          </a:p>
          <a:p>
            <a:pPr>
              <a:buFont typeface="Arial,Sans-Serif" pitchFamily="34" charset="0"/>
              <a:buChar char="•"/>
            </a:pPr>
            <a:endParaRPr lang="en-US" dirty="0">
              <a:ea typeface="+mn-lt"/>
              <a:cs typeface="+mn-lt"/>
            </a:endParaRPr>
          </a:p>
          <a:p>
            <a:pPr>
              <a:buFont typeface="Arial,Sans-Serif" pitchFamily="34" charset="0"/>
              <a:buChar char="•"/>
            </a:pPr>
            <a:r>
              <a:rPr lang="en-US" dirty="0">
                <a:solidFill>
                  <a:schemeClr val="tx1"/>
                </a:solidFill>
                <a:ea typeface="+mn-lt"/>
                <a:cs typeface="+mn-lt"/>
              </a:rPr>
              <a:t>Additions to the curriculum that include issues of race equity, social justice, colonialism/post-colonialism, </a:t>
            </a:r>
            <a:r>
              <a:rPr lang="en-US" dirty="0" err="1">
                <a:solidFill>
                  <a:schemeClr val="tx1"/>
                </a:solidFill>
                <a:ea typeface="+mn-lt"/>
                <a:cs typeface="+mn-lt"/>
              </a:rPr>
              <a:t>decolonising</a:t>
            </a:r>
            <a:r>
              <a:rPr lang="en-US" dirty="0">
                <a:solidFill>
                  <a:schemeClr val="tx1"/>
                </a:solidFill>
                <a:ea typeface="+mn-lt"/>
                <a:cs typeface="+mn-lt"/>
              </a:rPr>
              <a:t> the curriculum. </a:t>
            </a:r>
            <a:endParaRPr lang="en-US" dirty="0">
              <a:ea typeface="+mn-lt"/>
              <a:cs typeface="+mn-lt"/>
            </a:endParaRPr>
          </a:p>
          <a:p>
            <a:pPr>
              <a:buFont typeface="Arial,Sans-Serif" pitchFamily="34" charset="0"/>
              <a:buChar char="•"/>
            </a:pPr>
            <a:endParaRPr lang="en-US" dirty="0">
              <a:ea typeface="+mn-lt"/>
              <a:cs typeface="+mn-lt"/>
            </a:endParaRPr>
          </a:p>
          <a:p>
            <a:pPr>
              <a:buFont typeface="Arial,Sans-Serif" pitchFamily="34" charset="0"/>
              <a:buChar char="•"/>
            </a:pPr>
            <a:r>
              <a:rPr lang="en-US" dirty="0">
                <a:solidFill>
                  <a:schemeClr val="tx1"/>
                </a:solidFill>
                <a:ea typeface="+mn-lt"/>
                <a:cs typeface="+mn-lt"/>
              </a:rPr>
              <a:t>Greater diversity of racial, ethnic and cultural identities as represented in the curriculum (e.g. artists, film-makers, photographers, writers). </a:t>
            </a:r>
            <a:endParaRPr lang="en-US" dirty="0">
              <a:ea typeface="+mn-lt"/>
              <a:cs typeface="+mn-lt"/>
            </a:endParaRPr>
          </a:p>
          <a:p>
            <a:endParaRPr lang="en-US" dirty="0">
              <a:cs typeface="Calibri Light"/>
            </a:endParaRPr>
          </a:p>
        </p:txBody>
      </p:sp>
      <p:pic>
        <p:nvPicPr>
          <p:cNvPr id="6" name="Picture 5" descr="A picture containing text&#10;&#10;Description automatically generated">
            <a:extLst>
              <a:ext uri="{FF2B5EF4-FFF2-40B4-BE49-F238E27FC236}">
                <a16:creationId xmlns:a16="http://schemas.microsoft.com/office/drawing/2014/main" id="{CD4F8A2F-5A60-40FD-8678-CF7FDF4EE184}"/>
              </a:ext>
            </a:extLst>
          </p:cNvPr>
          <p:cNvPicPr>
            <a:picLocks noChangeAspect="1"/>
          </p:cNvPicPr>
          <p:nvPr/>
        </p:nvPicPr>
        <p:blipFill>
          <a:blip r:embed="rId2"/>
          <a:stretch>
            <a:fillRect/>
          </a:stretch>
        </p:blipFill>
        <p:spPr>
          <a:xfrm>
            <a:off x="9171034" y="5511991"/>
            <a:ext cx="2743200" cy="1130198"/>
          </a:xfrm>
          <a:prstGeom prst="rect">
            <a:avLst/>
          </a:prstGeom>
        </p:spPr>
      </p:pic>
    </p:spTree>
    <p:extLst>
      <p:ext uri="{BB962C8B-B14F-4D97-AF65-F5344CB8AC3E}">
        <p14:creationId xmlns:p14="http://schemas.microsoft.com/office/powerpoint/2010/main" val="3841671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E6CDB-78D3-ED4B-BA80-5CB49253DCF4}"/>
              </a:ext>
            </a:extLst>
          </p:cNvPr>
          <p:cNvSpPr>
            <a:spLocks noGrp="1"/>
          </p:cNvSpPr>
          <p:nvPr>
            <p:ph type="title"/>
          </p:nvPr>
        </p:nvSpPr>
        <p:spPr/>
        <p:txBody>
          <a:bodyPr/>
          <a:lstStyle/>
          <a:p>
            <a:r>
              <a:rPr lang="en-US" dirty="0"/>
              <a:t>Evaluation</a:t>
            </a:r>
          </a:p>
        </p:txBody>
      </p:sp>
      <p:sp>
        <p:nvSpPr>
          <p:cNvPr id="3" name="Content Placeholder 2">
            <a:extLst>
              <a:ext uri="{FF2B5EF4-FFF2-40B4-BE49-F238E27FC236}">
                <a16:creationId xmlns:a16="http://schemas.microsoft.com/office/drawing/2014/main" id="{0F3ED0CF-0F30-D74D-883F-DF324410BCF6}"/>
              </a:ext>
            </a:extLst>
          </p:cNvPr>
          <p:cNvSpPr>
            <a:spLocks noGrp="1"/>
          </p:cNvSpPr>
          <p:nvPr>
            <p:ph idx="1"/>
          </p:nvPr>
        </p:nvSpPr>
        <p:spPr>
          <a:xfrm>
            <a:off x="676656" y="2011680"/>
            <a:ext cx="10753725" cy="4206240"/>
          </a:xfrm>
        </p:spPr>
        <p:txBody>
          <a:bodyPr/>
          <a:lstStyle/>
          <a:p>
            <a:pPr marL="0" indent="0">
              <a:buNone/>
            </a:pPr>
            <a:endParaRPr lang="en-GB" dirty="0">
              <a:solidFill>
                <a:schemeClr val="tx1"/>
              </a:solidFill>
            </a:endParaRPr>
          </a:p>
          <a:p>
            <a:pPr marL="0" indent="0">
              <a:buNone/>
            </a:pPr>
            <a:r>
              <a:rPr lang="en-GB" sz="2800" dirty="0">
                <a:solidFill>
                  <a:schemeClr val="tx1"/>
                </a:solidFill>
              </a:rPr>
              <a:t>Aims to quantitatively and qualitatively investigate changes over time</a:t>
            </a:r>
          </a:p>
          <a:p>
            <a:pPr marL="0" indent="0">
              <a:buNone/>
            </a:pPr>
            <a:endParaRPr lang="en-GB" sz="2800" dirty="0">
              <a:solidFill>
                <a:schemeClr val="tx1"/>
              </a:solidFill>
            </a:endParaRPr>
          </a:p>
          <a:p>
            <a:pPr marL="0" indent="0">
              <a:buNone/>
            </a:pPr>
            <a:r>
              <a:rPr lang="en-GB" sz="2800" dirty="0">
                <a:solidFill>
                  <a:schemeClr val="tx1"/>
                </a:solidFill>
              </a:rPr>
              <a:t>Baseline survey data for modules under review</a:t>
            </a:r>
          </a:p>
          <a:p>
            <a:pPr marL="0" indent="0">
              <a:buNone/>
            </a:pPr>
            <a:endParaRPr lang="en-GB" sz="2800" dirty="0">
              <a:solidFill>
                <a:schemeClr val="tx1"/>
              </a:solidFill>
            </a:endParaRPr>
          </a:p>
          <a:p>
            <a:pPr marL="0" indent="0">
              <a:buNone/>
            </a:pPr>
            <a:r>
              <a:rPr lang="en-GB" sz="2800" dirty="0">
                <a:solidFill>
                  <a:schemeClr val="tx1"/>
                </a:solidFill>
              </a:rPr>
              <a:t>Module surveyed again after changes to the curriculum have been made</a:t>
            </a:r>
            <a:endParaRPr lang="en-US" sz="2800" dirty="0">
              <a:solidFill>
                <a:schemeClr val="tx1"/>
              </a:solidFill>
            </a:endParaRPr>
          </a:p>
        </p:txBody>
      </p:sp>
      <p:pic>
        <p:nvPicPr>
          <p:cNvPr id="4" name="Picture 5" descr="A picture containing text&#10;&#10;Description automatically generated">
            <a:extLst>
              <a:ext uri="{FF2B5EF4-FFF2-40B4-BE49-F238E27FC236}">
                <a16:creationId xmlns:a16="http://schemas.microsoft.com/office/drawing/2014/main" id="{7A2A39B2-F709-ED4D-8955-5C45DA4F8D11}"/>
              </a:ext>
            </a:extLst>
          </p:cNvPr>
          <p:cNvPicPr>
            <a:picLocks noChangeAspect="1"/>
          </p:cNvPicPr>
          <p:nvPr/>
        </p:nvPicPr>
        <p:blipFill>
          <a:blip r:embed="rId2"/>
          <a:stretch>
            <a:fillRect/>
          </a:stretch>
        </p:blipFill>
        <p:spPr>
          <a:xfrm>
            <a:off x="9203601" y="5474657"/>
            <a:ext cx="2743200" cy="1130198"/>
          </a:xfrm>
          <a:prstGeom prst="rect">
            <a:avLst/>
          </a:prstGeom>
        </p:spPr>
      </p:pic>
    </p:spTree>
    <p:extLst>
      <p:ext uri="{BB962C8B-B14F-4D97-AF65-F5344CB8AC3E}">
        <p14:creationId xmlns:p14="http://schemas.microsoft.com/office/powerpoint/2010/main" val="3186275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9ECD7-7B83-D747-A517-3F75658A3E5A}"/>
              </a:ext>
            </a:extLst>
          </p:cNvPr>
          <p:cNvSpPr>
            <a:spLocks noGrp="1"/>
          </p:cNvSpPr>
          <p:nvPr>
            <p:ph type="title"/>
          </p:nvPr>
        </p:nvSpPr>
        <p:spPr/>
        <p:txBody>
          <a:bodyPr>
            <a:normAutofit/>
          </a:bodyPr>
          <a:lstStyle/>
          <a:p>
            <a:r>
              <a:rPr lang="en-US" dirty="0"/>
              <a:t>Evaluation focusing on:</a:t>
            </a:r>
          </a:p>
        </p:txBody>
      </p:sp>
      <p:sp>
        <p:nvSpPr>
          <p:cNvPr id="3" name="Content Placeholder 2">
            <a:extLst>
              <a:ext uri="{FF2B5EF4-FFF2-40B4-BE49-F238E27FC236}">
                <a16:creationId xmlns:a16="http://schemas.microsoft.com/office/drawing/2014/main" id="{12B7432C-EC13-9545-8E0F-BAC60B5E538F}"/>
              </a:ext>
            </a:extLst>
          </p:cNvPr>
          <p:cNvSpPr>
            <a:spLocks noGrp="1"/>
          </p:cNvSpPr>
          <p:nvPr>
            <p:ph idx="1"/>
          </p:nvPr>
        </p:nvSpPr>
        <p:spPr>
          <a:xfrm>
            <a:off x="676656" y="2240280"/>
            <a:ext cx="10753725" cy="3537585"/>
          </a:xfrm>
        </p:spPr>
        <p:txBody>
          <a:bodyPr>
            <a:normAutofit lnSpcReduction="10000"/>
          </a:bodyPr>
          <a:lstStyle/>
          <a:p>
            <a:pPr marL="0" indent="0">
              <a:buNone/>
            </a:pPr>
            <a:r>
              <a:rPr lang="en-GB" sz="2800" b="1" dirty="0">
                <a:solidFill>
                  <a:schemeClr val="tx1"/>
                </a:solidFill>
              </a:rPr>
              <a:t>Students' attitudes and experiences of belonging and inclusion </a:t>
            </a:r>
          </a:p>
          <a:p>
            <a:pPr marL="0" indent="0">
              <a:buNone/>
            </a:pPr>
            <a:endParaRPr lang="en-GB" sz="2800" b="1" dirty="0">
              <a:solidFill>
                <a:schemeClr val="tx1"/>
              </a:solidFill>
            </a:endParaRPr>
          </a:p>
          <a:p>
            <a:pPr marL="0" indent="0">
              <a:buNone/>
            </a:pPr>
            <a:r>
              <a:rPr lang="en-GB" sz="2800" b="1" dirty="0">
                <a:solidFill>
                  <a:schemeClr val="tx1"/>
                </a:solidFill>
              </a:rPr>
              <a:t>Students' attainment levels on IPP focused modules </a:t>
            </a:r>
            <a:endParaRPr lang="en-US" sz="2800" b="1" dirty="0">
              <a:solidFill>
                <a:schemeClr val="tx1"/>
              </a:solidFill>
            </a:endParaRPr>
          </a:p>
          <a:p>
            <a:pPr marL="0" indent="0">
              <a:buNone/>
            </a:pPr>
            <a:endParaRPr lang="en-GB" sz="2800" dirty="0">
              <a:solidFill>
                <a:schemeClr val="tx1"/>
              </a:solidFill>
            </a:endParaRPr>
          </a:p>
          <a:p>
            <a:pPr marL="0" indent="0">
              <a:buNone/>
            </a:pPr>
            <a:r>
              <a:rPr lang="en-GB" sz="2800" dirty="0">
                <a:solidFill>
                  <a:schemeClr val="tx1"/>
                </a:solidFill>
              </a:rPr>
              <a:t>IPP’s perceptions and experiences of working in partnership</a:t>
            </a:r>
            <a:endParaRPr lang="en-US" sz="2800" dirty="0">
              <a:solidFill>
                <a:schemeClr val="tx1"/>
              </a:solidFill>
            </a:endParaRPr>
          </a:p>
          <a:p>
            <a:pPr marL="0" indent="0">
              <a:buNone/>
            </a:pPr>
            <a:endParaRPr lang="en-GB" sz="2800" dirty="0">
              <a:solidFill>
                <a:schemeClr val="tx1"/>
              </a:solidFill>
            </a:endParaRPr>
          </a:p>
          <a:p>
            <a:pPr marL="0" indent="0">
              <a:buNone/>
            </a:pPr>
            <a:r>
              <a:rPr lang="en-GB" sz="2800" dirty="0">
                <a:solidFill>
                  <a:schemeClr val="tx1"/>
                </a:solidFill>
              </a:rPr>
              <a:t>IP Leads’ experiences and perceptions of working in partnership</a:t>
            </a:r>
            <a:endParaRPr lang="en-US" sz="2800" dirty="0">
              <a:solidFill>
                <a:schemeClr val="tx1"/>
              </a:solidFill>
            </a:endParaRPr>
          </a:p>
          <a:p>
            <a:endParaRPr lang="en-US" dirty="0"/>
          </a:p>
        </p:txBody>
      </p:sp>
      <p:pic>
        <p:nvPicPr>
          <p:cNvPr id="4" name="Picture 5" descr="A picture containing text&#10;&#10;Description automatically generated">
            <a:extLst>
              <a:ext uri="{FF2B5EF4-FFF2-40B4-BE49-F238E27FC236}">
                <a16:creationId xmlns:a16="http://schemas.microsoft.com/office/drawing/2014/main" id="{07DCF769-BE6D-1849-B405-2E78F4681443}"/>
              </a:ext>
            </a:extLst>
          </p:cNvPr>
          <p:cNvPicPr>
            <a:picLocks noChangeAspect="1"/>
          </p:cNvPicPr>
          <p:nvPr/>
        </p:nvPicPr>
        <p:blipFill>
          <a:blip r:embed="rId2"/>
          <a:stretch>
            <a:fillRect/>
          </a:stretch>
        </p:blipFill>
        <p:spPr>
          <a:xfrm>
            <a:off x="9237891" y="5588957"/>
            <a:ext cx="2743200" cy="1130198"/>
          </a:xfrm>
          <a:prstGeom prst="rect">
            <a:avLst/>
          </a:prstGeom>
        </p:spPr>
      </p:pic>
    </p:spTree>
    <p:extLst>
      <p:ext uri="{BB962C8B-B14F-4D97-AF65-F5344CB8AC3E}">
        <p14:creationId xmlns:p14="http://schemas.microsoft.com/office/powerpoint/2010/main" val="189497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6F15B-87F3-A146-8CB3-1F0D105720DC}"/>
              </a:ext>
            </a:extLst>
          </p:cNvPr>
          <p:cNvSpPr>
            <a:spLocks noGrp="1"/>
          </p:cNvSpPr>
          <p:nvPr>
            <p:ph type="title"/>
          </p:nvPr>
        </p:nvSpPr>
        <p:spPr>
          <a:xfrm>
            <a:off x="657224" y="499533"/>
            <a:ext cx="10772775" cy="1054947"/>
          </a:xfrm>
        </p:spPr>
        <p:txBody>
          <a:bodyPr>
            <a:normAutofit/>
          </a:bodyPr>
          <a:lstStyle/>
          <a:p>
            <a:r>
              <a:rPr lang="en-US" sz="4000" dirty="0"/>
              <a:t>2020/21 Survey </a:t>
            </a:r>
          </a:p>
        </p:txBody>
      </p:sp>
      <p:sp>
        <p:nvSpPr>
          <p:cNvPr id="3" name="Content Placeholder 2">
            <a:extLst>
              <a:ext uri="{FF2B5EF4-FFF2-40B4-BE49-F238E27FC236}">
                <a16:creationId xmlns:a16="http://schemas.microsoft.com/office/drawing/2014/main" id="{FF1F451A-7973-1240-BEA2-05B81DCD9CD8}"/>
              </a:ext>
            </a:extLst>
          </p:cNvPr>
          <p:cNvSpPr>
            <a:spLocks noGrp="1"/>
          </p:cNvSpPr>
          <p:nvPr>
            <p:ph idx="1"/>
          </p:nvPr>
        </p:nvSpPr>
        <p:spPr>
          <a:xfrm>
            <a:off x="676656" y="1783080"/>
            <a:ext cx="10753725" cy="4526280"/>
          </a:xfrm>
        </p:spPr>
        <p:txBody>
          <a:bodyPr>
            <a:normAutofit lnSpcReduction="10000"/>
          </a:bodyPr>
          <a:lstStyle/>
          <a:p>
            <a:pPr fontAlgn="base">
              <a:buFont typeface="Arial" panose="020B0604020202020204" pitchFamily="34" charset="0"/>
              <a:buChar char="•"/>
            </a:pPr>
            <a:r>
              <a:rPr lang="en-US" dirty="0">
                <a:solidFill>
                  <a:schemeClr val="tx1"/>
                </a:solidFill>
              </a:rPr>
              <a:t>Black students do not feel represented (because the books used or lecturers teaching them are not of the same identity).</a:t>
            </a:r>
          </a:p>
          <a:p>
            <a:pPr fontAlgn="base">
              <a:buFont typeface="Arial" panose="020B0604020202020204" pitchFamily="34" charset="0"/>
              <a:buChar char="•"/>
            </a:pPr>
            <a:r>
              <a:rPr lang="en-US" dirty="0">
                <a:solidFill>
                  <a:schemeClr val="tx1"/>
                </a:solidFill>
              </a:rPr>
              <a:t>The module is Eurocentric or Western.​</a:t>
            </a:r>
          </a:p>
          <a:p>
            <a:pPr fontAlgn="base">
              <a:buFont typeface="Arial" panose="020B0604020202020204" pitchFamily="34" charset="0"/>
              <a:buChar char="•"/>
            </a:pPr>
            <a:r>
              <a:rPr lang="en-US" dirty="0">
                <a:solidFill>
                  <a:schemeClr val="tx1"/>
                </a:solidFill>
              </a:rPr>
              <a:t>Most case studies in health relate to white participants including older and newer case studies. More relevant case studies are needed.​</a:t>
            </a:r>
          </a:p>
          <a:p>
            <a:pPr fontAlgn="base">
              <a:buFont typeface="Arial" panose="020B0604020202020204" pitchFamily="34" charset="0"/>
              <a:buChar char="•"/>
            </a:pPr>
            <a:r>
              <a:rPr lang="en-US" dirty="0">
                <a:solidFill>
                  <a:schemeClr val="tx1"/>
                </a:solidFill>
              </a:rPr>
              <a:t>Their ethnicity is perceived as related to immigrants in British education.​</a:t>
            </a:r>
          </a:p>
          <a:p>
            <a:pPr fontAlgn="base">
              <a:buFont typeface="Arial" panose="020B0604020202020204" pitchFamily="34" charset="0"/>
              <a:buChar char="•"/>
            </a:pPr>
            <a:r>
              <a:rPr lang="en-US" dirty="0">
                <a:solidFill>
                  <a:schemeClr val="tx1"/>
                </a:solidFill>
              </a:rPr>
              <a:t>They had a skin condition case in a workshop. All images showed patients with white skin, which limits understanding of skin conditions on other skin tones. Not being able to </a:t>
            </a:r>
            <a:r>
              <a:rPr lang="en-US" dirty="0" err="1">
                <a:solidFill>
                  <a:schemeClr val="tx1"/>
                </a:solidFill>
              </a:rPr>
              <a:t>recognise</a:t>
            </a:r>
            <a:r>
              <a:rPr lang="en-US" dirty="0">
                <a:solidFill>
                  <a:schemeClr val="tx1"/>
                </a:solidFill>
              </a:rPr>
              <a:t> this could have serious implications in practice.​</a:t>
            </a:r>
          </a:p>
          <a:p>
            <a:pPr fontAlgn="base">
              <a:buFont typeface="Arial" panose="020B0604020202020204" pitchFamily="34" charset="0"/>
              <a:buChar char="•"/>
            </a:pPr>
            <a:r>
              <a:rPr lang="en-US" dirty="0">
                <a:solidFill>
                  <a:schemeClr val="tx1"/>
                </a:solidFill>
              </a:rPr>
              <a:t>Ethnicity is not focused on in Engineering because of its’ technical focus.​</a:t>
            </a:r>
          </a:p>
          <a:p>
            <a:pPr fontAlgn="base">
              <a:buFont typeface="Arial" panose="020B0604020202020204" pitchFamily="34" charset="0"/>
              <a:buChar char="•"/>
            </a:pPr>
            <a:r>
              <a:rPr lang="en-US" dirty="0">
                <a:solidFill>
                  <a:schemeClr val="tx1"/>
                </a:solidFill>
              </a:rPr>
              <a:t>Historical science conducted by Black, Asian and Minority Ethnic scientists is not referred to. All work is based on white scientists.​</a:t>
            </a:r>
          </a:p>
          <a:p>
            <a:endParaRPr lang="en-US" dirty="0"/>
          </a:p>
        </p:txBody>
      </p:sp>
      <p:pic>
        <p:nvPicPr>
          <p:cNvPr id="4" name="Picture 5" descr="A picture containing text&#10;&#10;Description automatically generated">
            <a:extLst>
              <a:ext uri="{FF2B5EF4-FFF2-40B4-BE49-F238E27FC236}">
                <a16:creationId xmlns:a16="http://schemas.microsoft.com/office/drawing/2014/main" id="{B3F711C1-2393-8E4A-B461-DCE3C2CC5A77}"/>
              </a:ext>
            </a:extLst>
          </p:cNvPr>
          <p:cNvPicPr>
            <a:picLocks noChangeAspect="1"/>
          </p:cNvPicPr>
          <p:nvPr/>
        </p:nvPicPr>
        <p:blipFill>
          <a:blip r:embed="rId2"/>
          <a:stretch>
            <a:fillRect/>
          </a:stretch>
        </p:blipFill>
        <p:spPr>
          <a:xfrm>
            <a:off x="9743374" y="5811327"/>
            <a:ext cx="2350995" cy="973316"/>
          </a:xfrm>
          <a:prstGeom prst="rect">
            <a:avLst/>
          </a:prstGeom>
        </p:spPr>
      </p:pic>
    </p:spTree>
    <p:extLst>
      <p:ext uri="{BB962C8B-B14F-4D97-AF65-F5344CB8AC3E}">
        <p14:creationId xmlns:p14="http://schemas.microsoft.com/office/powerpoint/2010/main" val="1856808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9ED19-279A-D74F-A341-78B93E291CB9}"/>
              </a:ext>
            </a:extLst>
          </p:cNvPr>
          <p:cNvSpPr>
            <a:spLocks noGrp="1"/>
          </p:cNvSpPr>
          <p:nvPr>
            <p:ph type="title"/>
          </p:nvPr>
        </p:nvSpPr>
        <p:spPr>
          <a:xfrm>
            <a:off x="657224" y="499533"/>
            <a:ext cx="10772775" cy="1146387"/>
          </a:xfrm>
        </p:spPr>
        <p:txBody>
          <a:bodyPr>
            <a:normAutofit/>
          </a:bodyPr>
          <a:lstStyle/>
          <a:p>
            <a:r>
              <a:rPr lang="en-US" sz="4000" dirty="0"/>
              <a:t>2020/21 Survey </a:t>
            </a:r>
          </a:p>
        </p:txBody>
      </p:sp>
      <p:sp>
        <p:nvSpPr>
          <p:cNvPr id="3" name="Content Placeholder 2">
            <a:extLst>
              <a:ext uri="{FF2B5EF4-FFF2-40B4-BE49-F238E27FC236}">
                <a16:creationId xmlns:a16="http://schemas.microsoft.com/office/drawing/2014/main" id="{1CEE8909-09EE-7746-9099-78A4218B1611}"/>
              </a:ext>
            </a:extLst>
          </p:cNvPr>
          <p:cNvSpPr>
            <a:spLocks noGrp="1"/>
          </p:cNvSpPr>
          <p:nvPr>
            <p:ph idx="1"/>
          </p:nvPr>
        </p:nvSpPr>
        <p:spPr>
          <a:xfrm>
            <a:off x="654245" y="1760220"/>
            <a:ext cx="10764931" cy="4135195"/>
          </a:xfrm>
        </p:spPr>
        <p:txBody>
          <a:bodyPr>
            <a:normAutofit fontScale="92500" lnSpcReduction="20000"/>
          </a:bodyPr>
          <a:lstStyle/>
          <a:p>
            <a:pPr fontAlgn="base">
              <a:buFont typeface="Arial" panose="020B0604020202020204" pitchFamily="34" charset="0"/>
              <a:buChar char="•"/>
            </a:pPr>
            <a:r>
              <a:rPr lang="en-US" dirty="0">
                <a:solidFill>
                  <a:schemeClr val="tx1"/>
                </a:solidFill>
              </a:rPr>
              <a:t>Currently, there is little representation of other (than white) races or ethnicities in this discipline. All ethnicities should be represented equally.​</a:t>
            </a:r>
          </a:p>
          <a:p>
            <a:pPr fontAlgn="base">
              <a:buFont typeface="Arial" panose="020B0604020202020204" pitchFamily="34" charset="0"/>
              <a:buChar char="•"/>
            </a:pPr>
            <a:r>
              <a:rPr lang="en-US" dirty="0">
                <a:solidFill>
                  <a:schemeClr val="tx1"/>
                </a:solidFill>
              </a:rPr>
              <a:t>As a white British person, they want to learn about the games industry across different countries and cultures. The games module should not overly focus on Western genres. ​</a:t>
            </a:r>
          </a:p>
          <a:p>
            <a:pPr fontAlgn="base">
              <a:buFont typeface="Arial" panose="020B0604020202020204" pitchFamily="34" charset="0"/>
              <a:buChar char="•"/>
            </a:pPr>
            <a:r>
              <a:rPr lang="en-US" dirty="0">
                <a:solidFill>
                  <a:schemeClr val="tx1"/>
                </a:solidFill>
              </a:rPr>
              <a:t>They feel overrepresented as most of the cohort are White British.​</a:t>
            </a:r>
          </a:p>
          <a:p>
            <a:pPr fontAlgn="base">
              <a:buFont typeface="Arial" panose="020B0604020202020204" pitchFamily="34" charset="0"/>
              <a:buChar char="•"/>
            </a:pPr>
            <a:r>
              <a:rPr lang="en-US" dirty="0">
                <a:solidFill>
                  <a:schemeClr val="tx1"/>
                </a:solidFill>
              </a:rPr>
              <a:t>Case studies mostly relate to White male research and do not refer enough to other ethnicities.​</a:t>
            </a:r>
          </a:p>
          <a:p>
            <a:pPr fontAlgn="base">
              <a:buFont typeface="Arial" panose="020B0604020202020204" pitchFamily="34" charset="0"/>
              <a:buChar char="•"/>
            </a:pPr>
            <a:r>
              <a:rPr lang="en-US" dirty="0">
                <a:solidFill>
                  <a:schemeClr val="tx1"/>
                </a:solidFill>
              </a:rPr>
              <a:t>There is a hierarchy of White males and a narrow representation of diverse ethnicities and backgrounds in academic literature. There is a need to include authors from varied race and gender backgrounds, through case studies, research, textbooks, articles and material that is not-only UK focused.​</a:t>
            </a:r>
          </a:p>
          <a:p>
            <a:pPr fontAlgn="base">
              <a:buFont typeface="Arial" panose="020B0604020202020204" pitchFamily="34" charset="0"/>
              <a:buChar char="•"/>
            </a:pPr>
            <a:r>
              <a:rPr lang="en-US" dirty="0">
                <a:solidFill>
                  <a:schemeClr val="tx1"/>
                </a:solidFill>
              </a:rPr>
              <a:t>Lecturers’ teaching language does not always reflect the power relations, and sometimes refers to stereotypes and deficit models inferred in phrases such as 'developing countries.'​</a:t>
            </a:r>
          </a:p>
          <a:p>
            <a:endParaRPr lang="en-US" dirty="0"/>
          </a:p>
        </p:txBody>
      </p:sp>
      <p:pic>
        <p:nvPicPr>
          <p:cNvPr id="4" name="Picture 5" descr="A picture containing text&#10;&#10;Description automatically generated">
            <a:extLst>
              <a:ext uri="{FF2B5EF4-FFF2-40B4-BE49-F238E27FC236}">
                <a16:creationId xmlns:a16="http://schemas.microsoft.com/office/drawing/2014/main" id="{3AE62849-FE37-2F49-ABD8-A577E945EF22}"/>
              </a:ext>
            </a:extLst>
          </p:cNvPr>
          <p:cNvPicPr>
            <a:picLocks noChangeAspect="1"/>
          </p:cNvPicPr>
          <p:nvPr/>
        </p:nvPicPr>
        <p:blipFill>
          <a:blip r:embed="rId2"/>
          <a:stretch>
            <a:fillRect/>
          </a:stretch>
        </p:blipFill>
        <p:spPr>
          <a:xfrm>
            <a:off x="9776992" y="5801018"/>
            <a:ext cx="2294965" cy="950904"/>
          </a:xfrm>
          <a:prstGeom prst="rect">
            <a:avLst/>
          </a:prstGeom>
        </p:spPr>
      </p:pic>
    </p:spTree>
    <p:extLst>
      <p:ext uri="{BB962C8B-B14F-4D97-AF65-F5344CB8AC3E}">
        <p14:creationId xmlns:p14="http://schemas.microsoft.com/office/powerpoint/2010/main" val="30250109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E7CFAA6-1DBB-43B0-BD82-2FB83CF4E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81844E-8F2F-4682-88BB-B778E6A01B5A}"/>
              </a:ext>
            </a:extLst>
          </p:cNvPr>
          <p:cNvSpPr>
            <a:spLocks noGrp="1"/>
          </p:cNvSpPr>
          <p:nvPr>
            <p:ph type="title"/>
          </p:nvPr>
        </p:nvSpPr>
        <p:spPr>
          <a:xfrm>
            <a:off x="706299" y="639763"/>
            <a:ext cx="3947998" cy="5492750"/>
          </a:xfrm>
        </p:spPr>
        <p:txBody>
          <a:bodyPr>
            <a:normAutofit/>
          </a:bodyPr>
          <a:lstStyle/>
          <a:p>
            <a:r>
              <a:rPr lang="en-US" sz="6000" dirty="0">
                <a:solidFill>
                  <a:srgbClr val="FFFFFF"/>
                </a:solidFill>
                <a:cs typeface="Calibri Light"/>
              </a:rPr>
              <a:t>Year 2:</a:t>
            </a:r>
            <a:br>
              <a:rPr lang="en-US" sz="6000" dirty="0">
                <a:solidFill>
                  <a:srgbClr val="FFFFFF"/>
                </a:solidFill>
                <a:cs typeface="Calibri Light"/>
              </a:rPr>
            </a:br>
            <a:r>
              <a:rPr lang="en-US" sz="6000" dirty="0">
                <a:solidFill>
                  <a:srgbClr val="FFFFFF"/>
                </a:solidFill>
                <a:cs typeface="Calibri Light"/>
              </a:rPr>
              <a:t>2021/22</a:t>
            </a:r>
            <a:endParaRPr lang="en-US" sz="6000" dirty="0">
              <a:solidFill>
                <a:srgbClr val="FFFFFF"/>
              </a:solidFill>
            </a:endParaRPr>
          </a:p>
        </p:txBody>
      </p:sp>
      <p:cxnSp>
        <p:nvCxnSpPr>
          <p:cNvPr id="10" name="Straight Connector 9">
            <a:extLst>
              <a:ext uri="{FF2B5EF4-FFF2-40B4-BE49-F238E27FC236}">
                <a16:creationId xmlns:a16="http://schemas.microsoft.com/office/drawing/2014/main" id="{9E13708B-D2E3-41E3-BD49-F910056473E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1323" y="2211346"/>
            <a:ext cx="0" cy="2349584"/>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648CAF1-B5D1-4E5B-BB08-9BD12B376975}"/>
              </a:ext>
            </a:extLst>
          </p:cNvPr>
          <p:cNvSpPr>
            <a:spLocks noGrp="1"/>
          </p:cNvSpPr>
          <p:nvPr>
            <p:ph idx="1"/>
          </p:nvPr>
        </p:nvSpPr>
        <p:spPr>
          <a:xfrm>
            <a:off x="5288349" y="1112363"/>
            <a:ext cx="6142032" cy="5020150"/>
          </a:xfrm>
        </p:spPr>
        <p:txBody>
          <a:bodyPr anchor="ctr">
            <a:normAutofit lnSpcReduction="10000"/>
          </a:bodyPr>
          <a:lstStyle/>
          <a:p>
            <a:endParaRPr lang="en-US" sz="2800" dirty="0">
              <a:solidFill>
                <a:schemeClr val="tx1"/>
              </a:solidFill>
              <a:cs typeface="Calibri Light"/>
            </a:endParaRPr>
          </a:p>
          <a:p>
            <a:r>
              <a:rPr lang="en-US" sz="2800" dirty="0">
                <a:solidFill>
                  <a:schemeClr val="tx1"/>
                </a:solidFill>
                <a:cs typeface="Calibri Light"/>
              </a:rPr>
              <a:t>64 student Inclusive Practice Partners recruited across all 8 Schools</a:t>
            </a:r>
          </a:p>
          <a:p>
            <a:endParaRPr lang="en-US" sz="2800" dirty="0">
              <a:solidFill>
                <a:schemeClr val="tx1"/>
              </a:solidFill>
              <a:cs typeface="Calibri Light"/>
            </a:endParaRPr>
          </a:p>
          <a:p>
            <a:r>
              <a:rPr lang="en-US" sz="2800" dirty="0">
                <a:solidFill>
                  <a:schemeClr val="tx1"/>
                </a:solidFill>
                <a:cs typeface="Calibri Light"/>
              </a:rPr>
              <a:t>One academic lead in each School working with the IPPs, but also more involvement of module leaders  </a:t>
            </a:r>
          </a:p>
          <a:p>
            <a:endParaRPr lang="en-US" sz="2800" dirty="0">
              <a:solidFill>
                <a:schemeClr val="tx1"/>
              </a:solidFill>
              <a:cs typeface="Calibri Light"/>
            </a:endParaRPr>
          </a:p>
          <a:p>
            <a:r>
              <a:rPr lang="en-US" sz="2800" dirty="0">
                <a:solidFill>
                  <a:schemeClr val="tx1"/>
                </a:solidFill>
                <a:cs typeface="Calibri Light"/>
              </a:rPr>
              <a:t>Online workshop training in both diversifying and </a:t>
            </a:r>
            <a:r>
              <a:rPr lang="en-US" sz="2800" dirty="0" err="1">
                <a:solidFill>
                  <a:schemeClr val="tx1"/>
                </a:solidFill>
                <a:cs typeface="Calibri Light"/>
              </a:rPr>
              <a:t>decolonising</a:t>
            </a:r>
            <a:r>
              <a:rPr lang="en-US" sz="2800" dirty="0">
                <a:solidFill>
                  <a:schemeClr val="tx1"/>
                </a:solidFill>
                <a:cs typeface="Calibri Light"/>
              </a:rPr>
              <a:t> the curriculum and partnership working and online resources </a:t>
            </a:r>
          </a:p>
          <a:p>
            <a:endParaRPr lang="en-US" sz="2800" dirty="0">
              <a:solidFill>
                <a:schemeClr val="tx1"/>
              </a:solidFill>
              <a:cs typeface="Calibri Light"/>
            </a:endParaRPr>
          </a:p>
          <a:p>
            <a:endParaRPr lang="en-US" sz="2800" b="1" dirty="0">
              <a:solidFill>
                <a:schemeClr val="tx1"/>
              </a:solidFill>
              <a:cs typeface="Calibri Light"/>
            </a:endParaRPr>
          </a:p>
          <a:p>
            <a:endParaRPr lang="en-US" dirty="0">
              <a:solidFill>
                <a:schemeClr val="tx1"/>
              </a:solidFill>
              <a:cs typeface="Calibri Light"/>
            </a:endParaRPr>
          </a:p>
        </p:txBody>
      </p:sp>
      <p:pic>
        <p:nvPicPr>
          <p:cNvPr id="4" name="Picture 5" descr="A picture containing text&#10;&#10;Description automatically generated">
            <a:extLst>
              <a:ext uri="{FF2B5EF4-FFF2-40B4-BE49-F238E27FC236}">
                <a16:creationId xmlns:a16="http://schemas.microsoft.com/office/drawing/2014/main" id="{BAEA5592-BA35-44DF-87CA-64AE9D5A8E67}"/>
              </a:ext>
            </a:extLst>
          </p:cNvPr>
          <p:cNvPicPr>
            <a:picLocks noChangeAspect="1"/>
          </p:cNvPicPr>
          <p:nvPr/>
        </p:nvPicPr>
        <p:blipFill>
          <a:blip r:embed="rId2"/>
          <a:stretch>
            <a:fillRect/>
          </a:stretch>
        </p:blipFill>
        <p:spPr>
          <a:xfrm>
            <a:off x="9220060" y="5565919"/>
            <a:ext cx="2743200" cy="1130198"/>
          </a:xfrm>
          <a:prstGeom prst="rect">
            <a:avLst/>
          </a:prstGeom>
        </p:spPr>
      </p:pic>
    </p:spTree>
    <p:extLst>
      <p:ext uri="{BB962C8B-B14F-4D97-AF65-F5344CB8AC3E}">
        <p14:creationId xmlns:p14="http://schemas.microsoft.com/office/powerpoint/2010/main" val="39374742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8529F-DF29-5848-A227-32112BDB2647}"/>
              </a:ext>
            </a:extLst>
          </p:cNvPr>
          <p:cNvSpPr>
            <a:spLocks noGrp="1"/>
          </p:cNvSpPr>
          <p:nvPr>
            <p:ph type="title"/>
          </p:nvPr>
        </p:nvSpPr>
        <p:spPr>
          <a:xfrm>
            <a:off x="657606" y="213783"/>
            <a:ext cx="10772775" cy="1658198"/>
          </a:xfrm>
        </p:spPr>
        <p:txBody>
          <a:bodyPr/>
          <a:lstStyle/>
          <a:p>
            <a:r>
              <a:rPr lang="en-US" dirty="0"/>
              <a:t>Year 2: </a:t>
            </a:r>
          </a:p>
        </p:txBody>
      </p:sp>
      <p:sp>
        <p:nvSpPr>
          <p:cNvPr id="3" name="Content Placeholder 2">
            <a:extLst>
              <a:ext uri="{FF2B5EF4-FFF2-40B4-BE49-F238E27FC236}">
                <a16:creationId xmlns:a16="http://schemas.microsoft.com/office/drawing/2014/main" id="{D2319AEF-A64E-5847-97C1-223316B41240}"/>
              </a:ext>
            </a:extLst>
          </p:cNvPr>
          <p:cNvSpPr>
            <a:spLocks noGrp="1"/>
          </p:cNvSpPr>
          <p:nvPr>
            <p:ph idx="1"/>
          </p:nvPr>
        </p:nvSpPr>
        <p:spPr/>
        <p:txBody>
          <a:bodyPr>
            <a:normAutofit lnSpcReduction="10000"/>
          </a:bodyPr>
          <a:lstStyle/>
          <a:p>
            <a:pPr>
              <a:buClr>
                <a:schemeClr val="tx1"/>
              </a:buClr>
              <a:buFont typeface="Arial" panose="020B0604020202020204" pitchFamily="34" charset="0"/>
              <a:buChar char="•"/>
            </a:pPr>
            <a:r>
              <a:rPr lang="en-US" dirty="0">
                <a:solidFill>
                  <a:schemeClr val="tx1"/>
                </a:solidFill>
              </a:rPr>
              <a:t>Embedding diversifying and </a:t>
            </a:r>
            <a:r>
              <a:rPr lang="en-US" dirty="0" err="1">
                <a:solidFill>
                  <a:schemeClr val="tx1"/>
                </a:solidFill>
              </a:rPr>
              <a:t>decolonising</a:t>
            </a:r>
            <a:r>
              <a:rPr lang="en-US" dirty="0">
                <a:solidFill>
                  <a:schemeClr val="tx1"/>
                </a:solidFill>
              </a:rPr>
              <a:t> the curriculum into academic and quality processes through Periodic Review</a:t>
            </a:r>
          </a:p>
          <a:p>
            <a:pPr>
              <a:buClr>
                <a:schemeClr val="tx1"/>
              </a:buClr>
              <a:buFont typeface="Arial" panose="020B0604020202020204" pitchFamily="34" charset="0"/>
              <a:buChar char="•"/>
            </a:pPr>
            <a:endParaRPr lang="en-US" dirty="0">
              <a:solidFill>
                <a:schemeClr val="tx1"/>
              </a:solidFill>
            </a:endParaRPr>
          </a:p>
          <a:p>
            <a:pPr>
              <a:buClr>
                <a:schemeClr val="tx1"/>
              </a:buClr>
              <a:buFont typeface="Arial" panose="020B0604020202020204" pitchFamily="34" charset="0"/>
              <a:buChar char="•"/>
            </a:pPr>
            <a:r>
              <a:rPr lang="en-US" dirty="0">
                <a:solidFill>
                  <a:schemeClr val="tx1"/>
                </a:solidFill>
              </a:rPr>
              <a:t>Students will work with course and module leaders in preparation for Periodic Review to look at two modules per Level</a:t>
            </a:r>
          </a:p>
          <a:p>
            <a:pPr>
              <a:buClr>
                <a:schemeClr val="tx1"/>
              </a:buClr>
              <a:buFont typeface="Arial" panose="020B0604020202020204" pitchFamily="34" charset="0"/>
              <a:buChar char="•"/>
            </a:pPr>
            <a:endParaRPr lang="en-US" dirty="0">
              <a:solidFill>
                <a:schemeClr val="tx1"/>
              </a:solidFill>
            </a:endParaRPr>
          </a:p>
          <a:p>
            <a:pPr>
              <a:buClr>
                <a:schemeClr val="tx1"/>
              </a:buClr>
              <a:buFont typeface="Arial" panose="020B0604020202020204" pitchFamily="34" charset="0"/>
              <a:buChar char="•"/>
            </a:pPr>
            <a:r>
              <a:rPr lang="en-US" dirty="0">
                <a:solidFill>
                  <a:schemeClr val="tx1"/>
                </a:solidFill>
              </a:rPr>
              <a:t>Continuing to work within Schools to review modules </a:t>
            </a:r>
          </a:p>
          <a:p>
            <a:pPr>
              <a:buClr>
                <a:schemeClr val="tx1"/>
              </a:buClr>
              <a:buFont typeface="Arial" panose="020B0604020202020204" pitchFamily="34" charset="0"/>
              <a:buChar char="•"/>
            </a:pPr>
            <a:endParaRPr lang="en-US" dirty="0">
              <a:solidFill>
                <a:schemeClr val="tx1"/>
              </a:solidFill>
            </a:endParaRPr>
          </a:p>
          <a:p>
            <a:pPr>
              <a:buClr>
                <a:schemeClr val="tx1"/>
              </a:buClr>
              <a:buFont typeface="Arial" panose="020B0604020202020204" pitchFamily="34" charset="0"/>
              <a:buChar char="•"/>
            </a:pPr>
            <a:r>
              <a:rPr lang="en-US" dirty="0">
                <a:solidFill>
                  <a:schemeClr val="tx1"/>
                </a:solidFill>
              </a:rPr>
              <a:t>Introduction of the Inclusive Practice Mark (for Diversifying, for </a:t>
            </a:r>
            <a:r>
              <a:rPr lang="en-US" dirty="0" err="1">
                <a:solidFill>
                  <a:schemeClr val="tx1"/>
                </a:solidFill>
              </a:rPr>
              <a:t>Decolonising</a:t>
            </a:r>
            <a:r>
              <a:rPr lang="en-US" dirty="0">
                <a:solidFill>
                  <a:schemeClr val="tx1"/>
                </a:solidFill>
              </a:rPr>
              <a:t>)</a:t>
            </a:r>
          </a:p>
          <a:p>
            <a:pPr>
              <a:buClr>
                <a:schemeClr val="tx1"/>
              </a:buClr>
              <a:buFont typeface="Arial" panose="020B0604020202020204" pitchFamily="34" charset="0"/>
              <a:buChar char="•"/>
            </a:pPr>
            <a:endParaRPr lang="en-US" dirty="0">
              <a:solidFill>
                <a:schemeClr val="tx1"/>
              </a:solidFill>
            </a:endParaRPr>
          </a:p>
          <a:p>
            <a:pPr>
              <a:buClr>
                <a:schemeClr val="tx1"/>
              </a:buClr>
              <a:buFont typeface="Arial" panose="020B0604020202020204" pitchFamily="34" charset="0"/>
              <a:buChar char="•"/>
            </a:pPr>
            <a:endParaRPr lang="en-US" dirty="0">
              <a:solidFill>
                <a:schemeClr val="tx1"/>
              </a:solidFill>
            </a:endParaRPr>
          </a:p>
          <a:p>
            <a:endParaRPr lang="en-US" dirty="0">
              <a:solidFill>
                <a:schemeClr val="tx1"/>
              </a:solidFill>
            </a:endParaRPr>
          </a:p>
        </p:txBody>
      </p:sp>
      <p:pic>
        <p:nvPicPr>
          <p:cNvPr id="4" name="Picture 5" descr="A picture containing text&#10;&#10;Description automatically generated">
            <a:extLst>
              <a:ext uri="{FF2B5EF4-FFF2-40B4-BE49-F238E27FC236}">
                <a16:creationId xmlns:a16="http://schemas.microsoft.com/office/drawing/2014/main" id="{B2547A17-78AD-B642-9856-E6B1682CF71C}"/>
              </a:ext>
            </a:extLst>
          </p:cNvPr>
          <p:cNvPicPr>
            <a:picLocks noChangeAspect="1"/>
          </p:cNvPicPr>
          <p:nvPr/>
        </p:nvPicPr>
        <p:blipFill>
          <a:blip r:embed="rId2"/>
          <a:stretch>
            <a:fillRect/>
          </a:stretch>
        </p:blipFill>
        <p:spPr>
          <a:xfrm>
            <a:off x="9323603" y="5647769"/>
            <a:ext cx="2743200" cy="1130198"/>
          </a:xfrm>
          <a:prstGeom prst="rect">
            <a:avLst/>
          </a:prstGeom>
        </p:spPr>
      </p:pic>
    </p:spTree>
    <p:extLst>
      <p:ext uri="{BB962C8B-B14F-4D97-AF65-F5344CB8AC3E}">
        <p14:creationId xmlns:p14="http://schemas.microsoft.com/office/powerpoint/2010/main" val="16797153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93265-28E4-F649-A4C1-5067DF3CEC53}"/>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B67ADFF5-C0F3-C148-A616-3BC15B027AEC}"/>
              </a:ext>
            </a:extLst>
          </p:cNvPr>
          <p:cNvSpPr>
            <a:spLocks noGrp="1"/>
          </p:cNvSpPr>
          <p:nvPr>
            <p:ph idx="1"/>
          </p:nvPr>
        </p:nvSpPr>
        <p:spPr/>
        <p:txBody>
          <a:bodyPr/>
          <a:lstStyle/>
          <a:p>
            <a:endParaRPr lang="en-US"/>
          </a:p>
        </p:txBody>
      </p:sp>
      <p:pic>
        <p:nvPicPr>
          <p:cNvPr id="5" name="Picture 5" descr="A picture containing text&#10;&#10;Description automatically generated">
            <a:extLst>
              <a:ext uri="{FF2B5EF4-FFF2-40B4-BE49-F238E27FC236}">
                <a16:creationId xmlns:a16="http://schemas.microsoft.com/office/drawing/2014/main" id="{7252CCD9-4094-433E-BAA1-FA5D33FDE309}"/>
              </a:ext>
            </a:extLst>
          </p:cNvPr>
          <p:cNvPicPr>
            <a:picLocks noChangeAspect="1"/>
          </p:cNvPicPr>
          <p:nvPr/>
        </p:nvPicPr>
        <p:blipFill>
          <a:blip r:embed="rId2"/>
          <a:stretch>
            <a:fillRect/>
          </a:stretch>
        </p:blipFill>
        <p:spPr>
          <a:xfrm>
            <a:off x="9278190" y="5547710"/>
            <a:ext cx="2743200" cy="1130198"/>
          </a:xfrm>
          <a:prstGeom prst="rect">
            <a:avLst/>
          </a:prstGeom>
        </p:spPr>
      </p:pic>
    </p:spTree>
    <p:extLst>
      <p:ext uri="{BB962C8B-B14F-4D97-AF65-F5344CB8AC3E}">
        <p14:creationId xmlns:p14="http://schemas.microsoft.com/office/powerpoint/2010/main" val="2306189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E7CFAA6-1DBB-43B0-BD82-2FB83CF4E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AA2D13-F415-B54A-AB7C-94FFA5DCE270}"/>
              </a:ext>
            </a:extLst>
          </p:cNvPr>
          <p:cNvSpPr>
            <a:spLocks noGrp="1"/>
          </p:cNvSpPr>
          <p:nvPr>
            <p:ph type="title"/>
          </p:nvPr>
        </p:nvSpPr>
        <p:spPr>
          <a:xfrm>
            <a:off x="706299" y="639763"/>
            <a:ext cx="3947998" cy="4778376"/>
          </a:xfrm>
        </p:spPr>
        <p:txBody>
          <a:bodyPr>
            <a:normAutofit/>
          </a:bodyPr>
          <a:lstStyle/>
          <a:p>
            <a:r>
              <a:rPr lang="en-US" sz="6000" dirty="0">
                <a:solidFill>
                  <a:srgbClr val="FFFFFF"/>
                </a:solidFill>
                <a:cs typeface="Calibri Light"/>
              </a:rPr>
              <a:t>The Inclusive Practice Partnerships Scheme</a:t>
            </a:r>
            <a:endParaRPr lang="en-US" sz="6000" dirty="0">
              <a:solidFill>
                <a:srgbClr val="FFFFFF"/>
              </a:solidFill>
            </a:endParaRPr>
          </a:p>
        </p:txBody>
      </p:sp>
      <p:cxnSp>
        <p:nvCxnSpPr>
          <p:cNvPr id="10" name="Straight Connector 9">
            <a:extLst>
              <a:ext uri="{FF2B5EF4-FFF2-40B4-BE49-F238E27FC236}">
                <a16:creationId xmlns:a16="http://schemas.microsoft.com/office/drawing/2014/main" id="{9E13708B-D2E3-41E3-BD49-F910056473E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1323" y="2211346"/>
            <a:ext cx="0" cy="2349584"/>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D6C0BE4-9F52-AB44-870D-2AAC9FEBC664}"/>
              </a:ext>
            </a:extLst>
          </p:cNvPr>
          <p:cNvSpPr>
            <a:spLocks noGrp="1"/>
          </p:cNvSpPr>
          <p:nvPr>
            <p:ph idx="1"/>
          </p:nvPr>
        </p:nvSpPr>
        <p:spPr>
          <a:xfrm>
            <a:off x="5288349" y="639764"/>
            <a:ext cx="6142032" cy="5492749"/>
          </a:xfrm>
        </p:spPr>
        <p:txBody>
          <a:bodyPr anchor="ctr">
            <a:normAutofit/>
          </a:bodyPr>
          <a:lstStyle/>
          <a:p>
            <a:pPr>
              <a:buFont typeface="Courier New" pitchFamily="34" charset="0"/>
              <a:buChar char="o"/>
            </a:pPr>
            <a:r>
              <a:rPr lang="en-US" dirty="0">
                <a:solidFill>
                  <a:schemeClr val="tx1"/>
                </a:solidFill>
                <a:cs typeface="Calibri Light"/>
              </a:rPr>
              <a:t> </a:t>
            </a:r>
            <a:r>
              <a:rPr lang="en-US" sz="2800" dirty="0">
                <a:solidFill>
                  <a:schemeClr val="tx1"/>
                </a:solidFill>
                <a:cs typeface="Calibri Light"/>
              </a:rPr>
              <a:t>A five-year, funded commitment by the University to developing a more inclusive curriculum in partnership with students</a:t>
            </a:r>
          </a:p>
          <a:p>
            <a:pPr marL="0" indent="0">
              <a:buNone/>
            </a:pPr>
            <a:endParaRPr lang="en-US" sz="2800" dirty="0">
              <a:solidFill>
                <a:schemeClr val="tx1"/>
              </a:solidFill>
              <a:cs typeface="Calibri Light"/>
            </a:endParaRPr>
          </a:p>
          <a:p>
            <a:pPr>
              <a:buFont typeface="Courier New" pitchFamily="34" charset="0"/>
              <a:buChar char="o"/>
            </a:pPr>
            <a:r>
              <a:rPr lang="en-US" sz="2800" dirty="0">
                <a:solidFill>
                  <a:schemeClr val="tx1"/>
                </a:solidFill>
                <a:cs typeface="Calibri Light"/>
              </a:rPr>
              <a:t> Focus on reducing differential outcomes, particularly for our Black, Asian and minority ethnic UG students</a:t>
            </a:r>
          </a:p>
          <a:p>
            <a:endParaRPr lang="en-US" dirty="0">
              <a:solidFill>
                <a:schemeClr val="tx1"/>
              </a:solidFill>
              <a:cs typeface="Calibri Light"/>
            </a:endParaRPr>
          </a:p>
        </p:txBody>
      </p:sp>
      <p:pic>
        <p:nvPicPr>
          <p:cNvPr id="4" name="Picture 5" descr="A picture containing text&#10;&#10;Description automatically generated">
            <a:extLst>
              <a:ext uri="{FF2B5EF4-FFF2-40B4-BE49-F238E27FC236}">
                <a16:creationId xmlns:a16="http://schemas.microsoft.com/office/drawing/2014/main" id="{FE1A0531-77A8-467F-B380-64B2E58EC6AD}"/>
              </a:ext>
            </a:extLst>
          </p:cNvPr>
          <p:cNvPicPr>
            <a:picLocks noChangeAspect="1"/>
          </p:cNvPicPr>
          <p:nvPr/>
        </p:nvPicPr>
        <p:blipFill>
          <a:blip r:embed="rId2"/>
          <a:stretch>
            <a:fillRect/>
          </a:stretch>
        </p:blipFill>
        <p:spPr>
          <a:xfrm>
            <a:off x="9275389" y="5568720"/>
            <a:ext cx="2743200" cy="1130198"/>
          </a:xfrm>
          <a:prstGeom prst="rect">
            <a:avLst/>
          </a:prstGeom>
        </p:spPr>
      </p:pic>
    </p:spTree>
    <p:extLst>
      <p:ext uri="{BB962C8B-B14F-4D97-AF65-F5344CB8AC3E}">
        <p14:creationId xmlns:p14="http://schemas.microsoft.com/office/powerpoint/2010/main" val="3983016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DF4AF-5AEE-4C17-9BEF-B8B88458944F}"/>
              </a:ext>
            </a:extLst>
          </p:cNvPr>
          <p:cNvSpPr>
            <a:spLocks noGrp="1"/>
          </p:cNvSpPr>
          <p:nvPr>
            <p:ph type="title"/>
          </p:nvPr>
        </p:nvSpPr>
        <p:spPr/>
        <p:txBody>
          <a:bodyPr/>
          <a:lstStyle/>
          <a:p>
            <a:r>
              <a:rPr lang="en-GB" dirty="0"/>
              <a:t>Research informed intervention</a:t>
            </a:r>
          </a:p>
        </p:txBody>
      </p:sp>
      <p:sp>
        <p:nvSpPr>
          <p:cNvPr id="3" name="Content Placeholder 2">
            <a:extLst>
              <a:ext uri="{FF2B5EF4-FFF2-40B4-BE49-F238E27FC236}">
                <a16:creationId xmlns:a16="http://schemas.microsoft.com/office/drawing/2014/main" id="{8BC950AE-B5A7-4331-BD24-D4F166FEFF73}"/>
              </a:ext>
            </a:extLst>
          </p:cNvPr>
          <p:cNvSpPr>
            <a:spLocks noGrp="1"/>
          </p:cNvSpPr>
          <p:nvPr>
            <p:ph idx="1"/>
          </p:nvPr>
        </p:nvSpPr>
        <p:spPr/>
        <p:txBody>
          <a:bodyPr>
            <a:normAutofit/>
          </a:bodyPr>
          <a:lstStyle/>
          <a:p>
            <a:pPr marL="0" indent="0">
              <a:buNone/>
            </a:pPr>
            <a:r>
              <a:rPr lang="en-GB" dirty="0">
                <a:solidFill>
                  <a:schemeClr val="tx1"/>
                </a:solidFill>
              </a:rPr>
              <a:t>Research - to identify factors contributing to the British-Black, Asian and Minority Ethnic degree awarding gap from the perspective of the students that it impacts (Student Experience);</a:t>
            </a:r>
          </a:p>
          <a:p>
            <a:pPr marL="800100" lvl="1" indent="-342900"/>
            <a:r>
              <a:rPr lang="en-GB" dirty="0">
                <a:solidFill>
                  <a:schemeClr val="tx1"/>
                </a:solidFill>
              </a:rPr>
              <a:t>Focus groups across all schools of study from April-May 2019;</a:t>
            </a:r>
          </a:p>
          <a:p>
            <a:pPr marL="800100" lvl="1" indent="-342900"/>
            <a:r>
              <a:rPr lang="en-GB" dirty="0">
                <a:solidFill>
                  <a:schemeClr val="tx1"/>
                </a:solidFill>
              </a:rPr>
              <a:t>students were invited to discuss their student experience;</a:t>
            </a:r>
          </a:p>
          <a:p>
            <a:pPr marL="800100" lvl="1" indent="-342900"/>
            <a:r>
              <a:rPr lang="en-US" dirty="0">
                <a:solidFill>
                  <a:schemeClr val="tx1"/>
                </a:solidFill>
              </a:rPr>
              <a:t>42 students across 13 focus groups;</a:t>
            </a:r>
          </a:p>
          <a:p>
            <a:pPr marL="800100" lvl="1" indent="-342900"/>
            <a:endParaRPr lang="en-US" dirty="0">
              <a:solidFill>
                <a:schemeClr val="tx1"/>
              </a:solidFill>
            </a:endParaRPr>
          </a:p>
          <a:p>
            <a:r>
              <a:rPr lang="en-GB" dirty="0">
                <a:solidFill>
                  <a:schemeClr val="tx1"/>
                </a:solidFill>
              </a:rPr>
              <a:t>Eurocentric curriculum and tokenistic attempts at diversity;  </a:t>
            </a:r>
          </a:p>
          <a:p>
            <a:r>
              <a:rPr lang="en-GB" dirty="0">
                <a:solidFill>
                  <a:schemeClr val="tx1"/>
                </a:solidFill>
              </a:rPr>
              <a:t>Reading lists and library provision;</a:t>
            </a:r>
          </a:p>
          <a:p>
            <a:pPr marL="342900" indent="-342900"/>
            <a:endParaRPr lang="en-US" dirty="0"/>
          </a:p>
          <a:p>
            <a:pPr lvl="1"/>
            <a:endParaRPr lang="en-GB" dirty="0"/>
          </a:p>
        </p:txBody>
      </p:sp>
      <p:pic>
        <p:nvPicPr>
          <p:cNvPr id="4" name="Picture 5" descr="A picture containing text&#10;&#10;Description automatically generated">
            <a:extLst>
              <a:ext uri="{FF2B5EF4-FFF2-40B4-BE49-F238E27FC236}">
                <a16:creationId xmlns:a16="http://schemas.microsoft.com/office/drawing/2014/main" id="{102D03F5-0C2A-A546-96B1-F8FDD374BE19}"/>
              </a:ext>
            </a:extLst>
          </p:cNvPr>
          <p:cNvPicPr>
            <a:picLocks noChangeAspect="1"/>
          </p:cNvPicPr>
          <p:nvPr/>
        </p:nvPicPr>
        <p:blipFill>
          <a:blip r:embed="rId3"/>
          <a:stretch>
            <a:fillRect/>
          </a:stretch>
        </p:blipFill>
        <p:spPr>
          <a:xfrm>
            <a:off x="9317901" y="5566097"/>
            <a:ext cx="2743200" cy="1130198"/>
          </a:xfrm>
          <a:prstGeom prst="rect">
            <a:avLst/>
          </a:prstGeom>
        </p:spPr>
      </p:pic>
    </p:spTree>
    <p:extLst>
      <p:ext uri="{BB962C8B-B14F-4D97-AF65-F5344CB8AC3E}">
        <p14:creationId xmlns:p14="http://schemas.microsoft.com/office/powerpoint/2010/main" val="2604388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070BB-EDA0-4BF3-B9B3-E630F7DF912C}"/>
              </a:ext>
            </a:extLst>
          </p:cNvPr>
          <p:cNvSpPr>
            <a:spLocks noGrp="1"/>
          </p:cNvSpPr>
          <p:nvPr>
            <p:ph type="title"/>
          </p:nvPr>
        </p:nvSpPr>
        <p:spPr/>
        <p:txBody>
          <a:bodyPr/>
          <a:lstStyle/>
          <a:p>
            <a:r>
              <a:rPr lang="en-GB" dirty="0"/>
              <a:t>Actions from 2019 - present</a:t>
            </a:r>
          </a:p>
        </p:txBody>
      </p:sp>
      <p:sp>
        <p:nvSpPr>
          <p:cNvPr id="3" name="Content Placeholder 2">
            <a:extLst>
              <a:ext uri="{FF2B5EF4-FFF2-40B4-BE49-F238E27FC236}">
                <a16:creationId xmlns:a16="http://schemas.microsoft.com/office/drawing/2014/main" id="{47BF5B3A-3D91-4193-8A79-74B76FD5371A}"/>
              </a:ext>
            </a:extLst>
          </p:cNvPr>
          <p:cNvSpPr>
            <a:spLocks noGrp="1"/>
          </p:cNvSpPr>
          <p:nvPr>
            <p:ph idx="1"/>
          </p:nvPr>
        </p:nvSpPr>
        <p:spPr/>
        <p:txBody>
          <a:bodyPr vert="horz" lIns="91440" tIns="45720" rIns="91440" bIns="45720" rtlCol="0" anchor="t">
            <a:normAutofit fontScale="92500" lnSpcReduction="20000"/>
          </a:bodyPr>
          <a:lstStyle/>
          <a:p>
            <a:r>
              <a:rPr lang="en-GB" dirty="0">
                <a:solidFill>
                  <a:schemeClr val="tx1"/>
                </a:solidFill>
              </a:rPr>
              <a:t>Small scale pilot of Curriculum Advisors project established in 2 academic schools </a:t>
            </a:r>
          </a:p>
          <a:p>
            <a:r>
              <a:rPr lang="en-GB" dirty="0">
                <a:solidFill>
                  <a:schemeClr val="tx1"/>
                </a:solidFill>
              </a:rPr>
              <a:t>Strategic decision to develop the Curriculum Advisors scheme to follow established sector practice </a:t>
            </a:r>
            <a:endParaRPr lang="en-GB" dirty="0">
              <a:solidFill>
                <a:schemeClr val="tx1"/>
              </a:solidFill>
              <a:cs typeface="Calibri Light"/>
            </a:endParaRPr>
          </a:p>
          <a:p>
            <a:r>
              <a:rPr lang="en-GB" dirty="0">
                <a:solidFill>
                  <a:schemeClr val="tx1"/>
                </a:solidFill>
              </a:rPr>
              <a:t>Project renamed - Inclusive Practice Partnerships Scheme.</a:t>
            </a:r>
            <a:endParaRPr lang="en-GB" dirty="0">
              <a:solidFill>
                <a:schemeClr val="tx1"/>
              </a:solidFill>
              <a:cs typeface="Calibri Light"/>
            </a:endParaRPr>
          </a:p>
          <a:p>
            <a:r>
              <a:rPr lang="en-GB" dirty="0">
                <a:solidFill>
                  <a:schemeClr val="tx1"/>
                </a:solidFill>
              </a:rPr>
              <a:t>And to align with institutional policy and sector commitments</a:t>
            </a:r>
            <a:endParaRPr lang="en-GB" dirty="0">
              <a:solidFill>
                <a:schemeClr val="tx1"/>
              </a:solidFill>
              <a:cs typeface="Calibri Light"/>
            </a:endParaRPr>
          </a:p>
          <a:p>
            <a:pPr marL="347345" lvl="1"/>
            <a:r>
              <a:rPr lang="en-GB" dirty="0">
                <a:solidFill>
                  <a:schemeClr val="tx1"/>
                </a:solidFill>
              </a:rPr>
              <a:t>#ClosingTheGap pledge</a:t>
            </a:r>
            <a:endParaRPr lang="en-GB" dirty="0">
              <a:solidFill>
                <a:schemeClr val="tx1"/>
              </a:solidFill>
              <a:cs typeface="Calibri Light"/>
            </a:endParaRPr>
          </a:p>
          <a:p>
            <a:pPr marL="347345" lvl="1"/>
            <a:r>
              <a:rPr lang="en-GB" dirty="0">
                <a:solidFill>
                  <a:schemeClr val="tx1"/>
                </a:solidFill>
              </a:rPr>
              <a:t>Race Equality Charter</a:t>
            </a:r>
            <a:endParaRPr lang="en-GB" dirty="0">
              <a:solidFill>
                <a:schemeClr val="tx1"/>
              </a:solidFill>
              <a:cs typeface="Calibri Light" panose="020F0302020204030204"/>
            </a:endParaRPr>
          </a:p>
          <a:p>
            <a:pPr marL="347345" lvl="1"/>
            <a:r>
              <a:rPr lang="en-GB" dirty="0">
                <a:solidFill>
                  <a:schemeClr val="tx1"/>
                </a:solidFill>
              </a:rPr>
              <a:t>Ethnicity Degree Awarding Targets</a:t>
            </a:r>
            <a:endParaRPr lang="en-GB" dirty="0">
              <a:solidFill>
                <a:schemeClr val="tx1"/>
              </a:solidFill>
              <a:cs typeface="Calibri Light" panose="020F0302020204030204"/>
            </a:endParaRPr>
          </a:p>
          <a:p>
            <a:r>
              <a:rPr lang="en-GB" dirty="0">
                <a:solidFill>
                  <a:schemeClr val="tx1"/>
                </a:solidFill>
              </a:rPr>
              <a:t>Embedding the practice within taught modules with evidence to support evaluation </a:t>
            </a:r>
            <a:endParaRPr lang="en-GB" dirty="0">
              <a:solidFill>
                <a:schemeClr val="tx1"/>
              </a:solidFill>
              <a:cs typeface="Calibri Light"/>
            </a:endParaRPr>
          </a:p>
          <a:p>
            <a:r>
              <a:rPr lang="en-GB" dirty="0">
                <a:solidFill>
                  <a:schemeClr val="tx1"/>
                </a:solidFill>
              </a:rPr>
              <a:t>Funded by the Access and Participation Plan institutional budget</a:t>
            </a:r>
            <a:endParaRPr lang="en-GB" dirty="0">
              <a:solidFill>
                <a:schemeClr val="tx1"/>
              </a:solidFill>
              <a:cs typeface="Calibri Light"/>
            </a:endParaRPr>
          </a:p>
          <a:p>
            <a:r>
              <a:rPr lang="en-GB" dirty="0">
                <a:solidFill>
                  <a:schemeClr val="tx1"/>
                </a:solidFill>
              </a:rPr>
              <a:t>Key activity of the Brighton 2025 Strategic Plan</a:t>
            </a:r>
            <a:endParaRPr lang="en-GB" dirty="0">
              <a:solidFill>
                <a:schemeClr val="tx1"/>
              </a:solidFill>
              <a:cs typeface="Calibri Light"/>
            </a:endParaRPr>
          </a:p>
        </p:txBody>
      </p:sp>
      <p:pic>
        <p:nvPicPr>
          <p:cNvPr id="4" name="Picture 5" descr="A picture containing text&#10;&#10;Description automatically generated">
            <a:extLst>
              <a:ext uri="{FF2B5EF4-FFF2-40B4-BE49-F238E27FC236}">
                <a16:creationId xmlns:a16="http://schemas.microsoft.com/office/drawing/2014/main" id="{3C207236-0E7F-1445-A891-F21B317A2B3E}"/>
              </a:ext>
            </a:extLst>
          </p:cNvPr>
          <p:cNvPicPr>
            <a:picLocks noChangeAspect="1"/>
          </p:cNvPicPr>
          <p:nvPr/>
        </p:nvPicPr>
        <p:blipFill>
          <a:blip r:embed="rId3"/>
          <a:stretch>
            <a:fillRect/>
          </a:stretch>
        </p:blipFill>
        <p:spPr>
          <a:xfrm>
            <a:off x="9317901" y="5497517"/>
            <a:ext cx="2743200" cy="1130198"/>
          </a:xfrm>
          <a:prstGeom prst="rect">
            <a:avLst/>
          </a:prstGeom>
        </p:spPr>
      </p:pic>
    </p:spTree>
    <p:extLst>
      <p:ext uri="{BB962C8B-B14F-4D97-AF65-F5344CB8AC3E}">
        <p14:creationId xmlns:p14="http://schemas.microsoft.com/office/powerpoint/2010/main" val="2132286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
            <a:extLst>
              <a:ext uri="{FF2B5EF4-FFF2-40B4-BE49-F238E27FC236}">
                <a16:creationId xmlns:a16="http://schemas.microsoft.com/office/drawing/2014/main" id="{8E7CFAA6-1DBB-43B0-BD82-2FB83CF4E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C20A45-77E1-964D-9A38-BF13A7CE82DE}"/>
              </a:ext>
            </a:extLst>
          </p:cNvPr>
          <p:cNvSpPr>
            <a:spLocks noGrp="1"/>
          </p:cNvSpPr>
          <p:nvPr>
            <p:ph type="title"/>
          </p:nvPr>
        </p:nvSpPr>
        <p:spPr>
          <a:xfrm>
            <a:off x="706299" y="639763"/>
            <a:ext cx="3947998" cy="5492750"/>
          </a:xfrm>
        </p:spPr>
        <p:txBody>
          <a:bodyPr>
            <a:normAutofit/>
          </a:bodyPr>
          <a:lstStyle/>
          <a:p>
            <a:r>
              <a:rPr lang="en-US" sz="4800" dirty="0">
                <a:solidFill>
                  <a:srgbClr val="FFFFFF"/>
                </a:solidFill>
                <a:cs typeface="Calibri Light"/>
              </a:rPr>
              <a:t>Aims of the Inclusive Practice Partnerships </a:t>
            </a:r>
            <a:br>
              <a:rPr lang="en-US" sz="4800" dirty="0">
                <a:solidFill>
                  <a:srgbClr val="FFFFFF"/>
                </a:solidFill>
                <a:cs typeface="Calibri Light"/>
              </a:rPr>
            </a:br>
            <a:r>
              <a:rPr lang="en-US" sz="4800" dirty="0">
                <a:solidFill>
                  <a:srgbClr val="FFFFFF"/>
                </a:solidFill>
                <a:cs typeface="Calibri Light"/>
              </a:rPr>
              <a:t>Scheme (1)</a:t>
            </a:r>
            <a:endParaRPr lang="en-US" sz="4800" dirty="0">
              <a:solidFill>
                <a:srgbClr val="FFFFFF"/>
              </a:solidFill>
            </a:endParaRPr>
          </a:p>
        </p:txBody>
      </p:sp>
      <p:cxnSp>
        <p:nvCxnSpPr>
          <p:cNvPr id="14" name="Straight Connector 9">
            <a:extLst>
              <a:ext uri="{FF2B5EF4-FFF2-40B4-BE49-F238E27FC236}">
                <a16:creationId xmlns:a16="http://schemas.microsoft.com/office/drawing/2014/main" id="{9E13708B-D2E3-41E3-BD49-F910056473E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1323" y="2211346"/>
            <a:ext cx="0" cy="2349584"/>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EF9C1FF-0C1C-5F45-9A35-DC61A316127E}"/>
              </a:ext>
            </a:extLst>
          </p:cNvPr>
          <p:cNvSpPr>
            <a:spLocks noGrp="1"/>
          </p:cNvSpPr>
          <p:nvPr>
            <p:ph idx="1"/>
          </p:nvPr>
        </p:nvSpPr>
        <p:spPr>
          <a:xfrm>
            <a:off x="5288349" y="639764"/>
            <a:ext cx="6142032" cy="5492749"/>
          </a:xfrm>
        </p:spPr>
        <p:txBody>
          <a:bodyPr vert="horz" lIns="91440" tIns="45720" rIns="91440" bIns="45720" rtlCol="0" anchor="ctr">
            <a:normAutofit/>
          </a:bodyPr>
          <a:lstStyle/>
          <a:p>
            <a:pPr>
              <a:spcBef>
                <a:spcPts val="0"/>
              </a:spcBef>
            </a:pPr>
            <a:r>
              <a:rPr lang="en-GB" sz="2800" dirty="0">
                <a:solidFill>
                  <a:schemeClr val="tx1"/>
                </a:solidFill>
                <a:ea typeface="+mn-lt"/>
                <a:cs typeface="+mn-lt"/>
              </a:rPr>
              <a:t>To reduce differential outcomes for students through development of an inclusive curriculum;</a:t>
            </a:r>
            <a:endParaRPr lang="en-US" sz="2800" dirty="0">
              <a:solidFill>
                <a:schemeClr val="tx1"/>
              </a:solidFill>
              <a:ea typeface="+mn-lt"/>
              <a:cs typeface="+mn-lt"/>
            </a:endParaRPr>
          </a:p>
          <a:p>
            <a:pPr>
              <a:spcBef>
                <a:spcPts val="0"/>
              </a:spcBef>
            </a:pPr>
            <a:endParaRPr lang="en-GB" sz="2800" dirty="0">
              <a:solidFill>
                <a:schemeClr val="tx1"/>
              </a:solidFill>
              <a:ea typeface="+mn-lt"/>
              <a:cs typeface="+mn-lt"/>
            </a:endParaRPr>
          </a:p>
          <a:p>
            <a:pPr>
              <a:spcBef>
                <a:spcPts val="0"/>
              </a:spcBef>
            </a:pPr>
            <a:r>
              <a:rPr lang="en-GB" sz="2800" dirty="0">
                <a:solidFill>
                  <a:schemeClr val="tx1"/>
                </a:solidFill>
                <a:ea typeface="+mn-lt"/>
                <a:cs typeface="+mn-lt"/>
              </a:rPr>
              <a:t>To increase students’ sense of belonging and to promote well-being at Brighton;</a:t>
            </a:r>
            <a:endParaRPr lang="en-US" sz="2800" dirty="0">
              <a:solidFill>
                <a:schemeClr val="tx1"/>
              </a:solidFill>
              <a:ea typeface="+mn-lt"/>
              <a:cs typeface="+mn-lt"/>
            </a:endParaRPr>
          </a:p>
          <a:p>
            <a:pPr>
              <a:spcBef>
                <a:spcPts val="0"/>
              </a:spcBef>
            </a:pPr>
            <a:endParaRPr lang="en-GB" sz="2800" dirty="0">
              <a:solidFill>
                <a:schemeClr val="tx1"/>
              </a:solidFill>
              <a:ea typeface="+mn-lt"/>
              <a:cs typeface="+mn-lt"/>
            </a:endParaRPr>
          </a:p>
          <a:p>
            <a:pPr>
              <a:spcBef>
                <a:spcPts val="0"/>
              </a:spcBef>
            </a:pPr>
            <a:r>
              <a:rPr lang="en-GB" sz="2800" dirty="0">
                <a:solidFill>
                  <a:schemeClr val="tx1"/>
                </a:solidFill>
                <a:ea typeface="+mn-lt"/>
                <a:cs typeface="+mn-lt"/>
              </a:rPr>
              <a:t>To develop effective partnership working methodologies as part of an inclusive curriculum;</a:t>
            </a:r>
            <a:endParaRPr lang="en-US" sz="2800" dirty="0">
              <a:solidFill>
                <a:schemeClr val="tx1"/>
              </a:solidFill>
              <a:ea typeface="+mn-lt"/>
              <a:cs typeface="+mn-lt"/>
            </a:endParaRPr>
          </a:p>
          <a:p>
            <a:endParaRPr lang="en-US" sz="2800" dirty="0">
              <a:cs typeface="Calibri Light"/>
            </a:endParaRPr>
          </a:p>
        </p:txBody>
      </p:sp>
      <p:pic>
        <p:nvPicPr>
          <p:cNvPr id="17" name="Picture 5" descr="A picture containing text&#10;&#10;Description automatically generated">
            <a:extLst>
              <a:ext uri="{FF2B5EF4-FFF2-40B4-BE49-F238E27FC236}">
                <a16:creationId xmlns:a16="http://schemas.microsoft.com/office/drawing/2014/main" id="{6A000286-9E4F-450C-B108-15CE73B50BA8}"/>
              </a:ext>
            </a:extLst>
          </p:cNvPr>
          <p:cNvPicPr>
            <a:picLocks noChangeAspect="1"/>
          </p:cNvPicPr>
          <p:nvPr/>
        </p:nvPicPr>
        <p:blipFill>
          <a:blip r:embed="rId2"/>
          <a:stretch>
            <a:fillRect/>
          </a:stretch>
        </p:blipFill>
        <p:spPr>
          <a:xfrm>
            <a:off x="9271887" y="5485377"/>
            <a:ext cx="2743200" cy="1130198"/>
          </a:xfrm>
          <a:prstGeom prst="rect">
            <a:avLst/>
          </a:prstGeom>
        </p:spPr>
      </p:pic>
    </p:spTree>
    <p:extLst>
      <p:ext uri="{BB962C8B-B14F-4D97-AF65-F5344CB8AC3E}">
        <p14:creationId xmlns:p14="http://schemas.microsoft.com/office/powerpoint/2010/main" val="4216794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E7CFAA6-1DBB-43B0-BD82-2FB83CF4E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BFEA72-3B8D-4DD9-B003-72754FDE2F04}"/>
              </a:ext>
            </a:extLst>
          </p:cNvPr>
          <p:cNvSpPr>
            <a:spLocks noGrp="1"/>
          </p:cNvSpPr>
          <p:nvPr>
            <p:ph type="title"/>
          </p:nvPr>
        </p:nvSpPr>
        <p:spPr>
          <a:xfrm>
            <a:off x="706299" y="639763"/>
            <a:ext cx="3947998" cy="5492750"/>
          </a:xfrm>
        </p:spPr>
        <p:txBody>
          <a:bodyPr>
            <a:normAutofit/>
          </a:bodyPr>
          <a:lstStyle/>
          <a:p>
            <a:r>
              <a:rPr lang="en-US" sz="4800" dirty="0">
                <a:solidFill>
                  <a:srgbClr val="FFFFFF"/>
                </a:solidFill>
                <a:cs typeface="Calibri Light"/>
              </a:rPr>
              <a:t>Aims of the Inclusive Practice Partnerships</a:t>
            </a:r>
            <a:br>
              <a:rPr lang="en-US" sz="4800" dirty="0">
                <a:solidFill>
                  <a:srgbClr val="FFFFFF"/>
                </a:solidFill>
                <a:cs typeface="Calibri Light"/>
              </a:rPr>
            </a:br>
            <a:r>
              <a:rPr lang="en-US" sz="4800" dirty="0">
                <a:solidFill>
                  <a:srgbClr val="FFFFFF"/>
                </a:solidFill>
                <a:cs typeface="Calibri Light"/>
              </a:rPr>
              <a:t>Scheme (2)</a:t>
            </a:r>
          </a:p>
        </p:txBody>
      </p:sp>
      <p:cxnSp>
        <p:nvCxnSpPr>
          <p:cNvPr id="10" name="Straight Connector 9">
            <a:extLst>
              <a:ext uri="{FF2B5EF4-FFF2-40B4-BE49-F238E27FC236}">
                <a16:creationId xmlns:a16="http://schemas.microsoft.com/office/drawing/2014/main" id="{9E13708B-D2E3-41E3-BD49-F910056473E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1323" y="2211346"/>
            <a:ext cx="0" cy="2349584"/>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A65C5B0-2647-4120-BBAF-4953B9394233}"/>
              </a:ext>
            </a:extLst>
          </p:cNvPr>
          <p:cNvSpPr>
            <a:spLocks noGrp="1"/>
          </p:cNvSpPr>
          <p:nvPr>
            <p:ph idx="1"/>
          </p:nvPr>
        </p:nvSpPr>
        <p:spPr>
          <a:xfrm>
            <a:off x="5288349" y="877889"/>
            <a:ext cx="6142032" cy="5016500"/>
          </a:xfrm>
        </p:spPr>
        <p:txBody>
          <a:bodyPr vert="horz" lIns="91440" tIns="45720" rIns="91440" bIns="45720" rtlCol="0" anchor="ctr">
            <a:normAutofit/>
          </a:bodyPr>
          <a:lstStyle/>
          <a:p>
            <a:pPr>
              <a:spcBef>
                <a:spcPts val="0"/>
              </a:spcBef>
            </a:pPr>
            <a:r>
              <a:rPr lang="en-GB" dirty="0">
                <a:solidFill>
                  <a:schemeClr val="tx1"/>
                </a:solidFill>
                <a:ea typeface="+mn-lt"/>
                <a:cs typeface="+mn-lt"/>
              </a:rPr>
              <a:t>To develop a community of best practice, sharing resources and developing strategies for developing an inclusive curriculum;</a:t>
            </a:r>
            <a:endParaRPr lang="en-US" dirty="0">
              <a:solidFill>
                <a:schemeClr val="tx1"/>
              </a:solidFill>
              <a:ea typeface="+mn-lt"/>
              <a:cs typeface="+mn-lt"/>
            </a:endParaRPr>
          </a:p>
          <a:p>
            <a:pPr>
              <a:spcBef>
                <a:spcPts val="0"/>
              </a:spcBef>
            </a:pPr>
            <a:endParaRPr lang="en-GB" dirty="0">
              <a:solidFill>
                <a:schemeClr val="tx1"/>
              </a:solidFill>
              <a:ea typeface="+mn-lt"/>
              <a:cs typeface="+mn-lt"/>
            </a:endParaRPr>
          </a:p>
          <a:p>
            <a:pPr>
              <a:spcBef>
                <a:spcPts val="0"/>
              </a:spcBef>
            </a:pPr>
            <a:r>
              <a:rPr lang="en-GB" dirty="0">
                <a:solidFill>
                  <a:schemeClr val="tx1"/>
                </a:solidFill>
                <a:ea typeface="+mn-lt"/>
                <a:cs typeface="+mn-lt"/>
              </a:rPr>
              <a:t>To improve the representation of race equality in the curriculum (REC, aim 12; NUS, #ClosingtheGap, Pledge 3), through decolonising of curricula and pedagogic practices;</a:t>
            </a:r>
            <a:endParaRPr lang="en-US" dirty="0">
              <a:solidFill>
                <a:schemeClr val="tx1"/>
              </a:solidFill>
              <a:ea typeface="+mn-lt"/>
              <a:cs typeface="+mn-lt"/>
            </a:endParaRPr>
          </a:p>
          <a:p>
            <a:pPr>
              <a:spcBef>
                <a:spcPts val="0"/>
              </a:spcBef>
            </a:pPr>
            <a:endParaRPr lang="en-GB" dirty="0">
              <a:solidFill>
                <a:schemeClr val="tx1"/>
              </a:solidFill>
              <a:ea typeface="+mn-lt"/>
              <a:cs typeface="+mn-lt"/>
            </a:endParaRPr>
          </a:p>
          <a:p>
            <a:pPr>
              <a:spcBef>
                <a:spcPts val="0"/>
              </a:spcBef>
            </a:pPr>
            <a:r>
              <a:rPr lang="en-GB" dirty="0">
                <a:solidFill>
                  <a:schemeClr val="tx1"/>
                </a:solidFill>
                <a:ea typeface="+mn-lt"/>
                <a:cs typeface="+mn-lt"/>
              </a:rPr>
              <a:t>To improve staff confidence in addressing issues of race inequality in teaching and learning (REC, aim 13 / NUS #ClosingtheGap, Pledge 3), through the decolonising of curricula and pedagogic practices.</a:t>
            </a:r>
            <a:endParaRPr lang="en-US" dirty="0">
              <a:solidFill>
                <a:schemeClr val="tx1"/>
              </a:solidFill>
              <a:ea typeface="+mn-lt"/>
              <a:cs typeface="+mn-lt"/>
            </a:endParaRPr>
          </a:p>
          <a:p>
            <a:endParaRPr lang="en-US" dirty="0">
              <a:cs typeface="Calibri Light"/>
            </a:endParaRPr>
          </a:p>
        </p:txBody>
      </p:sp>
      <p:pic>
        <p:nvPicPr>
          <p:cNvPr id="4" name="Picture 5" descr="A picture containing text&#10;&#10;Description automatically generated">
            <a:extLst>
              <a:ext uri="{FF2B5EF4-FFF2-40B4-BE49-F238E27FC236}">
                <a16:creationId xmlns:a16="http://schemas.microsoft.com/office/drawing/2014/main" id="{215187DD-FCBB-42F4-AB2D-4F827F39F99C}"/>
              </a:ext>
            </a:extLst>
          </p:cNvPr>
          <p:cNvPicPr>
            <a:picLocks noChangeAspect="1"/>
          </p:cNvPicPr>
          <p:nvPr/>
        </p:nvPicPr>
        <p:blipFill>
          <a:blip r:embed="rId2"/>
          <a:stretch>
            <a:fillRect/>
          </a:stretch>
        </p:blipFill>
        <p:spPr>
          <a:xfrm>
            <a:off x="9200449" y="5560317"/>
            <a:ext cx="2743200" cy="1130198"/>
          </a:xfrm>
          <a:prstGeom prst="rect">
            <a:avLst/>
          </a:prstGeom>
        </p:spPr>
      </p:pic>
    </p:spTree>
    <p:extLst>
      <p:ext uri="{BB962C8B-B14F-4D97-AF65-F5344CB8AC3E}">
        <p14:creationId xmlns:p14="http://schemas.microsoft.com/office/powerpoint/2010/main" val="2287019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E7CFAA6-1DBB-43B0-BD82-2FB83CF4E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638B4F-6B56-49B5-B40A-93B6A5625715}"/>
              </a:ext>
            </a:extLst>
          </p:cNvPr>
          <p:cNvSpPr>
            <a:spLocks noGrp="1"/>
          </p:cNvSpPr>
          <p:nvPr>
            <p:ph type="title"/>
          </p:nvPr>
        </p:nvSpPr>
        <p:spPr>
          <a:xfrm>
            <a:off x="706299" y="639763"/>
            <a:ext cx="3947998" cy="5492750"/>
          </a:xfrm>
        </p:spPr>
        <p:txBody>
          <a:bodyPr>
            <a:normAutofit/>
          </a:bodyPr>
          <a:lstStyle/>
          <a:p>
            <a:r>
              <a:rPr lang="en-US" sz="4800" dirty="0">
                <a:solidFill>
                  <a:srgbClr val="FFFFFF"/>
                </a:solidFill>
                <a:cs typeface="Calibri Light"/>
              </a:rPr>
              <a:t>How the Inclusive Practice </a:t>
            </a:r>
            <a:br>
              <a:rPr lang="en-US" sz="4800" dirty="0">
                <a:solidFill>
                  <a:srgbClr val="FFFFFF"/>
                </a:solidFill>
                <a:cs typeface="Calibri Light"/>
              </a:rPr>
            </a:br>
            <a:r>
              <a:rPr lang="en-US" sz="4800" dirty="0">
                <a:solidFill>
                  <a:srgbClr val="FFFFFF"/>
                </a:solidFill>
                <a:cs typeface="Calibri Light"/>
              </a:rPr>
              <a:t>Partnerships </a:t>
            </a:r>
            <a:br>
              <a:rPr lang="en-US" sz="4800" dirty="0">
                <a:solidFill>
                  <a:srgbClr val="FFFFFF"/>
                </a:solidFill>
                <a:cs typeface="Calibri Light"/>
              </a:rPr>
            </a:br>
            <a:r>
              <a:rPr lang="en-US" sz="4800" dirty="0">
                <a:solidFill>
                  <a:srgbClr val="FFFFFF"/>
                </a:solidFill>
                <a:cs typeface="Calibri Light"/>
              </a:rPr>
              <a:t>Scheme works</a:t>
            </a:r>
            <a:endParaRPr lang="en-US" sz="4800">
              <a:solidFill>
                <a:srgbClr val="FFFFFF"/>
              </a:solidFill>
              <a:cs typeface="Calibri Light"/>
            </a:endParaRPr>
          </a:p>
        </p:txBody>
      </p:sp>
      <p:cxnSp>
        <p:nvCxnSpPr>
          <p:cNvPr id="10" name="Straight Connector 9">
            <a:extLst>
              <a:ext uri="{FF2B5EF4-FFF2-40B4-BE49-F238E27FC236}">
                <a16:creationId xmlns:a16="http://schemas.microsoft.com/office/drawing/2014/main" id="{9E13708B-D2E3-41E3-BD49-F910056473E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1323" y="2211346"/>
            <a:ext cx="0" cy="2349584"/>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D1B24F7-5923-4101-B482-09ADCFA0F460}"/>
              </a:ext>
            </a:extLst>
          </p:cNvPr>
          <p:cNvSpPr>
            <a:spLocks noGrp="1"/>
          </p:cNvSpPr>
          <p:nvPr>
            <p:ph idx="1"/>
          </p:nvPr>
        </p:nvSpPr>
        <p:spPr>
          <a:xfrm>
            <a:off x="5288349" y="697214"/>
            <a:ext cx="6142032" cy="5502534"/>
          </a:xfrm>
        </p:spPr>
        <p:txBody>
          <a:bodyPr vert="horz" lIns="91440" tIns="45720" rIns="91440" bIns="45720" rtlCol="0" anchor="ctr">
            <a:normAutofit/>
          </a:bodyPr>
          <a:lstStyle/>
          <a:p>
            <a:pPr>
              <a:lnSpc>
                <a:spcPct val="110000"/>
              </a:lnSpc>
              <a:spcBef>
                <a:spcPts val="1200"/>
              </a:spcBef>
              <a:buFont typeface="Courier New"/>
              <a:buChar char="o"/>
            </a:pPr>
            <a:r>
              <a:rPr lang="en-US" dirty="0">
                <a:solidFill>
                  <a:schemeClr val="tx1"/>
                </a:solidFill>
                <a:ea typeface="+mn-lt"/>
                <a:cs typeface="+mn-lt"/>
              </a:rPr>
              <a:t> IPPs are employed to review curriculum content and / or teaching practices within their School on specific modules (not courses).</a:t>
            </a:r>
            <a:endParaRPr lang="en-US" dirty="0">
              <a:solidFill>
                <a:schemeClr val="tx1"/>
              </a:solidFill>
              <a:cs typeface="Calibri Light" panose="020F0302020204030204"/>
            </a:endParaRPr>
          </a:p>
          <a:p>
            <a:pPr>
              <a:lnSpc>
                <a:spcPct val="110000"/>
              </a:lnSpc>
              <a:spcBef>
                <a:spcPts val="1200"/>
              </a:spcBef>
              <a:buFont typeface="Courier New"/>
              <a:buChar char="o"/>
            </a:pPr>
            <a:r>
              <a:rPr lang="en-US" dirty="0">
                <a:solidFill>
                  <a:schemeClr val="tx1"/>
                </a:solidFill>
                <a:ea typeface="+mn-lt"/>
                <a:cs typeface="+mn-lt"/>
              </a:rPr>
              <a:t> The focus for this review is the representation of racial, ethnic or cultural identities and their histories within teaching materials and curriculum content.</a:t>
            </a:r>
          </a:p>
          <a:p>
            <a:pPr>
              <a:lnSpc>
                <a:spcPct val="110000"/>
              </a:lnSpc>
              <a:spcBef>
                <a:spcPts val="1200"/>
              </a:spcBef>
              <a:buFont typeface="Courier New"/>
              <a:buChar char="o"/>
            </a:pPr>
            <a:r>
              <a:rPr lang="en-US" dirty="0">
                <a:solidFill>
                  <a:schemeClr val="tx1"/>
                </a:solidFill>
                <a:ea typeface="+mn-lt"/>
                <a:cs typeface="+mn-lt"/>
              </a:rPr>
              <a:t> The aim is for IPP teams to make recommendations for diversifying or decolonising module content and pedagogic practices. </a:t>
            </a:r>
          </a:p>
          <a:p>
            <a:pPr>
              <a:lnSpc>
                <a:spcPct val="110000"/>
              </a:lnSpc>
              <a:spcBef>
                <a:spcPts val="1200"/>
              </a:spcBef>
              <a:buFont typeface="Courier New"/>
              <a:buChar char="o"/>
            </a:pPr>
            <a:r>
              <a:rPr lang="en-US" dirty="0">
                <a:solidFill>
                  <a:schemeClr val="tx1"/>
                </a:solidFill>
                <a:ea typeface="+mn-lt"/>
                <a:cs typeface="+mn-lt"/>
              </a:rPr>
              <a:t>Partnership working is our key methodology</a:t>
            </a:r>
          </a:p>
          <a:p>
            <a:pPr>
              <a:buFont typeface="Courier New"/>
              <a:buChar char="o"/>
            </a:pPr>
            <a:endParaRPr lang="en-US" dirty="0">
              <a:solidFill>
                <a:schemeClr val="tx1"/>
              </a:solidFill>
              <a:cs typeface="Calibri Light"/>
            </a:endParaRPr>
          </a:p>
        </p:txBody>
      </p:sp>
      <p:pic>
        <p:nvPicPr>
          <p:cNvPr id="4" name="Picture 5" descr="A picture containing text&#10;&#10;Description automatically generated">
            <a:extLst>
              <a:ext uri="{FF2B5EF4-FFF2-40B4-BE49-F238E27FC236}">
                <a16:creationId xmlns:a16="http://schemas.microsoft.com/office/drawing/2014/main" id="{9A963BDE-6644-4F22-9D0B-E4B9EA5FA14B}"/>
              </a:ext>
            </a:extLst>
          </p:cNvPr>
          <p:cNvPicPr>
            <a:picLocks noChangeAspect="1"/>
          </p:cNvPicPr>
          <p:nvPr/>
        </p:nvPicPr>
        <p:blipFill>
          <a:blip r:embed="rId2"/>
          <a:stretch>
            <a:fillRect/>
          </a:stretch>
        </p:blipFill>
        <p:spPr>
          <a:xfrm>
            <a:off x="9841286" y="5836260"/>
            <a:ext cx="2250142" cy="928493"/>
          </a:xfrm>
          <a:prstGeom prst="rect">
            <a:avLst/>
          </a:prstGeom>
        </p:spPr>
      </p:pic>
    </p:spTree>
    <p:extLst>
      <p:ext uri="{BB962C8B-B14F-4D97-AF65-F5344CB8AC3E}">
        <p14:creationId xmlns:p14="http://schemas.microsoft.com/office/powerpoint/2010/main" val="2920132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E7CFAA6-1DBB-43B0-BD82-2FB83CF4E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0EE684-7D86-4BB5-8D1E-1092F3F54901}"/>
              </a:ext>
            </a:extLst>
          </p:cNvPr>
          <p:cNvSpPr>
            <a:spLocks noGrp="1"/>
          </p:cNvSpPr>
          <p:nvPr>
            <p:ph type="title"/>
          </p:nvPr>
        </p:nvSpPr>
        <p:spPr>
          <a:xfrm>
            <a:off x="706299" y="639763"/>
            <a:ext cx="3947998" cy="5492750"/>
          </a:xfrm>
        </p:spPr>
        <p:txBody>
          <a:bodyPr>
            <a:normAutofit/>
          </a:bodyPr>
          <a:lstStyle/>
          <a:p>
            <a:r>
              <a:rPr lang="en-US" sz="6000" dirty="0">
                <a:solidFill>
                  <a:srgbClr val="FFFFFF"/>
                </a:solidFill>
                <a:cs typeface="Calibri Light"/>
              </a:rPr>
              <a:t>Year 1: 2020/21</a:t>
            </a:r>
            <a:endParaRPr lang="en-US" sz="6000" dirty="0">
              <a:solidFill>
                <a:srgbClr val="FFFFFF"/>
              </a:solidFill>
            </a:endParaRPr>
          </a:p>
        </p:txBody>
      </p:sp>
      <p:cxnSp>
        <p:nvCxnSpPr>
          <p:cNvPr id="10" name="Straight Connector 9">
            <a:extLst>
              <a:ext uri="{FF2B5EF4-FFF2-40B4-BE49-F238E27FC236}">
                <a16:creationId xmlns:a16="http://schemas.microsoft.com/office/drawing/2014/main" id="{9E13708B-D2E3-41E3-BD49-F910056473E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1323" y="2211346"/>
            <a:ext cx="0" cy="2349584"/>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941868D-86F6-4BF2-BEBB-4E187335BBFB}"/>
              </a:ext>
            </a:extLst>
          </p:cNvPr>
          <p:cNvSpPr>
            <a:spLocks noGrp="1"/>
          </p:cNvSpPr>
          <p:nvPr>
            <p:ph idx="1"/>
          </p:nvPr>
        </p:nvSpPr>
        <p:spPr>
          <a:xfrm>
            <a:off x="5288349" y="639764"/>
            <a:ext cx="6142032" cy="5349875"/>
          </a:xfrm>
        </p:spPr>
        <p:txBody>
          <a:bodyPr anchor="ctr">
            <a:normAutofit/>
          </a:bodyPr>
          <a:lstStyle/>
          <a:p>
            <a:r>
              <a:rPr lang="en-US" dirty="0">
                <a:solidFill>
                  <a:schemeClr val="tx1"/>
                </a:solidFill>
                <a:cs typeface="Calibri Light"/>
              </a:rPr>
              <a:t>53 student Inclusive Practice Partners were recruited across all 13 Schools</a:t>
            </a:r>
          </a:p>
          <a:p>
            <a:endParaRPr lang="en-US" dirty="0">
              <a:solidFill>
                <a:schemeClr val="tx1"/>
              </a:solidFill>
              <a:cs typeface="Calibri Light"/>
            </a:endParaRPr>
          </a:p>
          <a:p>
            <a:r>
              <a:rPr lang="en-US" dirty="0">
                <a:solidFill>
                  <a:schemeClr val="tx1"/>
                </a:solidFill>
                <a:cs typeface="Calibri Light"/>
              </a:rPr>
              <a:t>One academic lead in each School worked with the IPPs  </a:t>
            </a:r>
          </a:p>
          <a:p>
            <a:endParaRPr lang="en-US" dirty="0">
              <a:solidFill>
                <a:schemeClr val="tx1"/>
              </a:solidFill>
              <a:cs typeface="Calibri Light"/>
            </a:endParaRPr>
          </a:p>
          <a:p>
            <a:r>
              <a:rPr lang="en-US" dirty="0">
                <a:solidFill>
                  <a:schemeClr val="tx1"/>
                </a:solidFill>
                <a:cs typeface="Calibri Light"/>
              </a:rPr>
              <a:t>Online and workshop training in both diversifying and decolonising the curriculum and partnership working</a:t>
            </a:r>
          </a:p>
          <a:p>
            <a:endParaRPr lang="en-US" dirty="0">
              <a:solidFill>
                <a:schemeClr val="tx1"/>
              </a:solidFill>
              <a:cs typeface="Calibri Light"/>
            </a:endParaRPr>
          </a:p>
          <a:p>
            <a:r>
              <a:rPr lang="en-US" dirty="0">
                <a:solidFill>
                  <a:schemeClr val="tx1"/>
                </a:solidFill>
                <a:cs typeface="Calibri Light"/>
              </a:rPr>
              <a:t>116 UG modules were initially selected for review</a:t>
            </a:r>
          </a:p>
        </p:txBody>
      </p:sp>
      <p:pic>
        <p:nvPicPr>
          <p:cNvPr id="4" name="Picture 5" descr="A picture containing text&#10;&#10;Description automatically generated">
            <a:extLst>
              <a:ext uri="{FF2B5EF4-FFF2-40B4-BE49-F238E27FC236}">
                <a16:creationId xmlns:a16="http://schemas.microsoft.com/office/drawing/2014/main" id="{5BAF1340-3B17-4942-96A0-CDE22F5946D1}"/>
              </a:ext>
            </a:extLst>
          </p:cNvPr>
          <p:cNvPicPr>
            <a:picLocks noChangeAspect="1"/>
          </p:cNvPicPr>
          <p:nvPr/>
        </p:nvPicPr>
        <p:blipFill>
          <a:blip r:embed="rId2"/>
          <a:stretch>
            <a:fillRect/>
          </a:stretch>
        </p:blipFill>
        <p:spPr>
          <a:xfrm>
            <a:off x="9227063" y="5614245"/>
            <a:ext cx="2743200" cy="1130198"/>
          </a:xfrm>
          <a:prstGeom prst="rect">
            <a:avLst/>
          </a:prstGeom>
        </p:spPr>
      </p:pic>
    </p:spTree>
    <p:extLst>
      <p:ext uri="{BB962C8B-B14F-4D97-AF65-F5344CB8AC3E}">
        <p14:creationId xmlns:p14="http://schemas.microsoft.com/office/powerpoint/2010/main" val="2075754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DCA80-CE8A-A245-BC70-7DAD5D4D6ECF}"/>
              </a:ext>
            </a:extLst>
          </p:cNvPr>
          <p:cNvSpPr>
            <a:spLocks noGrp="1"/>
          </p:cNvSpPr>
          <p:nvPr>
            <p:ph type="title"/>
          </p:nvPr>
        </p:nvSpPr>
        <p:spPr/>
        <p:txBody>
          <a:bodyPr/>
          <a:lstStyle/>
          <a:p>
            <a:r>
              <a:rPr lang="en-US" dirty="0"/>
              <a:t>Student reflections</a:t>
            </a:r>
          </a:p>
        </p:txBody>
      </p:sp>
      <p:sp>
        <p:nvSpPr>
          <p:cNvPr id="3" name="Content Placeholder 2">
            <a:extLst>
              <a:ext uri="{FF2B5EF4-FFF2-40B4-BE49-F238E27FC236}">
                <a16:creationId xmlns:a16="http://schemas.microsoft.com/office/drawing/2014/main" id="{247B3151-2C25-E744-AC08-B214C5559D71}"/>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146489417"/>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44E3BB9A-3BF5-4BE4-90CF-48BFABC78514}"/>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file>

<file path=customXml/item2.xml><?xml version="1.0" encoding="utf-8"?>
<ct:contentTypeSchema xmlns:ct="http://schemas.microsoft.com/office/2006/metadata/contentType" xmlns:ma="http://schemas.microsoft.com/office/2006/metadata/properties/metaAttributes" ct:_="" ma:_="" ma:contentTypeName="Document" ma:contentTypeID="0x010100C20A94A9880DCE4F8C3111096E6CA5A3" ma:contentTypeVersion="18" ma:contentTypeDescription="Create a new document." ma:contentTypeScope="" ma:versionID="01215605eafcaf9d3822ec9cdc19666b">
  <xsd:schema xmlns:xsd="http://www.w3.org/2001/XMLSchema" xmlns:xs="http://www.w3.org/2001/XMLSchema" xmlns:p="http://schemas.microsoft.com/office/2006/metadata/properties" xmlns:ns2="5bfc5224-01a0-407b-a889-6501b2912afe" xmlns:ns3="1c88e0fc-984a-4fe4-8359-9c30c24767d7" targetNamespace="http://schemas.microsoft.com/office/2006/metadata/properties" ma:root="true" ma:fieldsID="82b41f93462581cee737db5cbfb13c91" ns2:_="" ns3:_="">
    <xsd:import namespace="5bfc5224-01a0-407b-a889-6501b2912afe"/>
    <xsd:import namespace="1c88e0fc-984a-4fe4-8359-9c30c24767d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Tags2test"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fc5224-01a0-407b-a889-6501b2912a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Tags2test" ma:index="20" nillable="true" ma:displayName="Tags2test" ma:description="Testing manually tagging" ma:format="Dropdown" ma:internalName="Tags2test">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c88e0fc-984a-4fe4-8359-9c30c24767d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gs2test xmlns="5bfc5224-01a0-407b-a889-6501b2912afe" xsi:nil="true"/>
    <SharedWithUsers xmlns="1c88e0fc-984a-4fe4-8359-9c30c24767d7">
      <UserInfo>
        <DisplayName>Joanna Macdonnell</DisplayName>
        <AccountId>45</AccountId>
        <AccountType/>
      </UserInfo>
      <UserInfo>
        <DisplayName>Jennie Jones</DisplayName>
        <AccountId>51</AccountId>
        <AccountType/>
      </UserInfo>
      <UserInfo>
        <DisplayName>Jo Hall</DisplayName>
        <AccountId>124</AccountId>
        <AccountType/>
      </UserInfo>
    </SharedWithUsers>
  </documentManagement>
</p:properties>
</file>

<file path=customXml/itemProps1.xml><?xml version="1.0" encoding="utf-8"?>
<ds:datastoreItem xmlns:ds="http://schemas.openxmlformats.org/officeDocument/2006/customXml" ds:itemID="{80688F46-4AD6-4193-A7C6-1151C4DB806C}">
  <ds:schemaRefs>
    <ds:schemaRef ds:uri="http://schemas.microsoft.com/sharepoint/v3/contenttype/forms"/>
  </ds:schemaRefs>
</ds:datastoreItem>
</file>

<file path=customXml/itemProps2.xml><?xml version="1.0" encoding="utf-8"?>
<ds:datastoreItem xmlns:ds="http://schemas.openxmlformats.org/officeDocument/2006/customXml" ds:itemID="{51C6BB54-51E6-43D3-9DE3-5D40D7195B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fc5224-01a0-407b-a889-6501b2912afe"/>
    <ds:schemaRef ds:uri="1c88e0fc-984a-4fe4-8359-9c30c24767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E93A92A-667F-46C9-85BB-2B8EE1B5E039}">
  <ds:schemaRefs>
    <ds:schemaRef ds:uri="http://schemas.microsoft.com/office/2006/documentManagement/types"/>
    <ds:schemaRef ds:uri="http://schemas.microsoft.com/office/infopath/2007/PartnerControls"/>
    <ds:schemaRef ds:uri="http://purl.org/dc/terms/"/>
    <ds:schemaRef ds:uri="http://www.w3.org/XML/1998/namespace"/>
    <ds:schemaRef ds:uri="http://schemas.microsoft.com/office/2006/metadata/properties"/>
    <ds:schemaRef ds:uri="http://schemas.openxmlformats.org/package/2006/metadata/core-properties"/>
    <ds:schemaRef ds:uri="http://purl.org/dc/elements/1.1/"/>
    <ds:schemaRef ds:uri="1c88e0fc-984a-4fe4-8359-9c30c24767d7"/>
    <ds:schemaRef ds:uri="5bfc5224-01a0-407b-a889-6501b2912af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TM03457491[[fn=Metropolitan]]</Template>
  <TotalTime>1594</TotalTime>
  <Words>1727</Words>
  <Application>Microsoft Macintosh PowerPoint</Application>
  <PresentationFormat>Widescreen</PresentationFormat>
  <Paragraphs>153</Paragraphs>
  <Slides>18</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18</vt:i4>
      </vt:variant>
    </vt:vector>
  </HeadingPairs>
  <TitlesOfParts>
    <vt:vector size="26" baseType="lpstr">
      <vt:lpstr>Arial</vt:lpstr>
      <vt:lpstr>Arial,Sans-Serif</vt:lpstr>
      <vt:lpstr>Calibri</vt:lpstr>
      <vt:lpstr>Calibri Light</vt:lpstr>
      <vt:lpstr>Courier New</vt:lpstr>
      <vt:lpstr>Zapf Dingbats</vt:lpstr>
      <vt:lpstr>Metropolitan</vt:lpstr>
      <vt:lpstr>1_Office Theme</vt:lpstr>
      <vt:lpstr>Inclusive Practice Partnerships at the University of Brighton </vt:lpstr>
      <vt:lpstr>The Inclusive Practice Partnerships Scheme</vt:lpstr>
      <vt:lpstr>Research informed intervention</vt:lpstr>
      <vt:lpstr>Actions from 2019 - present</vt:lpstr>
      <vt:lpstr>Aims of the Inclusive Practice Partnerships  Scheme (1)</vt:lpstr>
      <vt:lpstr>Aims of the Inclusive Practice Partnerships Scheme (2)</vt:lpstr>
      <vt:lpstr>How the Inclusive Practice  Partnerships  Scheme works</vt:lpstr>
      <vt:lpstr>Year 1: 2020/21</vt:lpstr>
      <vt:lpstr>Student reflections</vt:lpstr>
      <vt:lpstr>Recommendations </vt:lpstr>
      <vt:lpstr>Examples of recommendations</vt:lpstr>
      <vt:lpstr>Evaluation</vt:lpstr>
      <vt:lpstr>Evaluation focusing on:</vt:lpstr>
      <vt:lpstr>2020/21 Survey </vt:lpstr>
      <vt:lpstr>2020/21 Survey </vt:lpstr>
      <vt:lpstr>Year 2: 2021/22</vt:lpstr>
      <vt:lpstr>Year 2: </vt:lpstr>
      <vt:lpstr>Questions?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of the Impact of Decolonising the Curriculum </dc:title>
  <dc:creator>Jennifer Jones</dc:creator>
  <cp:lastModifiedBy>Jo Hall</cp:lastModifiedBy>
  <cp:revision>402</cp:revision>
  <dcterms:created xsi:type="dcterms:W3CDTF">2021-05-13T13:05:51Z</dcterms:created>
  <dcterms:modified xsi:type="dcterms:W3CDTF">2021-12-07T16:36:46Z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0x010100C20A94A9880DCE4F8C3111096E6CA5A3</vt:lpwstr>
  </property>
</Properties>
</file>