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6" r:id="rId3"/>
    <p:sldMasterId id="2147483682" r:id="rId4"/>
    <p:sldMasterId id="2147483687" r:id="rId5"/>
    <p:sldMasterId id="2147483697" r:id="rId6"/>
    <p:sldMasterId id="2147483708" r:id="rId7"/>
  </p:sldMasterIdLst>
  <p:notesMasterIdLst>
    <p:notesMasterId r:id="rId52"/>
  </p:notesMasterIdLst>
  <p:sldIdLst>
    <p:sldId id="533" r:id="rId8"/>
    <p:sldId id="324" r:id="rId9"/>
    <p:sldId id="325" r:id="rId10"/>
    <p:sldId id="315" r:id="rId11"/>
    <p:sldId id="316" r:id="rId12"/>
    <p:sldId id="317" r:id="rId13"/>
    <p:sldId id="318" r:id="rId14"/>
    <p:sldId id="319" r:id="rId15"/>
    <p:sldId id="280" r:id="rId16"/>
    <p:sldId id="320" r:id="rId17"/>
    <p:sldId id="321" r:id="rId18"/>
    <p:sldId id="322" r:id="rId19"/>
    <p:sldId id="534" r:id="rId20"/>
    <p:sldId id="260" r:id="rId21"/>
    <p:sldId id="535" r:id="rId22"/>
    <p:sldId id="536" r:id="rId23"/>
    <p:sldId id="328" r:id="rId24"/>
    <p:sldId id="329" r:id="rId25"/>
    <p:sldId id="277" r:id="rId26"/>
    <p:sldId id="278" r:id="rId27"/>
    <p:sldId id="279" r:id="rId28"/>
    <p:sldId id="330" r:id="rId29"/>
    <p:sldId id="262" r:id="rId30"/>
    <p:sldId id="263" r:id="rId31"/>
    <p:sldId id="258" r:id="rId32"/>
    <p:sldId id="285" r:id="rId33"/>
    <p:sldId id="269" r:id="rId34"/>
    <p:sldId id="331" r:id="rId35"/>
    <p:sldId id="282" r:id="rId36"/>
    <p:sldId id="284" r:id="rId37"/>
    <p:sldId id="261" r:id="rId38"/>
    <p:sldId id="503" r:id="rId39"/>
    <p:sldId id="523" r:id="rId40"/>
    <p:sldId id="515" r:id="rId41"/>
    <p:sldId id="517" r:id="rId42"/>
    <p:sldId id="518" r:id="rId43"/>
    <p:sldId id="519" r:id="rId44"/>
    <p:sldId id="520" r:id="rId45"/>
    <p:sldId id="522" r:id="rId46"/>
    <p:sldId id="526" r:id="rId47"/>
    <p:sldId id="527" r:id="rId48"/>
    <p:sldId id="528" r:id="rId49"/>
    <p:sldId id="529" r:id="rId50"/>
    <p:sldId id="5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4660"/>
  </p:normalViewPr>
  <p:slideViewPr>
    <p:cSldViewPr snapToGrid="0">
      <p:cViewPr varScale="1">
        <p:scale>
          <a:sx n="110" d="100"/>
          <a:sy n="110"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B99F1-7DE3-4DD7-8BA2-F40D8248CCD0}" type="datetimeFigureOut">
              <a:rPr lang="en-GB" smtClean="0"/>
              <a:t>21/12/2021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1644E-8081-4CAD-A120-BAC159690DC2}" type="slidenum">
              <a:rPr lang="en-GB" smtClean="0"/>
              <a:t>‹#›</a:t>
            </a:fld>
            <a:endParaRPr lang="en-GB"/>
          </a:p>
        </p:txBody>
      </p:sp>
    </p:spTree>
    <p:extLst>
      <p:ext uri="{BB962C8B-B14F-4D97-AF65-F5344CB8AC3E}">
        <p14:creationId xmlns:p14="http://schemas.microsoft.com/office/powerpoint/2010/main" val="420586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46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(External Factors)</a:t>
            </a:r>
          </a:p>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7389B-3442-4433-B2F5-9FD15BF2D4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77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Khadija: (2 mins) </a:t>
            </a:r>
            <a:endParaRPr lang="en-US" dirty="0"/>
          </a:p>
          <a:p>
            <a:endParaRPr lang="en-US" b="1" dirty="0">
              <a:cs typeface="Calibri"/>
            </a:endParaRPr>
          </a:p>
          <a:p>
            <a:r>
              <a:rPr lang="en-GB" b="1" dirty="0"/>
              <a:t>Thanks Mani</a:t>
            </a:r>
            <a:endParaRPr lang="en-GB" dirty="0"/>
          </a:p>
          <a:p>
            <a:r>
              <a:rPr lang="en-GB" b="1" dirty="0"/>
              <a:t>The survey and interviews with OU Black Staff </a:t>
            </a:r>
            <a:r>
              <a:rPr lang="en-GB" dirty="0"/>
              <a:t>were </a:t>
            </a:r>
            <a:r>
              <a:rPr lang="en-GB" b="1" dirty="0"/>
              <a:t>invaluable. as </a:t>
            </a:r>
            <a:r>
              <a:rPr lang="en-GB" dirty="0"/>
              <a:t>this helped us to start to consider, </a:t>
            </a:r>
            <a:r>
              <a:rPr lang="en-GB" b="1" dirty="0"/>
              <a:t>the</a:t>
            </a:r>
            <a:r>
              <a:rPr lang="en-GB" dirty="0"/>
              <a:t> use of appropriate language and the type of resources we should be looking to,</a:t>
            </a:r>
            <a:r>
              <a:rPr lang="en-GB" b="1" dirty="0"/>
              <a:t> for </a:t>
            </a:r>
            <a:r>
              <a:rPr lang="en-GB" dirty="0"/>
              <a:t>us to work supportively with Black Students.</a:t>
            </a:r>
          </a:p>
          <a:p>
            <a:r>
              <a:rPr lang="en-GB" dirty="0"/>
              <a:t>Very much from the outset </a:t>
            </a:r>
            <a:r>
              <a:rPr lang="en-GB" b="1" dirty="0"/>
              <a:t>we </a:t>
            </a:r>
            <a:r>
              <a:rPr lang="en-GB" dirty="0"/>
              <a:t>agreed that  resources we go onto develop, would be set within the context of Person-First Language or Person-Centred Language (Nice, 2021).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Person-First Language or Person-Centred Language </a:t>
            </a:r>
            <a:r>
              <a:rPr lang="en-GB" dirty="0"/>
              <a:t>is a </a:t>
            </a:r>
            <a:r>
              <a:rPr lang="en-GB" b="1" dirty="0"/>
              <a:t>strength based approached </a:t>
            </a:r>
            <a:r>
              <a:rPr lang="en-GB" dirty="0"/>
              <a:t>used by health and social care practitioners and which is supported by people with disabilities </a:t>
            </a:r>
            <a:r>
              <a:rPr lang="en-GB" b="1" dirty="0"/>
              <a:t>as good practice. </a:t>
            </a:r>
          </a:p>
          <a:p>
            <a:r>
              <a:rPr lang="en-GB" dirty="0"/>
              <a:t>We chose this approach as it </a:t>
            </a:r>
            <a:r>
              <a:rPr lang="en-GB" b="1" dirty="0"/>
              <a:t>engages and encourages </a:t>
            </a:r>
            <a:r>
              <a:rPr lang="en-GB" dirty="0"/>
              <a:t>conversation by </a:t>
            </a:r>
            <a:r>
              <a:rPr lang="en-GB" b="1" dirty="0"/>
              <a:t>respecting</a:t>
            </a:r>
            <a:r>
              <a:rPr lang="en-GB" dirty="0"/>
              <a:t> the person’s identity and self image foremost, </a:t>
            </a:r>
            <a:r>
              <a:rPr lang="en-GB" b="1" dirty="0"/>
              <a:t>and by </a:t>
            </a:r>
            <a:r>
              <a:rPr lang="en-GB" dirty="0"/>
              <a:t>using empathetic (EM – PA- TH – TIC) language provides </a:t>
            </a:r>
            <a:r>
              <a:rPr lang="en-GB" b="1" dirty="0"/>
              <a:t>a safe place </a:t>
            </a:r>
            <a:r>
              <a:rPr lang="en-GB" dirty="0"/>
              <a:t>for Black Students at the OU to start conversation</a:t>
            </a:r>
            <a:r>
              <a:rPr lang="en-GB" b="1" dirty="0"/>
              <a:t> about </a:t>
            </a:r>
            <a:r>
              <a:rPr lang="en-GB" dirty="0"/>
              <a:t>their mental health. </a:t>
            </a:r>
            <a:endParaRPr lang="en-GB" dirty="0">
              <a:cs typeface="Calibri"/>
            </a:endParaRPr>
          </a:p>
          <a:p>
            <a:endParaRPr lang="en-GB" dirty="0"/>
          </a:p>
          <a:p>
            <a:r>
              <a:rPr lang="en-GB" dirty="0"/>
              <a:t>These are our initial thoughts on what the resources could cover, (which we will be handing over to the </a:t>
            </a:r>
            <a:r>
              <a:rPr lang="en-GB" b="1" dirty="0"/>
              <a:t>Resources Work package to take forward)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resources should lay out what Mani covered earlier;  poor communication, university perception etc, </a:t>
            </a:r>
            <a:r>
              <a:rPr lang="en-GB" b="1" dirty="0"/>
              <a:t>this understanding is required </a:t>
            </a:r>
            <a:r>
              <a:rPr lang="en-GB" dirty="0"/>
              <a:t>to hold conversations with Black Students </a:t>
            </a:r>
            <a:r>
              <a:rPr lang="en-GB" b="1" dirty="0"/>
              <a:t>and </a:t>
            </a:r>
            <a:r>
              <a:rPr lang="en-GB" dirty="0"/>
              <a:t>the following quotes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provides the context/ background when developing resources.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r>
              <a:rPr lang="en-GB" b="1" dirty="0"/>
              <a:t>The quotes illustrate</a:t>
            </a:r>
            <a:r>
              <a:rPr lang="en-GB" dirty="0"/>
              <a:t>, why communication has to be meaningful, engaging</a:t>
            </a:r>
            <a:r>
              <a:rPr lang="en-GB" b="1" dirty="0"/>
              <a:t> and </a:t>
            </a:r>
            <a:r>
              <a:rPr lang="en-GB" dirty="0"/>
              <a:t>should strongly reflect an understanding of how we at the OU are required to understand the context</a:t>
            </a:r>
            <a:r>
              <a:rPr lang="en-GB" b="1" dirty="0"/>
              <a:t> first </a:t>
            </a:r>
            <a:r>
              <a:rPr lang="en-GB" dirty="0"/>
              <a:t>before engaging with Black Students. </a:t>
            </a:r>
          </a:p>
          <a:p>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Connecting back to Scholarship - </a:t>
            </a:r>
            <a:r>
              <a:rPr lang="en-US" sz="1800" dirty="0"/>
              <a:t>Abdo</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6000" marR="0" lvl="0" indent="0" algn="l" defTabSz="914377"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Talking about mental health</a:t>
            </a:r>
          </a:p>
          <a:p>
            <a:pPr marL="72000" marR="0" lvl="0" indent="0" algn="l" defTabSz="914377" rtl="0" eaLnBrk="1" fontAlgn="auto" latinLnBrk="0" hangingPunct="1">
              <a:lnSpc>
                <a:spcPct val="90000"/>
              </a:lnSpc>
              <a:spcBef>
                <a:spcPts val="600"/>
              </a:spcBef>
              <a:spcAft>
                <a:spcPts val="0"/>
              </a:spcAft>
              <a:buClrTx/>
              <a:buSzTx/>
              <a:buFont typeface="Arial"/>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was struggling with my studies, with life in general</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was tired all the time and felt unwell. I don’t want to be labelled with a mental health condition. I don’t want to be called crazy.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was worried about telling the OU because of the impact on my family and studies being</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labelled with a mental health condition.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also thought they’d make me get a letter or certificate from my Dr and that it would cost me money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Calibri" panose="020F0502020204030204" pitchFamily="34" charset="0"/>
                <a:cs typeface="Calibri" panose="020F0502020204030204" pitchFamily="34" charset="0"/>
              </a:rPr>
              <a:t>My tutor is amazing </a:t>
            </a:r>
            <a:r>
              <a:rPr lang="en-GB" sz="1400" dirty="0">
                <a:latin typeface="Calibri" panose="020F0502020204030204" pitchFamily="34" charset="0"/>
                <a:cs typeface="Calibri" panose="020F0502020204030204" pitchFamily="34" charset="0"/>
              </a:rPr>
              <a:t>though, I’ve had fantastic support. I confided in my tutor about how I was feeling and they sent me links to a website, some videos and to the help centre.</a:t>
            </a:r>
            <a:r>
              <a:rPr lang="en-GB" sz="1400" b="1" dirty="0">
                <a:latin typeface="Calibri" panose="020F0502020204030204" pitchFamily="34" charset="0"/>
                <a:cs typeface="Calibri" panose="020F0502020204030204" pitchFamily="34" charset="0"/>
              </a:rPr>
              <a:t> I wish there was a dedicated wellbeing service </a:t>
            </a:r>
            <a:r>
              <a:rPr lang="en-GB" sz="1400" dirty="0">
                <a:latin typeface="Calibri" panose="020F0502020204030204" pitchFamily="34" charset="0"/>
                <a:cs typeface="Calibri" panose="020F0502020204030204" pitchFamily="34" charset="0"/>
              </a:rPr>
              <a:t>that I could pick up the phone and call and</a:t>
            </a:r>
            <a:r>
              <a:rPr lang="en-GB" sz="1400" b="1" dirty="0">
                <a:latin typeface="Calibri" panose="020F0502020204030204" pitchFamily="34" charset="0"/>
                <a:cs typeface="Calibri" panose="020F0502020204030204" pitchFamily="34" charset="0"/>
              </a:rPr>
              <a:t> speak to someone. So</a:t>
            </a:r>
            <a:r>
              <a:rPr lang="en-GB" sz="1400" dirty="0">
                <a:latin typeface="Calibri" panose="020F0502020204030204" pitchFamily="34" charset="0"/>
                <a:cs typeface="Calibri" panose="020F0502020204030204" pitchFamily="34" charset="0"/>
              </a:rPr>
              <a:t>meone who would be able to</a:t>
            </a:r>
            <a:r>
              <a:rPr lang="en-GB" sz="1400" b="1" dirty="0">
                <a:latin typeface="Calibri" panose="020F0502020204030204" pitchFamily="34" charset="0"/>
                <a:cs typeface="Calibri" panose="020F0502020204030204" pitchFamily="34" charset="0"/>
              </a:rPr>
              <a:t> understand my past and my journey. And that is also one of our recommendations for the OU to consider a telephone helpline with trained culturally competent advisors</a:t>
            </a:r>
            <a:endParaRPr lang="en-GB" sz="1800" dirty="0"/>
          </a:p>
          <a:p>
            <a:pPr marL="72000" marR="0" lvl="0" indent="0" algn="l" defTabSz="914377" rtl="0" eaLnBrk="1" fontAlgn="auto" latinLnBrk="0" hangingPunct="1">
              <a:lnSpc>
                <a:spcPct val="90000"/>
              </a:lnSpc>
              <a:spcBef>
                <a:spcPts val="600"/>
              </a:spcBef>
              <a:spcAft>
                <a:spcPts val="0"/>
              </a:spcAft>
              <a:buClrTx/>
              <a:buSzTx/>
              <a:buFont typeface="Arial"/>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Echo from scholarship </a:t>
            </a:r>
            <a:r>
              <a:rPr kumimoji="0" lang="en-GB"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Zaahara</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72000" marR="0" lvl="0" indent="0" algn="l" defTabSz="914377" rtl="0" eaLnBrk="1" fontAlgn="auto" latinLnBrk="0" hangingPunct="1">
              <a:lnSpc>
                <a:spcPct val="90000"/>
              </a:lnSpc>
              <a:spcBef>
                <a:spcPts val="600"/>
              </a:spcBef>
              <a:spcAft>
                <a:spcPts val="0"/>
              </a:spcAft>
              <a:buClrTx/>
              <a:buSzTx/>
              <a:buFont typeface="Arial"/>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People need to be told it’s ok to talk about how they’re feeling and that there will be no judgement, we need to teach people how to do this. It’s ok not to feel good. </a:t>
            </a:r>
          </a:p>
          <a:p>
            <a:endParaRPr lang="en-GB" sz="1800" dirty="0"/>
          </a:p>
          <a:p>
            <a:endParaRPr lang="en-GB" sz="1800" b="0" i="0" u="none" strike="noStrike" kern="1200" cap="none" spc="0" normalizeH="0" baseline="0" noProof="0" dirty="0">
              <a:ln>
                <a:noFill/>
              </a:ln>
              <a:solidFill>
                <a:prstClr val="black"/>
              </a:solidFill>
              <a:effectLst/>
              <a:uLnTx/>
              <a:uFillTx/>
              <a:latin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7389B-3442-4433-B2F5-9FD15BF2D4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63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Following on, </a:t>
            </a:r>
          </a:p>
          <a:p>
            <a:r>
              <a:rPr lang="en-GB" b="1" dirty="0"/>
              <a:t>here are a few examples, which our Black colleagues at the OU suggested we should use to frame our support around.</a:t>
            </a:r>
          </a:p>
          <a:p>
            <a:endParaRPr lang="en-GB" b="0" dirty="0"/>
          </a:p>
          <a:p>
            <a:pPr marL="171450" indent="-171450">
              <a:buFont typeface="Arial" panose="020B0604020202020204" pitchFamily="34" charset="0"/>
              <a:buChar char="•"/>
            </a:pPr>
            <a:r>
              <a:rPr lang="en-GB" b="1" dirty="0">
                <a:highlight>
                  <a:srgbClr val="FFFF00"/>
                </a:highlight>
              </a:rPr>
              <a:t>Create a safe space </a:t>
            </a:r>
            <a:r>
              <a:rPr lang="en-GB" b="0" dirty="0"/>
              <a:t>- by maintaining confidentiality, be non-judgemental/objective </a:t>
            </a:r>
            <a:r>
              <a:rPr lang="en-GB" b="1" dirty="0"/>
              <a:t>and, listen to understand and </a:t>
            </a:r>
            <a:r>
              <a:rPr lang="en-GB" b="0" dirty="0"/>
              <a:t>not necessarily respond straight away ( we are looking for deep &amp; active  listening)</a:t>
            </a:r>
          </a:p>
          <a:p>
            <a:pPr marL="171450" indent="-171450">
              <a:buFont typeface="Arial" panose="020B0604020202020204" pitchFamily="34" charset="0"/>
              <a:buChar cha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effectLst/>
                <a:latin typeface="Arial" panose="020B0604020202020204" pitchFamily="34" charset="0"/>
                <a:cs typeface="Arial" panose="020B0604020202020204" pitchFamily="34" charset="0"/>
              </a:rPr>
              <a:t>Have patience; give the student time to think and talk (which includes making errors and allow for students to gather their thoughts without putting them on the spot)</a:t>
            </a:r>
            <a:endParaRPr lang="en-US" sz="1200" kern="120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1" dirty="0"/>
              <a:t>Starting conversations </a:t>
            </a:r>
            <a:r>
              <a:rPr lang="en-GB" b="0" dirty="0"/>
              <a:t>– How are you feeling? Are you ok?  And build on from this. </a:t>
            </a:r>
            <a:r>
              <a:rPr lang="en-GB" b="1" dirty="0"/>
              <a:t>Its the tone and manner which makes the difference to conversations</a:t>
            </a:r>
            <a:endParaRPr lang="en-GB" b="1" dirty="0">
              <a:cs typeface="Calibri"/>
            </a:endParaRP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1" dirty="0"/>
              <a:t>Conversations should be: Direct, factual, moving from the general to the specifics – listen to the words the student is using and mirror the same language/terms</a:t>
            </a:r>
            <a:endParaRPr lang="en-GB" b="1" dirty="0">
              <a:cs typeface="Calibri"/>
            </a:endParaRPr>
          </a:p>
          <a:p>
            <a:pPr marL="171450" indent="-171450">
              <a:buFont typeface="Arial" panose="020B0604020202020204" pitchFamily="34" charset="0"/>
              <a:buChar cha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engaging sentences to open conversations by asking: How does xxx impact on your studies?</a:t>
            </a:r>
            <a:endParaRPr lang="en-GB" sz="1800" b="0" i="0" u="none" strike="noStrike" kern="1200" cap="none" spc="0" normalizeH="0" baseline="0" noProof="0" dirty="0">
              <a:ln>
                <a:noFill/>
              </a:ln>
              <a:solidFill>
                <a:prstClr val="black"/>
              </a:solidFill>
              <a:effectLst/>
              <a:uLnTx/>
              <a:uFillTx/>
              <a:latin typeface="Calibri" panose="020F0502020204030204"/>
              <a:cs typeface="Calibri"/>
            </a:endParaRPr>
          </a:p>
          <a:p>
            <a:pPr marL="171450" indent="-171450">
              <a:buFont typeface="Arial" panose="020B0604020202020204" pitchFamily="34" charset="0"/>
              <a:buChar cha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of the word’s depression and anxiety - relatable terms for some but not all</a:t>
            </a:r>
            <a:r>
              <a:rPr lang="en-GB" sz="1800"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labels  can be </a:t>
            </a:r>
            <a:r>
              <a:rPr lang="en-GB" sz="1800" dirty="0">
                <a:solidFill>
                  <a:prstClr val="black"/>
                </a:solidFill>
                <a:latin typeface="Calibri" panose="020F0502020204030204"/>
              </a:rPr>
              <a:t>stigmatising</a:t>
            </a:r>
            <a:endParaRPr lang="en-GB" dirty="0">
              <a:solidFill>
                <a:prstClr val="black"/>
              </a:solidFill>
              <a:latin typeface="Calibri" panose="020F0502020204030204"/>
            </a:endParaRPr>
          </a:p>
          <a:p>
            <a:pPr marL="171450" indent="-171450">
              <a:buFont typeface="Arial" panose="020B0604020202020204" pitchFamily="34" charset="0"/>
              <a:buChar char="•"/>
            </a:pPr>
            <a:endParaRPr lang="en-GB" dirty="0">
              <a:solidFill>
                <a:prstClr val="black"/>
              </a:solidFill>
              <a:latin typeface="Calibri" panose="020F0502020204030204"/>
            </a:endParaRPr>
          </a:p>
          <a:p>
            <a:pPr marL="171450" indent="-171450">
              <a:buFont typeface="Arial" panose="020B0604020202020204" pitchFamily="34" charset="0"/>
              <a:buChar char="•"/>
            </a:pPr>
            <a:r>
              <a:rPr lang="en-GB" b="1" dirty="0">
                <a:solidFill>
                  <a:prstClr val="black"/>
                </a:solidFill>
                <a:latin typeface="Calibri" panose="020F0502020204030204"/>
              </a:rPr>
              <a:t>From</a:t>
            </a:r>
            <a:r>
              <a:rPr lang="en-GB" b="1" dirty="0"/>
              <a:t> this your now Leading onto support: </a:t>
            </a:r>
            <a:r>
              <a:rPr lang="en-GB" dirty="0"/>
              <a:t>What can I do to help you? Do you feel you need some time out?</a:t>
            </a:r>
            <a:endParaRPr lang="en-GB" dirty="0">
              <a:cs typeface="Calibri" panose="020F0502020204030204"/>
            </a:endParaRPr>
          </a:p>
          <a:p>
            <a:pPr marR="0" lvl="0" algn="l" defTabSz="914400">
              <a:lnSpc>
                <a:spcPct val="107000"/>
              </a:lnSpc>
              <a:spcBef>
                <a:spcPts val="0"/>
              </a:spcBef>
              <a:spcAft>
                <a:spcPts val="800"/>
              </a:spcAft>
              <a:buClrTx/>
              <a:buSzTx/>
              <a:tabLst/>
              <a:defRPr/>
            </a:pPr>
            <a:endParaRPr lang="en-GB" sz="18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Understand the context: Mental health may be talked widely in the UK but not necessarily within black communities. </a:t>
            </a:r>
            <a:r>
              <a:rPr lang="en-GB" sz="1200" b="1" i="0" u="none" strike="noStrike" kern="1200" dirty="0">
                <a:solidFill>
                  <a:srgbClr val="000000"/>
                </a:solidFill>
                <a:effectLst/>
                <a:latin typeface="Calibri" panose="020F0502020204030204" pitchFamily="34" charset="0"/>
              </a:rPr>
              <a:t>due to  stigma, acceptance of , lived experiences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dirty="0">
              <a:effectLst/>
              <a:latin typeface="Arial" panose="020B0604020202020204" pitchFamily="34" charset="0"/>
            </a:endParaRPr>
          </a:p>
          <a:p>
            <a:pPr marL="171450" indent="-171450" algn="l" rtl="0" eaLnBrk="1" fontAlgn="t" latinLnBrk="0" hangingPunct="1">
              <a:lnSpc>
                <a:spcPct val="107000"/>
              </a:lnSpc>
              <a:spcBef>
                <a:spcPts val="0"/>
              </a:spcBef>
              <a:spcAft>
                <a:spcPts val="800"/>
              </a:spcAft>
              <a:buFont typeface="Arial" panose="020B0604020202020204" pitchFamily="34" charset="0"/>
              <a:buChar char="•"/>
            </a:pPr>
            <a:r>
              <a:rPr lang="en-GB" sz="1200" b="0" i="0" u="none" strike="noStrike" kern="1200" dirty="0">
                <a:solidFill>
                  <a:srgbClr val="000000"/>
                </a:solidFill>
                <a:effectLst/>
                <a:latin typeface="Calibri" panose="020F0502020204030204" pitchFamily="34" charset="0"/>
              </a:rPr>
              <a:t>Mixed race or mixed heritage students </a:t>
            </a:r>
            <a:r>
              <a:rPr lang="en-GB" sz="1200" b="1" i="0" u="none" strike="noStrike" kern="1200" dirty="0">
                <a:solidFill>
                  <a:srgbClr val="000000"/>
                </a:solidFill>
                <a:effectLst/>
                <a:latin typeface="Calibri" panose="020F0502020204030204" pitchFamily="34" charset="0"/>
              </a:rPr>
              <a:t>may have a different experience of discussing </a:t>
            </a:r>
            <a:r>
              <a:rPr lang="en-GB" sz="1200" b="0" i="0" u="none" strike="noStrike" kern="1200" dirty="0">
                <a:solidFill>
                  <a:srgbClr val="000000"/>
                </a:solidFill>
                <a:effectLst/>
                <a:latin typeface="Calibri" panose="020F0502020204030204" pitchFamily="34" charset="0"/>
              </a:rPr>
              <a:t>mental health they may feel that they have to take a side</a:t>
            </a:r>
          </a:p>
          <a:p>
            <a:pPr marL="285750" indent="-285750" algn="l" rtl="0" eaLnBrk="1" fontAlgn="t" latinLnBrk="0" hangingPunct="1">
              <a:lnSpc>
                <a:spcPct val="107000"/>
              </a:lnSpc>
              <a:spcBef>
                <a:spcPts val="0"/>
              </a:spcBef>
              <a:spcAft>
                <a:spcPts val="800"/>
              </a:spcAft>
              <a:buFont typeface="Arial" panose="020B0604020202020204" pitchFamily="34" charset="0"/>
              <a:buChar char="•"/>
            </a:pPr>
            <a:endParaRPr lang="en-GB" sz="1400" b="0" i="0" u="none" strike="noStrike" dirty="0">
              <a:effectLst/>
              <a:latin typeface="Arial" panose="020B0604020202020204" pitchFamily="34" charset="0"/>
            </a:endParaRPr>
          </a:p>
          <a:p>
            <a:pPr marL="171450" indent="-171450" algn="l" rtl="0" eaLnBrk="1" fontAlgn="t" latinLnBrk="0" hangingPunct="1">
              <a:lnSpc>
                <a:spcPct val="107000"/>
              </a:lnSpc>
              <a:spcBef>
                <a:spcPts val="0"/>
              </a:spcBef>
              <a:spcAft>
                <a:spcPts val="800"/>
              </a:spcAft>
              <a:buFont typeface="Arial" panose="020B0604020202020204" pitchFamily="34" charset="0"/>
              <a:buChar char="•"/>
            </a:pPr>
            <a:r>
              <a:rPr lang="en-GB" sz="1200" b="1" i="0" u="none" strike="noStrike" kern="1200" dirty="0">
                <a:solidFill>
                  <a:srgbClr val="000000"/>
                </a:solidFill>
                <a:effectLst/>
                <a:latin typeface="Calibri" panose="020F0502020204030204" pitchFamily="34" charset="0"/>
              </a:rPr>
              <a:t>The term mental health is viewed as derogatory and negative </a:t>
            </a:r>
          </a:p>
          <a:p>
            <a:pPr marL="285750" indent="-285750" algn="l" rtl="0" eaLnBrk="1" fontAlgn="t" latinLnBrk="0" hangingPunct="1">
              <a:lnSpc>
                <a:spcPct val="107000"/>
              </a:lnSpc>
              <a:spcBef>
                <a:spcPts val="0"/>
              </a:spcBef>
              <a:spcAft>
                <a:spcPts val="800"/>
              </a:spcAft>
              <a:buFont typeface="Arial" panose="020B0604020202020204" pitchFamily="34" charset="0"/>
              <a:buChar char="•"/>
            </a:pPr>
            <a:endParaRPr lang="en-GB" sz="1400" b="0" i="0" u="none" strike="noStrike" dirty="0">
              <a:effectLst/>
              <a:latin typeface="Arial" panose="020B0604020202020204" pitchFamily="34" charset="0"/>
            </a:endParaRPr>
          </a:p>
          <a:p>
            <a:pPr marL="171450" indent="-171450" algn="l" rtl="0" eaLnBrk="1" fontAlgn="t" latinLnBrk="0" hangingPunct="1">
              <a:lnSpc>
                <a:spcPct val="107000"/>
              </a:lnSpc>
              <a:spcBef>
                <a:spcPts val="0"/>
              </a:spcBef>
              <a:spcAft>
                <a:spcPts val="800"/>
              </a:spcAft>
              <a:buFont typeface="Arial" panose="020B0604020202020204" pitchFamily="34" charset="0"/>
              <a:buChar char="•"/>
            </a:pPr>
            <a:r>
              <a:rPr lang="en-GB" sz="1200" b="0" i="0" u="none" strike="noStrike" kern="1200" dirty="0">
                <a:solidFill>
                  <a:srgbClr val="000000"/>
                </a:solidFill>
                <a:effectLst/>
                <a:latin typeface="Calibri" panose="020F0502020204030204" pitchFamily="34" charset="0"/>
              </a:rPr>
              <a:t>Avoid using any words which are negative: </a:t>
            </a:r>
            <a:r>
              <a:rPr lang="en-GB" sz="1200" b="1" i="0" u="none" strike="noStrike" kern="1200" dirty="0">
                <a:solidFill>
                  <a:srgbClr val="000000"/>
                </a:solidFill>
                <a:effectLst/>
                <a:latin typeface="Calibri" panose="020F0502020204030204" pitchFamily="34" charset="0"/>
              </a:rPr>
              <a:t>are you angry? </a:t>
            </a:r>
            <a:r>
              <a:rPr lang="en-GB" sz="1200" b="0" i="0" u="none" strike="noStrike" kern="1200" dirty="0">
                <a:solidFill>
                  <a:srgbClr val="000000"/>
                </a:solidFill>
                <a:effectLst/>
                <a:latin typeface="Calibri" panose="020F0502020204030204" pitchFamily="34" charset="0"/>
              </a:rPr>
              <a:t>angry/ anger/  </a:t>
            </a:r>
            <a:r>
              <a:rPr lang="en-GB" sz="1200" b="1" i="0" u="none" strike="noStrike" kern="1200" dirty="0">
                <a:solidFill>
                  <a:srgbClr val="000000"/>
                </a:solidFill>
                <a:effectLst/>
                <a:latin typeface="Calibri" panose="020F0502020204030204" pitchFamily="34" charset="0"/>
              </a:rPr>
              <a:t>the use of words: manic/calm down </a:t>
            </a:r>
            <a:r>
              <a:rPr lang="en-GB" sz="1200" b="0" i="0" u="none" strike="noStrike" kern="1200" dirty="0">
                <a:solidFill>
                  <a:srgbClr val="000000"/>
                </a:solidFill>
                <a:effectLst/>
                <a:latin typeface="Calibri" panose="020F0502020204030204" pitchFamily="34" charset="0"/>
              </a:rPr>
              <a:t>or </a:t>
            </a:r>
            <a:r>
              <a:rPr lang="en-GB" sz="1200" b="1" i="0" u="none" strike="noStrike" kern="1200" dirty="0">
                <a:solidFill>
                  <a:srgbClr val="000000"/>
                </a:solidFill>
                <a:effectLst/>
                <a:latin typeface="Calibri" panose="020F0502020204030204" pitchFamily="34" charset="0"/>
              </a:rPr>
              <a:t>words that are defensive and confrontational</a:t>
            </a:r>
            <a:endParaRPr lang="en-GB" sz="1400" b="1" i="0" u="none" strike="noStrike" dirty="0">
              <a:effectLst/>
              <a:latin typeface="Arial" panose="020B0604020202020204" pitchFamily="34" charset="0"/>
            </a:endParaRP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C29A5-CA50-4A78-8E52-4BA2A53839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1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Calibri"/>
              </a:rPr>
              <a:t>Grace -  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Calibri"/>
              </a:rPr>
              <a:t>There’s</a:t>
            </a:r>
            <a:r>
              <a:rPr lang="en-GB" sz="1200" dirty="0">
                <a:solidFill>
                  <a:schemeClr val="tx1"/>
                </a:solidFill>
                <a:effectLst/>
                <a:ea typeface="Calibri" panose="020F0502020204030204" pitchFamily="34" charset="0"/>
                <a:cs typeface="Calibri"/>
              </a:rPr>
              <a:t> a Lack in Practical improvements in language (</a:t>
            </a:r>
            <a:r>
              <a:rPr lang="en-GB" sz="1200" i="1" dirty="0">
                <a:solidFill>
                  <a:schemeClr val="tx1"/>
                </a:solidFill>
                <a:effectLst/>
                <a:ea typeface="Calibri" panose="020F0502020204030204" pitchFamily="34" charset="0"/>
                <a:cs typeface="Calibri"/>
              </a:rPr>
              <a:t>e.g. in interpreting, translating, understanding and</a:t>
            </a:r>
            <a:r>
              <a:rPr lang="en-GB" i="1" dirty="0">
                <a:ea typeface="Calibri" panose="020F0502020204030204" pitchFamily="34" charset="0"/>
                <a:cs typeface="Calibri"/>
              </a:rPr>
              <a:t> in the</a:t>
            </a:r>
            <a:r>
              <a:rPr lang="en-GB" sz="1200" i="1" dirty="0">
                <a:solidFill>
                  <a:schemeClr val="tx1"/>
                </a:solidFill>
                <a:effectLst/>
                <a:ea typeface="Calibri" panose="020F0502020204030204" pitchFamily="34" charset="0"/>
                <a:cs typeface="Calibri"/>
              </a:rPr>
              <a:t> </a:t>
            </a:r>
            <a:r>
              <a:rPr lang="en-GB" i="1" dirty="0">
                <a:ea typeface="Calibri" panose="020F0502020204030204" pitchFamily="34" charset="0"/>
                <a:cs typeface="Calibri"/>
              </a:rPr>
              <a:t>offering of</a:t>
            </a:r>
            <a:r>
              <a:rPr lang="en-GB" sz="1200" i="1" dirty="0">
                <a:solidFill>
                  <a:schemeClr val="tx1"/>
                </a:solidFill>
                <a:effectLst/>
                <a:ea typeface="Calibri" panose="020F0502020204030204" pitchFamily="34" charset="0"/>
                <a:cs typeface="Calibri"/>
              </a:rPr>
              <a:t> literacy support</a:t>
            </a:r>
            <a:r>
              <a:rPr lang="en-GB" sz="1200" dirty="0">
                <a:solidFill>
                  <a:schemeClr val="tx1"/>
                </a:solidFill>
                <a:ea typeface="Calibri" panose="020F0502020204030204" pitchFamily="34" charset="0"/>
                <a:cs typeface="Calibri"/>
              </a:rPr>
              <a:t>)</a:t>
            </a:r>
            <a:r>
              <a:rPr lang="en-GB" sz="1200" dirty="0">
                <a:solidFill>
                  <a:schemeClr val="tx1"/>
                </a:solidFill>
                <a:effectLst/>
                <a:ea typeface="Calibri" panose="020F0502020204030204" pitchFamily="34" charset="0"/>
                <a:cs typeface="Calibri"/>
              </a:rPr>
              <a:t> </a:t>
            </a:r>
            <a:endParaRPr lang="en-GB" dirty="0">
              <a:solidFill>
                <a:schemeClr val="tx1"/>
              </a:solidFill>
              <a:cs typeface="Calibri"/>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C29A5-CA50-4A78-8E52-4BA2A53839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2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00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96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67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46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prstClr val="black"/>
              </a:solidFill>
              <a:latin typeface="Calibri" panose="020F0502020204030204" pitchFamily="34" charset="0"/>
              <a:cs typeface="Calibri" panose="020F0502020204030204" pitchFamily="34" charset="0"/>
            </a:endParaRPr>
          </a:p>
          <a:p>
            <a:r>
              <a:rPr lang="en-GB" dirty="0"/>
              <a:t>Khadija </a:t>
            </a:r>
          </a:p>
          <a:p>
            <a:r>
              <a:rPr lang="en-GB" dirty="0"/>
              <a:t>Hi …. Introduce colleagues</a:t>
            </a:r>
          </a:p>
          <a:p>
            <a:endParaRPr lang="en-GB" dirty="0"/>
          </a:p>
          <a:p>
            <a:endParaRPr lang="en-GB" dirty="0"/>
          </a:p>
          <a:p>
            <a:r>
              <a:rPr lang="en-GB" dirty="0"/>
              <a:t>Over to you Patrice … 40 secs recap a bit on your student experiences and your contribution</a:t>
            </a:r>
          </a:p>
          <a:p>
            <a:endParaRPr lang="en-GB" dirty="0"/>
          </a:p>
          <a:p>
            <a:r>
              <a:rPr lang="en-GB" dirty="0"/>
              <a:t>And then back to Khadija to work on the slides</a:t>
            </a:r>
          </a:p>
          <a:p>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Fairly early on we had identified that we wanted to do a comparison between how Black Students at the OU used language and terminology to communicate their mental health and to compare this with Black Staff who were also students communicating their mental health to the OU. You saw from the research carried out by Scholarship that we have data there from Black Students to draw on, so our task was then to find Black Staff who were also students and this became a bit of challenge for us as to how to locate this group of students. So we took a different approach which was much general in one way but also gave us the opportunity to see it from a staff perspective, black staff who for some engage with students in their day to day work, black staff with lived experiences of mental health and suggestions of how language and terminology could be used.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which leads us neatly onto what we decided as the objectives outlined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KP goes through objectives and outputs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C29A5-CA50-4A78-8E52-4BA2A53839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2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Mani –  6 – 7 mins for the four slides</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7389B-3442-4433-B2F5-9FD15BF2D4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73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Calibri"/>
            </a:endParaRPr>
          </a:p>
          <a:p>
            <a:r>
              <a:rPr lang="en-GB" b="1" dirty="0">
                <a:cs typeface="Calibri"/>
              </a:rPr>
              <a:t>Qualitative Research </a:t>
            </a:r>
            <a:r>
              <a:rPr lang="en-GB" dirty="0">
                <a:cs typeface="Calibri"/>
              </a:rPr>
              <a:t>which found </a:t>
            </a:r>
            <a:r>
              <a:rPr lang="en-GB" dirty="0"/>
              <a:t>'Institutional inequalities leading to'... </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7389B-3442-4433-B2F5-9FD15BF2D4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60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a:solidFill>
                  <a:srgbClr val="000000"/>
                </a:solidFill>
                <a:effectLst/>
                <a:latin typeface="Calibri" panose="020F0502020204030204" pitchFamily="34" charset="0"/>
              </a:rPr>
              <a:t>Discussion: Is Open University Policy on Diversity and Inclusivity Short-Sighted?</a:t>
            </a:r>
            <a:r>
              <a:rPr lang="en-GB" sz="1200" b="0" i="0" dirty="0">
                <a:solidFill>
                  <a:srgbClr val="000000"/>
                </a:solidFill>
                <a:effectLst/>
                <a:latin typeface="Calibri" panose="020F0502020204030204" pitchFamily="34" charset="0"/>
              </a:rPr>
              <a:t> </a:t>
            </a:r>
            <a:endParaRPr lang="en-GB" dirty="0">
              <a:cs typeface="Calibri"/>
            </a:endParaRPr>
          </a:p>
          <a:p>
            <a:endParaRPr lang="en-GB" dirty="0">
              <a:cs typeface="Calibri"/>
            </a:endParaRPr>
          </a:p>
          <a:p>
            <a:r>
              <a:rPr lang="en-GB" dirty="0">
                <a:cs typeface="Calibri"/>
              </a:rPr>
              <a:t>(Internal Factors) </a:t>
            </a:r>
          </a:p>
          <a:p>
            <a:endParaRPr lang="en-GB" dirty="0">
              <a:cs typeface="Calibri"/>
            </a:endParaRPr>
          </a:p>
          <a:p>
            <a:r>
              <a:rPr lang="en-GB" dirty="0">
                <a:cs typeface="Calibri"/>
              </a:rPr>
              <a:t>Reflect on: </a:t>
            </a:r>
          </a:p>
          <a:p>
            <a:pPr marL="171450" indent="-171450">
              <a:buFont typeface="Arial" panose="020B0604020202020204" pitchFamily="34" charset="0"/>
              <a:buChar char="•"/>
            </a:pPr>
            <a:r>
              <a:rPr lang="en-GB" dirty="0">
                <a:cs typeface="Calibri"/>
              </a:rPr>
              <a:t>The fact that the </a:t>
            </a:r>
            <a:r>
              <a:rPr lang="en-GB" u="sng" dirty="0">
                <a:cs typeface="Calibri"/>
              </a:rPr>
              <a:t>research</a:t>
            </a:r>
            <a:r>
              <a:rPr lang="en-GB" dirty="0">
                <a:cs typeface="Calibri"/>
              </a:rPr>
              <a:t> was carried out </a:t>
            </a:r>
            <a:r>
              <a:rPr lang="en-GB" u="sng" dirty="0">
                <a:cs typeface="Calibri"/>
              </a:rPr>
              <a:t>by Black Staff at the 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Relationship between </a:t>
            </a:r>
            <a:r>
              <a:rPr lang="en-GB" u="sng" dirty="0">
                <a:cs typeface="Calibri"/>
              </a:rPr>
              <a:t>Black students and their understanding of Mental health</a:t>
            </a:r>
          </a:p>
          <a:p>
            <a:pPr marL="171450" indent="-171450">
              <a:buFont typeface="Arial" panose="020B0604020202020204" pitchFamily="34" charset="0"/>
              <a:buChar char="•"/>
            </a:pPr>
            <a:r>
              <a:rPr lang="en-GB" dirty="0">
                <a:cs typeface="Calibri"/>
              </a:rPr>
              <a:t>Relationship between </a:t>
            </a:r>
            <a:r>
              <a:rPr lang="en-GB" u="sng" dirty="0">
                <a:cs typeface="Calibri"/>
              </a:rPr>
              <a:t>Black people using MH services</a:t>
            </a:r>
          </a:p>
          <a:p>
            <a:pPr marL="171450" indent="-171450">
              <a:buFont typeface="Arial" panose="020B0604020202020204" pitchFamily="34" charset="0"/>
              <a:buChar char="•"/>
            </a:pPr>
            <a:r>
              <a:rPr lang="en-GB" b="1" i="1" u="none" dirty="0">
                <a:cs typeface="Calibri"/>
              </a:rPr>
              <a:t>Drawing on research from scholarship  and ties into ‘University Perception’</a:t>
            </a:r>
          </a:p>
          <a:p>
            <a:pPr marL="0" marR="0" lvl="0" indent="0" algn="l" defTabSz="914377" rtl="0" eaLnBrk="1" fontAlgn="auto" latinLnBrk="0" hangingPunct="1">
              <a:lnSpc>
                <a:spcPct val="90000"/>
              </a:lnSpc>
              <a:spcBef>
                <a:spcPts val="0"/>
              </a:spcBef>
              <a:spcAft>
                <a:spcPts val="0"/>
              </a:spcAft>
              <a:buClrTx/>
              <a:buSzTx/>
              <a:buFont typeface="Arial"/>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 Need </a:t>
            </a:r>
            <a:r>
              <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to understand the complex lives of our Black students</a:t>
            </a:r>
            <a:b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90000"/>
              </a:lnSpc>
              <a:spcBef>
                <a:spcPts val="0"/>
              </a:spcBef>
              <a:spcAft>
                <a:spcPts val="0"/>
              </a:spcAft>
              <a:buClrTx/>
              <a:buSzTx/>
              <a:buFont typeface="Arial"/>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 We must not treat these, or any, students as a </a:t>
            </a:r>
            <a:r>
              <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homogeneous group</a:t>
            </a: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b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l" defTabSz="914377" rtl="0" eaLnBrk="1" fontAlgn="auto" latinLnBrk="0" hangingPunct="1">
              <a:lnSpc>
                <a:spcPct val="90000"/>
              </a:lnSpc>
              <a:spcBef>
                <a:spcPts val="0"/>
              </a:spcBef>
              <a:spcAft>
                <a:spcPts val="0"/>
              </a:spcAft>
              <a:buClrTx/>
              <a:buSzTx/>
              <a:buFont typeface="Arial"/>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The need for </a:t>
            </a:r>
            <a:r>
              <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cultural competence</a:t>
            </a: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l" defTabSz="914377" rtl="0" eaLnBrk="1" fontAlgn="auto" latinLnBrk="0" hangingPunct="1">
              <a:lnSpc>
                <a:spcPct val="90000"/>
              </a:lnSpc>
              <a:spcBef>
                <a:spcPts val="0"/>
              </a:spcBef>
              <a:spcAft>
                <a:spcPts val="0"/>
              </a:spcAft>
              <a:buClrTx/>
              <a:buSzTx/>
              <a:buFont typeface="Arial"/>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7389B-3442-4433-B2F5-9FD15BF2D4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48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77844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576000" y="1440000"/>
            <a:ext cx="2400000"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Graphs and graphics can be positioned over the grey box</a:t>
            </a:r>
          </a:p>
        </p:txBody>
      </p:sp>
      <p:sp>
        <p:nvSpPr>
          <p:cNvPr id="9" name="Rectangle 8"/>
          <p:cNvSpPr/>
          <p:nvPr userDrawn="1"/>
        </p:nvSpPr>
        <p:spPr>
          <a:xfrm>
            <a:off x="3456001" y="1440483"/>
            <a:ext cx="8256000"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1" name="Text Placeholder 3"/>
          <p:cNvSpPr>
            <a:spLocks noGrp="1"/>
          </p:cNvSpPr>
          <p:nvPr>
            <p:ph type="body" sz="quarter" idx="12"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93065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Text Placeholder 9"/>
          <p:cNvSpPr>
            <a:spLocks noGrp="1"/>
          </p:cNvSpPr>
          <p:nvPr>
            <p:ph type="body" sz="quarter" idx="11" hasCustomPrompt="1"/>
          </p:nvPr>
        </p:nvSpPr>
        <p:spPr>
          <a:xfrm>
            <a:off x="576002" y="1440000"/>
            <a:ext cx="4527551"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p>
        </p:txBody>
      </p:sp>
      <p:sp>
        <p:nvSpPr>
          <p:cNvPr id="13" name="Picture Placeholder 12"/>
          <p:cNvSpPr>
            <a:spLocks noGrp="1"/>
          </p:cNvSpPr>
          <p:nvPr>
            <p:ph type="pic" sz="quarter" idx="12" hasCustomPrompt="1"/>
          </p:nvPr>
        </p:nvSpPr>
        <p:spPr>
          <a:xfrm>
            <a:off x="5568000" y="1440000"/>
            <a:ext cx="6144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a:t>INSERT IMAGE</a:t>
            </a:r>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4287137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576002" y="4182563"/>
            <a:ext cx="4527551" cy="2195437"/>
          </a:xfrm>
          <a:prstGeom prst="rect">
            <a:avLst/>
          </a:prstGeom>
        </p:spPr>
        <p:txBody>
          <a:bodyPr lIns="0" tIns="0" rIns="0" bIns="0"/>
          <a:lstStyle>
            <a:lvl1pPr marL="228589" indent="-228589" algn="l">
              <a:buClr>
                <a:schemeClr val="accent2"/>
              </a:buClr>
              <a:buFont typeface="Arial" charset="0"/>
              <a:buChar char="•"/>
              <a:defRPr sz="1600" baseline="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0" name="Rectangle 9"/>
          <p:cNvSpPr/>
          <p:nvPr userDrawn="1"/>
        </p:nvSpPr>
        <p:spPr>
          <a:xfrm>
            <a:off x="5582403" y="1440483"/>
            <a:ext cx="6129599"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Text Placeholder 9"/>
          <p:cNvSpPr>
            <a:spLocks noGrp="1"/>
          </p:cNvSpPr>
          <p:nvPr>
            <p:ph type="body" sz="quarter" idx="12" hasCustomPrompt="1"/>
          </p:nvPr>
        </p:nvSpPr>
        <p:spPr>
          <a:xfrm>
            <a:off x="576002" y="1440000"/>
            <a:ext cx="4527551" cy="2454560"/>
          </a:xfrm>
          <a:prstGeom prst="rect">
            <a:avLst/>
          </a:prstGeom>
        </p:spPr>
        <p:txBody>
          <a:bodyPr lIns="0" tIns="0" rIns="0" bIns="0" numCol="2" spcCol="288000"/>
          <a:lstStyle>
            <a:lvl1pPr marL="0" indent="0" algn="l">
              <a:buNone/>
              <a:defRPr sz="1600" baseline="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dirty="0"/>
              <a:t>Body text</a:t>
            </a:r>
          </a:p>
        </p:txBody>
      </p:sp>
      <p:sp>
        <p:nvSpPr>
          <p:cNvPr id="1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3"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1021628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575999" y="1440000"/>
            <a:ext cx="2880000" cy="4938000"/>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Text Placeholder 9"/>
          <p:cNvSpPr>
            <a:spLocks noGrp="1"/>
          </p:cNvSpPr>
          <p:nvPr>
            <p:ph type="body" sz="quarter" idx="12" hasCustomPrompt="1"/>
          </p:nvPr>
        </p:nvSpPr>
        <p:spPr>
          <a:xfrm>
            <a:off x="3840000" y="1440000"/>
            <a:ext cx="2880000" cy="4938000"/>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2" name="Text Placeholder 9"/>
          <p:cNvSpPr>
            <a:spLocks noGrp="1"/>
          </p:cNvSpPr>
          <p:nvPr>
            <p:ph type="body" sz="quarter" idx="13" hasCustomPrompt="1"/>
          </p:nvPr>
        </p:nvSpPr>
        <p:spPr>
          <a:xfrm>
            <a:off x="7104003" y="1440000"/>
            <a:ext cx="4607999" cy="4938000"/>
          </a:xfrm>
          <a:prstGeom prst="rect">
            <a:avLst/>
          </a:prstGeom>
        </p:spPr>
        <p:txBody>
          <a:bodyPr lIns="0" tIns="0" rIns="0" bIns="0" numCol="1" spcCol="360000"/>
          <a:lstStyle>
            <a:lvl1pPr marL="228589" indent="-228589" algn="l">
              <a:buClr>
                <a:schemeClr val="accent2"/>
              </a:buClr>
              <a:buFont typeface="Arial" charset="0"/>
              <a:buChar char="•"/>
              <a:defRPr sz="16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3"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4" name="Text Placeholder 3"/>
          <p:cNvSpPr>
            <a:spLocks noGrp="1"/>
          </p:cNvSpPr>
          <p:nvPr>
            <p:ph type="body" sz="quarter" idx="14"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2992929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575999" y="1440003"/>
            <a:ext cx="11136000" cy="2226767"/>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7" name="Text Placeholder 9"/>
          <p:cNvSpPr>
            <a:spLocks noGrp="1"/>
          </p:cNvSpPr>
          <p:nvPr>
            <p:ph type="body" sz="quarter" idx="13" hasCustomPrompt="1"/>
          </p:nvPr>
        </p:nvSpPr>
        <p:spPr>
          <a:xfrm>
            <a:off x="576000" y="3954771"/>
            <a:ext cx="11136000" cy="2423231"/>
          </a:xfrm>
          <a:prstGeom prst="rect">
            <a:avLst/>
          </a:prstGeom>
        </p:spPr>
        <p:txBody>
          <a:bodyPr lIns="0" tIns="0" rIns="0" bIns="0" numCol="1" spcCol="360000"/>
          <a:lstStyle>
            <a:lvl1pPr marL="228589" indent="-228589" algn="l">
              <a:buClr>
                <a:schemeClr val="accent2"/>
              </a:buClr>
              <a:buFont typeface="Arial" charset="0"/>
              <a:buChar char="•"/>
              <a:defRPr sz="16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4"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422938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498599"/>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7"/>
            <a:ext cx="7200000" cy="498599"/>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8388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9999" y="2880002"/>
            <a:ext cx="7200000" cy="498599"/>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0" name="Subtitle 2"/>
          <p:cNvSpPr>
            <a:spLocks noGrp="1"/>
          </p:cNvSpPr>
          <p:nvPr>
            <p:ph type="subTitle" idx="1" hasCustomPrompt="1"/>
          </p:nvPr>
        </p:nvSpPr>
        <p:spPr>
          <a:xfrm>
            <a:off x="2880000" y="4222657"/>
            <a:ext cx="7200000" cy="498599"/>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239165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498599"/>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7"/>
            <a:ext cx="7200000" cy="498599"/>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737083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498599"/>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7"/>
            <a:ext cx="7200000" cy="498599"/>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704289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5" name="Text Placeholder 9"/>
          <p:cNvSpPr>
            <a:spLocks noGrp="1"/>
          </p:cNvSpPr>
          <p:nvPr>
            <p:ph type="body" sz="quarter" idx="11" hasCustomPrompt="1"/>
          </p:nvPr>
        </p:nvSpPr>
        <p:spPr>
          <a:xfrm>
            <a:off x="575999" y="1440000"/>
            <a:ext cx="2880000" cy="49380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Text Placeholder 9"/>
          <p:cNvSpPr>
            <a:spLocks noGrp="1"/>
          </p:cNvSpPr>
          <p:nvPr>
            <p:ph type="body" sz="quarter" idx="12" hasCustomPrompt="1"/>
          </p:nvPr>
        </p:nvSpPr>
        <p:spPr>
          <a:xfrm>
            <a:off x="3840000" y="1440000"/>
            <a:ext cx="2880000" cy="49380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2" name="Text Placeholder 9"/>
          <p:cNvSpPr>
            <a:spLocks noGrp="1"/>
          </p:cNvSpPr>
          <p:nvPr>
            <p:ph type="body" sz="quarter" idx="13" hasCustomPrompt="1"/>
          </p:nvPr>
        </p:nvSpPr>
        <p:spPr>
          <a:xfrm>
            <a:off x="7104003" y="1440000"/>
            <a:ext cx="4607999" cy="4938000"/>
          </a:xfrm>
          <a:prstGeom prst="rect">
            <a:avLst/>
          </a:prstGeom>
        </p:spPr>
        <p:txBody>
          <a:bodyPr lIns="0" tIns="0" rIns="0" bIns="0" numCol="1" spcCol="360000"/>
          <a:lstStyle>
            <a:lvl1pPr marL="171442" indent="-171442" algn="l">
              <a:buClr>
                <a:schemeClr val="accent2"/>
              </a:buClr>
              <a:buFont typeface="Arial" charset="0"/>
              <a:buChar char="•"/>
              <a:defRPr sz="12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3" name="Title 1"/>
          <p:cNvSpPr>
            <a:spLocks noGrp="1"/>
          </p:cNvSpPr>
          <p:nvPr>
            <p:ph type="ctrTitle" hasCustomPrompt="1"/>
          </p:nvPr>
        </p:nvSpPr>
        <p:spPr>
          <a:xfrm>
            <a:off x="518401" y="533237"/>
            <a:ext cx="168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4" name="Text Placeholder 3"/>
          <p:cNvSpPr>
            <a:spLocks noGrp="1"/>
          </p:cNvSpPr>
          <p:nvPr>
            <p:ph type="body" sz="quarter" idx="14" hasCustomPrompt="1"/>
          </p:nvPr>
        </p:nvSpPr>
        <p:spPr>
          <a:xfrm>
            <a:off x="518401" y="816005"/>
            <a:ext cx="10588800" cy="335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172409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10"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73817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472927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10"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71053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178937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497147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7" name="TextBox 6"/>
          <p:cNvSpPr txBox="1"/>
          <p:nvPr userDrawn="1"/>
        </p:nvSpPr>
        <p:spPr>
          <a:xfrm>
            <a:off x="5286619" y="505730"/>
            <a:ext cx="1356583" cy="277127"/>
          </a:xfrm>
          <a:prstGeom prst="rect">
            <a:avLst/>
          </a:prstGeom>
          <a:solidFill>
            <a:schemeClr val="accent1"/>
          </a:solidFill>
        </p:spPr>
        <p:txBody>
          <a:bodyPr wrap="square" lIns="48000" tIns="0" rIns="0" bIns="0" rtlCol="0" anchor="ctr" anchorCtr="0">
            <a:spAutoFit/>
          </a:bodyPr>
          <a:lstStyle/>
          <a:p>
            <a:r>
              <a:rPr lang="en-US" sz="1801" b="1" dirty="0">
                <a:solidFill>
                  <a:schemeClr val="bg1"/>
                </a:solidFill>
              </a:rPr>
              <a:t>CONTENTS</a:t>
            </a:r>
          </a:p>
        </p:txBody>
      </p:sp>
      <p:sp>
        <p:nvSpPr>
          <p:cNvPr id="5" name="Text Placeholder 4"/>
          <p:cNvSpPr>
            <a:spLocks noGrp="1"/>
          </p:cNvSpPr>
          <p:nvPr>
            <p:ph type="body" sz="quarter" idx="11" hasCustomPrompt="1"/>
          </p:nvPr>
        </p:nvSpPr>
        <p:spPr>
          <a:xfrm>
            <a:off x="5286613" y="1051397"/>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01</a:t>
            </a:r>
          </a:p>
        </p:txBody>
      </p:sp>
      <p:sp>
        <p:nvSpPr>
          <p:cNvPr id="32" name="Text Placeholder 31"/>
          <p:cNvSpPr>
            <a:spLocks noGrp="1"/>
          </p:cNvSpPr>
          <p:nvPr>
            <p:ph type="body" sz="quarter" idx="12" hasCustomPrompt="1"/>
          </p:nvPr>
        </p:nvSpPr>
        <p:spPr>
          <a:xfrm>
            <a:off x="6006613" y="1051393"/>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36" name="Text Placeholder 31"/>
          <p:cNvSpPr>
            <a:spLocks noGrp="1"/>
          </p:cNvSpPr>
          <p:nvPr>
            <p:ph type="body" sz="quarter" idx="13" hasCustomPrompt="1"/>
          </p:nvPr>
        </p:nvSpPr>
        <p:spPr>
          <a:xfrm>
            <a:off x="6006613" y="1410244"/>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37" name="Text Placeholder 4"/>
          <p:cNvSpPr>
            <a:spLocks noGrp="1"/>
          </p:cNvSpPr>
          <p:nvPr>
            <p:ph type="body" sz="quarter" idx="14" hasCustomPrompt="1"/>
          </p:nvPr>
        </p:nvSpPr>
        <p:spPr>
          <a:xfrm>
            <a:off x="5286613" y="1985406"/>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02</a:t>
            </a:r>
          </a:p>
        </p:txBody>
      </p:sp>
      <p:sp>
        <p:nvSpPr>
          <p:cNvPr id="38" name="Text Placeholder 31"/>
          <p:cNvSpPr>
            <a:spLocks noGrp="1"/>
          </p:cNvSpPr>
          <p:nvPr>
            <p:ph type="body" sz="quarter" idx="15" hasCustomPrompt="1"/>
          </p:nvPr>
        </p:nvSpPr>
        <p:spPr>
          <a:xfrm>
            <a:off x="6006613" y="1985403"/>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39" name="Text Placeholder 31"/>
          <p:cNvSpPr>
            <a:spLocks noGrp="1"/>
          </p:cNvSpPr>
          <p:nvPr>
            <p:ph type="body" sz="quarter" idx="16" hasCustomPrompt="1"/>
          </p:nvPr>
        </p:nvSpPr>
        <p:spPr>
          <a:xfrm>
            <a:off x="6006613" y="2344253"/>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0" name="Text Placeholder 4"/>
          <p:cNvSpPr>
            <a:spLocks noGrp="1"/>
          </p:cNvSpPr>
          <p:nvPr>
            <p:ph type="body" sz="quarter" idx="17" hasCustomPrompt="1"/>
          </p:nvPr>
        </p:nvSpPr>
        <p:spPr>
          <a:xfrm>
            <a:off x="5286613" y="2919415"/>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03</a:t>
            </a:r>
          </a:p>
        </p:txBody>
      </p:sp>
      <p:sp>
        <p:nvSpPr>
          <p:cNvPr id="41" name="Text Placeholder 31"/>
          <p:cNvSpPr>
            <a:spLocks noGrp="1"/>
          </p:cNvSpPr>
          <p:nvPr>
            <p:ph type="body" sz="quarter" idx="18" hasCustomPrompt="1"/>
          </p:nvPr>
        </p:nvSpPr>
        <p:spPr>
          <a:xfrm>
            <a:off x="6006613" y="2919412"/>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2" name="Text Placeholder 31"/>
          <p:cNvSpPr>
            <a:spLocks noGrp="1"/>
          </p:cNvSpPr>
          <p:nvPr>
            <p:ph type="body" sz="quarter" idx="19" hasCustomPrompt="1"/>
          </p:nvPr>
        </p:nvSpPr>
        <p:spPr>
          <a:xfrm>
            <a:off x="6006613" y="3278263"/>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3" name="Text Placeholder 4"/>
          <p:cNvSpPr>
            <a:spLocks noGrp="1"/>
          </p:cNvSpPr>
          <p:nvPr>
            <p:ph type="body" sz="quarter" idx="20" hasCustomPrompt="1"/>
          </p:nvPr>
        </p:nvSpPr>
        <p:spPr>
          <a:xfrm>
            <a:off x="5286613" y="3853422"/>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04</a:t>
            </a:r>
          </a:p>
        </p:txBody>
      </p:sp>
      <p:sp>
        <p:nvSpPr>
          <p:cNvPr id="44" name="Text Placeholder 31"/>
          <p:cNvSpPr>
            <a:spLocks noGrp="1"/>
          </p:cNvSpPr>
          <p:nvPr>
            <p:ph type="body" sz="quarter" idx="21" hasCustomPrompt="1"/>
          </p:nvPr>
        </p:nvSpPr>
        <p:spPr>
          <a:xfrm>
            <a:off x="6006613" y="3853421"/>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5" name="Text Placeholder 31"/>
          <p:cNvSpPr>
            <a:spLocks noGrp="1"/>
          </p:cNvSpPr>
          <p:nvPr>
            <p:ph type="body" sz="quarter" idx="22" hasCustomPrompt="1"/>
          </p:nvPr>
        </p:nvSpPr>
        <p:spPr>
          <a:xfrm>
            <a:off x="6006613" y="4212272"/>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6" name="Text Placeholder 4"/>
          <p:cNvSpPr>
            <a:spLocks noGrp="1"/>
          </p:cNvSpPr>
          <p:nvPr>
            <p:ph type="body" sz="quarter" idx="23" hasCustomPrompt="1"/>
          </p:nvPr>
        </p:nvSpPr>
        <p:spPr>
          <a:xfrm>
            <a:off x="5286613" y="4787433"/>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05</a:t>
            </a:r>
          </a:p>
        </p:txBody>
      </p:sp>
      <p:sp>
        <p:nvSpPr>
          <p:cNvPr id="47" name="Text Placeholder 31"/>
          <p:cNvSpPr>
            <a:spLocks noGrp="1"/>
          </p:cNvSpPr>
          <p:nvPr>
            <p:ph type="body" sz="quarter" idx="24" hasCustomPrompt="1"/>
          </p:nvPr>
        </p:nvSpPr>
        <p:spPr>
          <a:xfrm>
            <a:off x="6006613" y="4787431"/>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8" name="Text Placeholder 31"/>
          <p:cNvSpPr>
            <a:spLocks noGrp="1"/>
          </p:cNvSpPr>
          <p:nvPr>
            <p:ph type="body" sz="quarter" idx="25" hasCustomPrompt="1"/>
          </p:nvPr>
        </p:nvSpPr>
        <p:spPr>
          <a:xfrm>
            <a:off x="6006613" y="5146281"/>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9" name="Text Placeholder 4"/>
          <p:cNvSpPr>
            <a:spLocks noGrp="1"/>
          </p:cNvSpPr>
          <p:nvPr>
            <p:ph type="body" sz="quarter" idx="26" hasCustomPrompt="1"/>
          </p:nvPr>
        </p:nvSpPr>
        <p:spPr>
          <a:xfrm>
            <a:off x="5286613" y="5721443"/>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06</a:t>
            </a:r>
          </a:p>
        </p:txBody>
      </p:sp>
      <p:sp>
        <p:nvSpPr>
          <p:cNvPr id="50" name="Text Placeholder 31"/>
          <p:cNvSpPr>
            <a:spLocks noGrp="1"/>
          </p:cNvSpPr>
          <p:nvPr>
            <p:ph type="body" sz="quarter" idx="27" hasCustomPrompt="1"/>
          </p:nvPr>
        </p:nvSpPr>
        <p:spPr>
          <a:xfrm>
            <a:off x="6006613" y="5721440"/>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51" name="Text Placeholder 31"/>
          <p:cNvSpPr>
            <a:spLocks noGrp="1"/>
          </p:cNvSpPr>
          <p:nvPr>
            <p:ph type="body" sz="quarter" idx="28" hasCustomPrompt="1"/>
          </p:nvPr>
        </p:nvSpPr>
        <p:spPr>
          <a:xfrm>
            <a:off x="6006613" y="6080291"/>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23" name="Picture Placeholder 12"/>
          <p:cNvSpPr>
            <a:spLocks noGrp="1"/>
          </p:cNvSpPr>
          <p:nvPr>
            <p:ph type="pic" sz="quarter" idx="29" hasCustomPrompt="1"/>
          </p:nvPr>
        </p:nvSpPr>
        <p:spPr>
          <a:xfrm>
            <a:off x="0" y="0"/>
            <a:ext cx="4800000" cy="6858000"/>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dirty="0"/>
              <a:t>INSERT IMAGE</a:t>
            </a:r>
          </a:p>
        </p:txBody>
      </p:sp>
    </p:spTree>
    <p:extLst>
      <p:ext uri="{BB962C8B-B14F-4D97-AF65-F5344CB8AC3E}">
        <p14:creationId xmlns:p14="http://schemas.microsoft.com/office/powerpoint/2010/main" val="1623196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4" name="TextBox 3"/>
          <p:cNvSpPr txBox="1"/>
          <p:nvPr userDrawn="1"/>
        </p:nvSpPr>
        <p:spPr>
          <a:xfrm>
            <a:off x="518401" y="535839"/>
            <a:ext cx="1356583" cy="277127"/>
          </a:xfrm>
          <a:prstGeom prst="rect">
            <a:avLst/>
          </a:prstGeom>
          <a:solidFill>
            <a:schemeClr val="accent1"/>
          </a:solidFill>
        </p:spPr>
        <p:txBody>
          <a:bodyPr wrap="square" lIns="48000" tIns="0" rIns="0" bIns="0" rtlCol="0" anchor="ctr" anchorCtr="0">
            <a:spAutoFit/>
          </a:bodyPr>
          <a:lstStyle/>
          <a:p>
            <a:r>
              <a:rPr lang="en-US" sz="1801" b="1" dirty="0">
                <a:solidFill>
                  <a:schemeClr val="bg1"/>
                </a:solidFill>
              </a:rPr>
              <a:t>CONTENTS</a:t>
            </a:r>
          </a:p>
        </p:txBody>
      </p:sp>
      <p:sp>
        <p:nvSpPr>
          <p:cNvPr id="5" name="Text Placeholder 9"/>
          <p:cNvSpPr>
            <a:spLocks noGrp="1"/>
          </p:cNvSpPr>
          <p:nvPr>
            <p:ph type="body" sz="quarter" idx="11" hasCustomPrompt="1"/>
          </p:nvPr>
        </p:nvSpPr>
        <p:spPr>
          <a:xfrm>
            <a:off x="576000" y="1440000"/>
            <a:ext cx="11136000" cy="4938000"/>
          </a:xfrm>
          <a:prstGeom prst="rect">
            <a:avLst/>
          </a:prstGeom>
        </p:spPr>
        <p:txBody>
          <a:bodyPr lIns="0" tIns="0" rIns="0" bIns="0" numCol="2" spcCol="360000"/>
          <a:lstStyle>
            <a:lvl1pPr marL="0" indent="0" algn="l" defTabSz="383981">
              <a:lnSpc>
                <a:spcPts val="2133"/>
              </a:lnSpc>
              <a:buNone/>
              <a:defRPr sz="1600" b="1" baseline="0"/>
            </a:lvl1pPr>
            <a:lvl2pPr algn="l">
              <a:defRPr/>
            </a:lvl2pPr>
            <a:lvl3pPr algn="l">
              <a:defRPr/>
            </a:lvl3pPr>
            <a:lvl4pPr algn="l">
              <a:defRPr/>
            </a:lvl4pPr>
            <a:lvl5pPr algn="l">
              <a:defRPr/>
            </a:lvl5pPr>
          </a:lstStyle>
          <a:p>
            <a:pPr lvl="0"/>
            <a:r>
              <a:rPr lang="en-US" dirty="0"/>
              <a:t>00	Insert contents listing (2 columns)</a:t>
            </a:r>
          </a:p>
        </p:txBody>
      </p:sp>
    </p:spTree>
    <p:extLst>
      <p:ext uri="{BB962C8B-B14F-4D97-AF65-F5344CB8AC3E}">
        <p14:creationId xmlns:p14="http://schemas.microsoft.com/office/powerpoint/2010/main" val="3447862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576000" y="1440000"/>
            <a:ext cx="11136000" cy="4938000"/>
          </a:xfrm>
          <a:prstGeom prst="rect">
            <a:avLst/>
          </a:prstGeom>
        </p:spPr>
        <p:txBody>
          <a:bodyPr lIns="0" tIns="0" rIns="0" bIns="0"/>
          <a:lstStyle>
            <a:lvl1pPr marL="0" indent="0">
              <a:buNone/>
              <a:defRPr sz="1600"/>
            </a:lvl1pPr>
            <a:lvl2pPr marL="609570" indent="0">
              <a:buNone/>
              <a:defRPr sz="1600"/>
            </a:lvl2pPr>
            <a:lvl3pPr marL="1219139" indent="0">
              <a:buNone/>
              <a:defRPr sz="1600"/>
            </a:lvl3pPr>
            <a:lvl4pPr marL="1828709" indent="0">
              <a:buNone/>
              <a:defRPr sz="1600"/>
            </a:lvl4pPr>
            <a:lvl5pPr marL="2438278" indent="0">
              <a:buNone/>
              <a:defRPr sz="1600"/>
            </a:lvl5pPr>
          </a:lstStyle>
          <a:p>
            <a:pPr lvl="0"/>
            <a:r>
              <a:rPr lang="en-US" dirty="0"/>
              <a:t>Body text</a:t>
            </a:r>
          </a:p>
        </p:txBody>
      </p:sp>
      <p:sp>
        <p:nvSpPr>
          <p:cNvPr id="12"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dirty="0"/>
          </a:p>
        </p:txBody>
      </p:sp>
      <p:sp>
        <p:nvSpPr>
          <p:cNvPr id="4" name="Text Placeholder 3"/>
          <p:cNvSpPr>
            <a:spLocks noGrp="1"/>
          </p:cNvSpPr>
          <p:nvPr>
            <p:ph type="body" sz="quarter" idx="10"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1859141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10" name="Picture Placeholder 12"/>
          <p:cNvSpPr>
            <a:spLocks noGrp="1"/>
          </p:cNvSpPr>
          <p:nvPr>
            <p:ph type="pic" sz="quarter" idx="12" hasCustomPrompt="1"/>
          </p:nvPr>
        </p:nvSpPr>
        <p:spPr>
          <a:xfrm>
            <a:off x="576000" y="1440000"/>
            <a:ext cx="11136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dirty="0"/>
              <a:t>INSERT IMAGE</a:t>
            </a:r>
          </a:p>
        </p:txBody>
      </p:sp>
      <p:sp>
        <p:nvSpPr>
          <p:cNvPr id="8"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9"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822532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6" name="Text Placeholder 9"/>
          <p:cNvSpPr>
            <a:spLocks noGrp="1"/>
          </p:cNvSpPr>
          <p:nvPr>
            <p:ph type="body" sz="quarter" idx="11" hasCustomPrompt="1"/>
          </p:nvPr>
        </p:nvSpPr>
        <p:spPr>
          <a:xfrm>
            <a:off x="576000" y="1440000"/>
            <a:ext cx="2400000"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Graphs and graphics can be positioned over the grey box</a:t>
            </a:r>
          </a:p>
        </p:txBody>
      </p:sp>
      <p:sp>
        <p:nvSpPr>
          <p:cNvPr id="9" name="Rectangle 8"/>
          <p:cNvSpPr/>
          <p:nvPr userDrawn="1"/>
        </p:nvSpPr>
        <p:spPr>
          <a:xfrm>
            <a:off x="3456001" y="1440483"/>
            <a:ext cx="8256000"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1" name="Text Placeholder 3"/>
          <p:cNvSpPr>
            <a:spLocks noGrp="1"/>
          </p:cNvSpPr>
          <p:nvPr>
            <p:ph type="body" sz="quarter" idx="12"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4056114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10" name="Text Placeholder 9"/>
          <p:cNvSpPr>
            <a:spLocks noGrp="1"/>
          </p:cNvSpPr>
          <p:nvPr>
            <p:ph type="body" sz="quarter" idx="11" hasCustomPrompt="1"/>
          </p:nvPr>
        </p:nvSpPr>
        <p:spPr>
          <a:xfrm>
            <a:off x="576002" y="1440000"/>
            <a:ext cx="4527551"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p>
        </p:txBody>
      </p:sp>
      <p:sp>
        <p:nvSpPr>
          <p:cNvPr id="13" name="Picture Placeholder 12"/>
          <p:cNvSpPr>
            <a:spLocks noGrp="1"/>
          </p:cNvSpPr>
          <p:nvPr>
            <p:ph type="pic" sz="quarter" idx="12" hasCustomPrompt="1"/>
          </p:nvPr>
        </p:nvSpPr>
        <p:spPr>
          <a:xfrm>
            <a:off x="5568000" y="1440000"/>
            <a:ext cx="6144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dirty="0"/>
              <a:t>INSERT IMAGE</a:t>
            </a:r>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42837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358810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6" name="Text Placeholder 9"/>
          <p:cNvSpPr>
            <a:spLocks noGrp="1"/>
          </p:cNvSpPr>
          <p:nvPr>
            <p:ph type="body" sz="quarter" idx="11" hasCustomPrompt="1"/>
          </p:nvPr>
        </p:nvSpPr>
        <p:spPr>
          <a:xfrm>
            <a:off x="576002" y="4182563"/>
            <a:ext cx="4527551" cy="2195437"/>
          </a:xfrm>
          <a:prstGeom prst="rect">
            <a:avLst/>
          </a:prstGeom>
        </p:spPr>
        <p:txBody>
          <a:bodyPr lIns="0" tIns="0" rIns="0" bIns="0"/>
          <a:lstStyle>
            <a:lvl1pPr marL="228589" indent="-228589" algn="l">
              <a:buClr>
                <a:schemeClr val="accent2"/>
              </a:buClr>
              <a:buFont typeface="Arial" charset="0"/>
              <a:buChar char="•"/>
              <a:defRPr sz="1600" baseline="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0" name="Rectangle 9"/>
          <p:cNvSpPr/>
          <p:nvPr userDrawn="1"/>
        </p:nvSpPr>
        <p:spPr>
          <a:xfrm>
            <a:off x="5582403" y="1440483"/>
            <a:ext cx="6129599"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Text Placeholder 9"/>
          <p:cNvSpPr>
            <a:spLocks noGrp="1"/>
          </p:cNvSpPr>
          <p:nvPr>
            <p:ph type="body" sz="quarter" idx="12" hasCustomPrompt="1"/>
          </p:nvPr>
        </p:nvSpPr>
        <p:spPr>
          <a:xfrm>
            <a:off x="576002" y="1440000"/>
            <a:ext cx="4527551" cy="2454560"/>
          </a:xfrm>
          <a:prstGeom prst="rect">
            <a:avLst/>
          </a:prstGeom>
        </p:spPr>
        <p:txBody>
          <a:bodyPr lIns="0" tIns="0" rIns="0" bIns="0" numCol="2" spcCol="288000"/>
          <a:lstStyle>
            <a:lvl1pPr marL="0" indent="0" algn="l">
              <a:buNone/>
              <a:defRPr sz="1600" baseline="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dirty="0"/>
              <a:t>Body text</a:t>
            </a:r>
          </a:p>
        </p:txBody>
      </p:sp>
      <p:sp>
        <p:nvSpPr>
          <p:cNvPr id="1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3"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6669593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5" name="Text Placeholder 9"/>
          <p:cNvSpPr>
            <a:spLocks noGrp="1"/>
          </p:cNvSpPr>
          <p:nvPr>
            <p:ph type="body" sz="quarter" idx="11" hasCustomPrompt="1"/>
          </p:nvPr>
        </p:nvSpPr>
        <p:spPr>
          <a:xfrm>
            <a:off x="575999" y="1440000"/>
            <a:ext cx="2880000" cy="4938000"/>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Text Placeholder 9"/>
          <p:cNvSpPr>
            <a:spLocks noGrp="1"/>
          </p:cNvSpPr>
          <p:nvPr>
            <p:ph type="body" sz="quarter" idx="12" hasCustomPrompt="1"/>
          </p:nvPr>
        </p:nvSpPr>
        <p:spPr>
          <a:xfrm>
            <a:off x="3840000" y="1440000"/>
            <a:ext cx="2880000" cy="4938000"/>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2" name="Text Placeholder 9"/>
          <p:cNvSpPr>
            <a:spLocks noGrp="1"/>
          </p:cNvSpPr>
          <p:nvPr>
            <p:ph type="body" sz="quarter" idx="13" hasCustomPrompt="1"/>
          </p:nvPr>
        </p:nvSpPr>
        <p:spPr>
          <a:xfrm>
            <a:off x="7104003" y="1440000"/>
            <a:ext cx="4607999" cy="4938000"/>
          </a:xfrm>
          <a:prstGeom prst="rect">
            <a:avLst/>
          </a:prstGeom>
        </p:spPr>
        <p:txBody>
          <a:bodyPr lIns="0" tIns="0" rIns="0" bIns="0" numCol="1" spcCol="360000"/>
          <a:lstStyle>
            <a:lvl1pPr marL="228589" indent="-228589" algn="l">
              <a:buClr>
                <a:schemeClr val="accent2"/>
              </a:buClr>
              <a:buFont typeface="Arial" charset="0"/>
              <a:buChar char="•"/>
              <a:defRPr sz="16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3"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4" name="Text Placeholder 3"/>
          <p:cNvSpPr>
            <a:spLocks noGrp="1"/>
          </p:cNvSpPr>
          <p:nvPr>
            <p:ph type="body" sz="quarter" idx="14"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173441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5" name="Text Placeholder 9"/>
          <p:cNvSpPr>
            <a:spLocks noGrp="1"/>
          </p:cNvSpPr>
          <p:nvPr>
            <p:ph type="body" sz="quarter" idx="11" hasCustomPrompt="1"/>
          </p:nvPr>
        </p:nvSpPr>
        <p:spPr>
          <a:xfrm>
            <a:off x="575999" y="1440003"/>
            <a:ext cx="11136000" cy="2226767"/>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7" name="Text Placeholder 9"/>
          <p:cNvSpPr>
            <a:spLocks noGrp="1"/>
          </p:cNvSpPr>
          <p:nvPr>
            <p:ph type="body" sz="quarter" idx="13" hasCustomPrompt="1"/>
          </p:nvPr>
        </p:nvSpPr>
        <p:spPr>
          <a:xfrm>
            <a:off x="576000" y="3954771"/>
            <a:ext cx="11136000" cy="2423231"/>
          </a:xfrm>
          <a:prstGeom prst="rect">
            <a:avLst/>
          </a:prstGeom>
        </p:spPr>
        <p:txBody>
          <a:bodyPr lIns="0" tIns="0" rIns="0" bIns="0" numCol="1" spcCol="360000"/>
          <a:lstStyle>
            <a:lvl1pPr marL="228589" indent="-228589" algn="l">
              <a:buClr>
                <a:schemeClr val="accent2"/>
              </a:buClr>
              <a:buFont typeface="Arial" charset="0"/>
              <a:buChar char="•"/>
              <a:defRPr sz="16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4"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3072269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7" name="TextBox 6"/>
          <p:cNvSpPr txBox="1"/>
          <p:nvPr userDrawn="1"/>
        </p:nvSpPr>
        <p:spPr>
          <a:xfrm>
            <a:off x="5286619" y="505709"/>
            <a:ext cx="1356583" cy="277169"/>
          </a:xfrm>
          <a:prstGeom prst="rect">
            <a:avLst/>
          </a:prstGeom>
          <a:solidFill>
            <a:schemeClr val="accent1"/>
          </a:solidFill>
        </p:spPr>
        <p:txBody>
          <a:bodyPr wrap="square" lIns="48000" tIns="0" rIns="0" bIns="0" rtlCol="0" anchor="ctr" anchorCtr="0">
            <a:spAutoFit/>
          </a:bodyPr>
          <a:lstStyle/>
          <a:p>
            <a:r>
              <a:rPr lang="en-US" sz="1801" b="1" dirty="0">
                <a:solidFill>
                  <a:schemeClr val="bg1"/>
                </a:solidFill>
              </a:rPr>
              <a:t>CONTENTS</a:t>
            </a:r>
          </a:p>
        </p:txBody>
      </p:sp>
      <p:sp>
        <p:nvSpPr>
          <p:cNvPr id="5" name="Text Placeholder 4"/>
          <p:cNvSpPr>
            <a:spLocks noGrp="1"/>
          </p:cNvSpPr>
          <p:nvPr>
            <p:ph type="body" sz="quarter" idx="11" hasCustomPrompt="1"/>
          </p:nvPr>
        </p:nvSpPr>
        <p:spPr>
          <a:xfrm>
            <a:off x="5286613" y="1051397"/>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01</a:t>
            </a:r>
          </a:p>
        </p:txBody>
      </p:sp>
      <p:sp>
        <p:nvSpPr>
          <p:cNvPr id="32" name="Text Placeholder 31"/>
          <p:cNvSpPr>
            <a:spLocks noGrp="1"/>
          </p:cNvSpPr>
          <p:nvPr>
            <p:ph type="body" sz="quarter" idx="12" hasCustomPrompt="1"/>
          </p:nvPr>
        </p:nvSpPr>
        <p:spPr>
          <a:xfrm>
            <a:off x="6006613" y="1051393"/>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36" name="Text Placeholder 31"/>
          <p:cNvSpPr>
            <a:spLocks noGrp="1"/>
          </p:cNvSpPr>
          <p:nvPr>
            <p:ph type="body" sz="quarter" idx="13" hasCustomPrompt="1"/>
          </p:nvPr>
        </p:nvSpPr>
        <p:spPr>
          <a:xfrm>
            <a:off x="6006613" y="1410244"/>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37" name="Text Placeholder 4"/>
          <p:cNvSpPr>
            <a:spLocks noGrp="1"/>
          </p:cNvSpPr>
          <p:nvPr>
            <p:ph type="body" sz="quarter" idx="14" hasCustomPrompt="1"/>
          </p:nvPr>
        </p:nvSpPr>
        <p:spPr>
          <a:xfrm>
            <a:off x="5286613" y="1985406"/>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02</a:t>
            </a:r>
          </a:p>
        </p:txBody>
      </p:sp>
      <p:sp>
        <p:nvSpPr>
          <p:cNvPr id="38" name="Text Placeholder 31"/>
          <p:cNvSpPr>
            <a:spLocks noGrp="1"/>
          </p:cNvSpPr>
          <p:nvPr>
            <p:ph type="body" sz="quarter" idx="15" hasCustomPrompt="1"/>
          </p:nvPr>
        </p:nvSpPr>
        <p:spPr>
          <a:xfrm>
            <a:off x="6006613" y="1985403"/>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39" name="Text Placeholder 31"/>
          <p:cNvSpPr>
            <a:spLocks noGrp="1"/>
          </p:cNvSpPr>
          <p:nvPr>
            <p:ph type="body" sz="quarter" idx="16" hasCustomPrompt="1"/>
          </p:nvPr>
        </p:nvSpPr>
        <p:spPr>
          <a:xfrm>
            <a:off x="6006613" y="2344253"/>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0" name="Text Placeholder 4"/>
          <p:cNvSpPr>
            <a:spLocks noGrp="1"/>
          </p:cNvSpPr>
          <p:nvPr>
            <p:ph type="body" sz="quarter" idx="17" hasCustomPrompt="1"/>
          </p:nvPr>
        </p:nvSpPr>
        <p:spPr>
          <a:xfrm>
            <a:off x="5286613" y="2919415"/>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03</a:t>
            </a:r>
          </a:p>
        </p:txBody>
      </p:sp>
      <p:sp>
        <p:nvSpPr>
          <p:cNvPr id="41" name="Text Placeholder 31"/>
          <p:cNvSpPr>
            <a:spLocks noGrp="1"/>
          </p:cNvSpPr>
          <p:nvPr>
            <p:ph type="body" sz="quarter" idx="18" hasCustomPrompt="1"/>
          </p:nvPr>
        </p:nvSpPr>
        <p:spPr>
          <a:xfrm>
            <a:off x="6006613" y="2919412"/>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2" name="Text Placeholder 31"/>
          <p:cNvSpPr>
            <a:spLocks noGrp="1"/>
          </p:cNvSpPr>
          <p:nvPr>
            <p:ph type="body" sz="quarter" idx="19" hasCustomPrompt="1"/>
          </p:nvPr>
        </p:nvSpPr>
        <p:spPr>
          <a:xfrm>
            <a:off x="6006613" y="3278263"/>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3" name="Text Placeholder 4"/>
          <p:cNvSpPr>
            <a:spLocks noGrp="1"/>
          </p:cNvSpPr>
          <p:nvPr>
            <p:ph type="body" sz="quarter" idx="20" hasCustomPrompt="1"/>
          </p:nvPr>
        </p:nvSpPr>
        <p:spPr>
          <a:xfrm>
            <a:off x="5286613" y="3853422"/>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04</a:t>
            </a:r>
          </a:p>
        </p:txBody>
      </p:sp>
      <p:sp>
        <p:nvSpPr>
          <p:cNvPr id="44" name="Text Placeholder 31"/>
          <p:cNvSpPr>
            <a:spLocks noGrp="1"/>
          </p:cNvSpPr>
          <p:nvPr>
            <p:ph type="body" sz="quarter" idx="21" hasCustomPrompt="1"/>
          </p:nvPr>
        </p:nvSpPr>
        <p:spPr>
          <a:xfrm>
            <a:off x="6006613" y="3853421"/>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5" name="Text Placeholder 31"/>
          <p:cNvSpPr>
            <a:spLocks noGrp="1"/>
          </p:cNvSpPr>
          <p:nvPr>
            <p:ph type="body" sz="quarter" idx="22" hasCustomPrompt="1"/>
          </p:nvPr>
        </p:nvSpPr>
        <p:spPr>
          <a:xfrm>
            <a:off x="6006613" y="4212272"/>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6" name="Text Placeholder 4"/>
          <p:cNvSpPr>
            <a:spLocks noGrp="1"/>
          </p:cNvSpPr>
          <p:nvPr>
            <p:ph type="body" sz="quarter" idx="23" hasCustomPrompt="1"/>
          </p:nvPr>
        </p:nvSpPr>
        <p:spPr>
          <a:xfrm>
            <a:off x="5286613" y="4787433"/>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05</a:t>
            </a:r>
          </a:p>
        </p:txBody>
      </p:sp>
      <p:sp>
        <p:nvSpPr>
          <p:cNvPr id="47" name="Text Placeholder 31"/>
          <p:cNvSpPr>
            <a:spLocks noGrp="1"/>
          </p:cNvSpPr>
          <p:nvPr>
            <p:ph type="body" sz="quarter" idx="24" hasCustomPrompt="1"/>
          </p:nvPr>
        </p:nvSpPr>
        <p:spPr>
          <a:xfrm>
            <a:off x="6006613" y="4787431"/>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8" name="Text Placeholder 31"/>
          <p:cNvSpPr>
            <a:spLocks noGrp="1"/>
          </p:cNvSpPr>
          <p:nvPr>
            <p:ph type="body" sz="quarter" idx="25" hasCustomPrompt="1"/>
          </p:nvPr>
        </p:nvSpPr>
        <p:spPr>
          <a:xfrm>
            <a:off x="6006613" y="5146281"/>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9" name="Text Placeholder 4"/>
          <p:cNvSpPr>
            <a:spLocks noGrp="1"/>
          </p:cNvSpPr>
          <p:nvPr>
            <p:ph type="body" sz="quarter" idx="26" hasCustomPrompt="1"/>
          </p:nvPr>
        </p:nvSpPr>
        <p:spPr>
          <a:xfrm>
            <a:off x="5286613" y="5721443"/>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06</a:t>
            </a:r>
          </a:p>
        </p:txBody>
      </p:sp>
      <p:sp>
        <p:nvSpPr>
          <p:cNvPr id="50" name="Text Placeholder 31"/>
          <p:cNvSpPr>
            <a:spLocks noGrp="1"/>
          </p:cNvSpPr>
          <p:nvPr>
            <p:ph type="body" sz="quarter" idx="27" hasCustomPrompt="1"/>
          </p:nvPr>
        </p:nvSpPr>
        <p:spPr>
          <a:xfrm>
            <a:off x="6006613" y="5721440"/>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51" name="Text Placeholder 31"/>
          <p:cNvSpPr>
            <a:spLocks noGrp="1"/>
          </p:cNvSpPr>
          <p:nvPr>
            <p:ph type="body" sz="quarter" idx="28" hasCustomPrompt="1"/>
          </p:nvPr>
        </p:nvSpPr>
        <p:spPr>
          <a:xfrm>
            <a:off x="6006613" y="6080291"/>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23" name="Picture Placeholder 12"/>
          <p:cNvSpPr>
            <a:spLocks noGrp="1"/>
          </p:cNvSpPr>
          <p:nvPr>
            <p:ph type="pic" sz="quarter" idx="29" hasCustomPrompt="1"/>
          </p:nvPr>
        </p:nvSpPr>
        <p:spPr>
          <a:xfrm>
            <a:off x="0" y="0"/>
            <a:ext cx="4800000" cy="6858000"/>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dirty="0"/>
              <a:t>INSERT IMAGE</a:t>
            </a:r>
          </a:p>
        </p:txBody>
      </p:sp>
    </p:spTree>
    <p:extLst>
      <p:ext uri="{BB962C8B-B14F-4D97-AF65-F5344CB8AC3E}">
        <p14:creationId xmlns:p14="http://schemas.microsoft.com/office/powerpoint/2010/main" val="3488978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4" name="TextBox 3"/>
          <p:cNvSpPr txBox="1"/>
          <p:nvPr userDrawn="1"/>
        </p:nvSpPr>
        <p:spPr>
          <a:xfrm>
            <a:off x="518401" y="535818"/>
            <a:ext cx="1356583" cy="277169"/>
          </a:xfrm>
          <a:prstGeom prst="rect">
            <a:avLst/>
          </a:prstGeom>
          <a:solidFill>
            <a:schemeClr val="accent1"/>
          </a:solidFill>
        </p:spPr>
        <p:txBody>
          <a:bodyPr wrap="square" lIns="48000" tIns="0" rIns="0" bIns="0" rtlCol="0" anchor="ctr" anchorCtr="0">
            <a:spAutoFit/>
          </a:bodyPr>
          <a:lstStyle/>
          <a:p>
            <a:r>
              <a:rPr lang="en-US" sz="1801" b="1" dirty="0">
                <a:solidFill>
                  <a:schemeClr val="bg1"/>
                </a:solidFill>
              </a:rPr>
              <a:t>CONTENTS</a:t>
            </a:r>
          </a:p>
        </p:txBody>
      </p:sp>
      <p:sp>
        <p:nvSpPr>
          <p:cNvPr id="5" name="Text Placeholder 9"/>
          <p:cNvSpPr>
            <a:spLocks noGrp="1"/>
          </p:cNvSpPr>
          <p:nvPr>
            <p:ph type="body" sz="quarter" idx="11" hasCustomPrompt="1"/>
          </p:nvPr>
        </p:nvSpPr>
        <p:spPr>
          <a:xfrm>
            <a:off x="576000" y="1440000"/>
            <a:ext cx="11136000" cy="4938000"/>
          </a:xfrm>
          <a:prstGeom prst="rect">
            <a:avLst/>
          </a:prstGeom>
        </p:spPr>
        <p:txBody>
          <a:bodyPr lIns="0" tIns="0" rIns="0" bIns="0" numCol="2" spcCol="360000"/>
          <a:lstStyle>
            <a:lvl1pPr marL="0" indent="0" algn="l" defTabSz="383981">
              <a:lnSpc>
                <a:spcPts val="2133"/>
              </a:lnSpc>
              <a:buNone/>
              <a:defRPr sz="1600" b="1" baseline="0"/>
            </a:lvl1pPr>
            <a:lvl2pPr algn="l">
              <a:defRPr/>
            </a:lvl2pPr>
            <a:lvl3pPr algn="l">
              <a:defRPr/>
            </a:lvl3pPr>
            <a:lvl4pPr algn="l">
              <a:defRPr/>
            </a:lvl4pPr>
            <a:lvl5pPr algn="l">
              <a:defRPr/>
            </a:lvl5pPr>
          </a:lstStyle>
          <a:p>
            <a:pPr lvl="0"/>
            <a:r>
              <a:rPr lang="en-US" dirty="0"/>
              <a:t>00	Insert contents listing (2 columns)</a:t>
            </a:r>
          </a:p>
        </p:txBody>
      </p:sp>
    </p:spTree>
    <p:extLst>
      <p:ext uri="{BB962C8B-B14F-4D97-AF65-F5344CB8AC3E}">
        <p14:creationId xmlns:p14="http://schemas.microsoft.com/office/powerpoint/2010/main" val="3898073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576000" y="1440000"/>
            <a:ext cx="11136000" cy="4938000"/>
          </a:xfrm>
          <a:prstGeom prst="rect">
            <a:avLst/>
          </a:prstGeom>
        </p:spPr>
        <p:txBody>
          <a:bodyPr lIns="0" tIns="0" rIns="0" bIns="0"/>
          <a:lstStyle>
            <a:lvl1pPr marL="0" indent="0">
              <a:buNone/>
              <a:defRPr sz="1600"/>
            </a:lvl1pPr>
            <a:lvl2pPr marL="609570" indent="0">
              <a:buNone/>
              <a:defRPr sz="1600"/>
            </a:lvl2pPr>
            <a:lvl3pPr marL="1219139" indent="0">
              <a:buNone/>
              <a:defRPr sz="1600"/>
            </a:lvl3pPr>
            <a:lvl4pPr marL="1828709" indent="0">
              <a:buNone/>
              <a:defRPr sz="1600"/>
            </a:lvl4pPr>
            <a:lvl5pPr marL="2438278" indent="0">
              <a:buNone/>
              <a:defRPr sz="1600"/>
            </a:lvl5pPr>
          </a:lstStyle>
          <a:p>
            <a:pPr lvl="0"/>
            <a:r>
              <a:rPr lang="en-US" dirty="0"/>
              <a:t>Body text</a:t>
            </a:r>
          </a:p>
        </p:txBody>
      </p:sp>
      <p:sp>
        <p:nvSpPr>
          <p:cNvPr id="12"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dirty="0"/>
          </a:p>
        </p:txBody>
      </p:sp>
      <p:sp>
        <p:nvSpPr>
          <p:cNvPr id="4" name="Text Placeholder 3"/>
          <p:cNvSpPr>
            <a:spLocks noGrp="1"/>
          </p:cNvSpPr>
          <p:nvPr>
            <p:ph type="body" sz="quarter" idx="10"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4156968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10" name="Picture Placeholder 12"/>
          <p:cNvSpPr>
            <a:spLocks noGrp="1"/>
          </p:cNvSpPr>
          <p:nvPr>
            <p:ph type="pic" sz="quarter" idx="12" hasCustomPrompt="1"/>
          </p:nvPr>
        </p:nvSpPr>
        <p:spPr>
          <a:xfrm>
            <a:off x="576000" y="1440000"/>
            <a:ext cx="11136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dirty="0"/>
              <a:t>INSERT IMAGE</a:t>
            </a:r>
          </a:p>
        </p:txBody>
      </p:sp>
      <p:sp>
        <p:nvSpPr>
          <p:cNvPr id="8"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9"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1276396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6" name="Text Placeholder 9"/>
          <p:cNvSpPr>
            <a:spLocks noGrp="1"/>
          </p:cNvSpPr>
          <p:nvPr>
            <p:ph type="body" sz="quarter" idx="11" hasCustomPrompt="1"/>
          </p:nvPr>
        </p:nvSpPr>
        <p:spPr>
          <a:xfrm>
            <a:off x="576000" y="1440000"/>
            <a:ext cx="2400000"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Graphs and graphics can be positioned over the grey box</a:t>
            </a:r>
          </a:p>
        </p:txBody>
      </p:sp>
      <p:sp>
        <p:nvSpPr>
          <p:cNvPr id="9" name="Rectangle 8"/>
          <p:cNvSpPr/>
          <p:nvPr userDrawn="1"/>
        </p:nvSpPr>
        <p:spPr>
          <a:xfrm>
            <a:off x="3456001" y="1440483"/>
            <a:ext cx="8256000"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1" name="Text Placeholder 3"/>
          <p:cNvSpPr>
            <a:spLocks noGrp="1"/>
          </p:cNvSpPr>
          <p:nvPr>
            <p:ph type="body" sz="quarter" idx="12"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3994719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10" name="Text Placeholder 9"/>
          <p:cNvSpPr>
            <a:spLocks noGrp="1"/>
          </p:cNvSpPr>
          <p:nvPr>
            <p:ph type="body" sz="quarter" idx="11" hasCustomPrompt="1"/>
          </p:nvPr>
        </p:nvSpPr>
        <p:spPr>
          <a:xfrm>
            <a:off x="576002" y="1440000"/>
            <a:ext cx="4527551"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p>
        </p:txBody>
      </p:sp>
      <p:sp>
        <p:nvSpPr>
          <p:cNvPr id="13" name="Picture Placeholder 12"/>
          <p:cNvSpPr>
            <a:spLocks noGrp="1"/>
          </p:cNvSpPr>
          <p:nvPr>
            <p:ph type="pic" sz="quarter" idx="12" hasCustomPrompt="1"/>
          </p:nvPr>
        </p:nvSpPr>
        <p:spPr>
          <a:xfrm>
            <a:off x="5568000" y="1440000"/>
            <a:ext cx="6144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dirty="0"/>
              <a:t>INSERT IMAGE</a:t>
            </a:r>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1741358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6" name="Text Placeholder 9"/>
          <p:cNvSpPr>
            <a:spLocks noGrp="1"/>
          </p:cNvSpPr>
          <p:nvPr>
            <p:ph type="body" sz="quarter" idx="11" hasCustomPrompt="1"/>
          </p:nvPr>
        </p:nvSpPr>
        <p:spPr>
          <a:xfrm>
            <a:off x="576002" y="4182563"/>
            <a:ext cx="4527551" cy="2195437"/>
          </a:xfrm>
          <a:prstGeom prst="rect">
            <a:avLst/>
          </a:prstGeom>
        </p:spPr>
        <p:txBody>
          <a:bodyPr lIns="0" tIns="0" rIns="0" bIns="0"/>
          <a:lstStyle>
            <a:lvl1pPr marL="228589" indent="-228589" algn="l">
              <a:buClr>
                <a:schemeClr val="accent2"/>
              </a:buClr>
              <a:buFont typeface="Arial" charset="0"/>
              <a:buChar char="•"/>
              <a:defRPr sz="1600" baseline="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0" name="Rectangle 9"/>
          <p:cNvSpPr/>
          <p:nvPr userDrawn="1"/>
        </p:nvSpPr>
        <p:spPr>
          <a:xfrm>
            <a:off x="5582403" y="1440483"/>
            <a:ext cx="6129599"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Text Placeholder 9"/>
          <p:cNvSpPr>
            <a:spLocks noGrp="1"/>
          </p:cNvSpPr>
          <p:nvPr>
            <p:ph type="body" sz="quarter" idx="12" hasCustomPrompt="1"/>
          </p:nvPr>
        </p:nvSpPr>
        <p:spPr>
          <a:xfrm>
            <a:off x="576002" y="1440000"/>
            <a:ext cx="4527551" cy="2454560"/>
          </a:xfrm>
          <a:prstGeom prst="rect">
            <a:avLst/>
          </a:prstGeom>
        </p:spPr>
        <p:txBody>
          <a:bodyPr lIns="0" tIns="0" rIns="0" bIns="0" numCol="2" spcCol="288000"/>
          <a:lstStyle>
            <a:lvl1pPr marL="0" indent="0" algn="l">
              <a:buNone/>
              <a:defRPr sz="1600" baseline="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dirty="0"/>
              <a:t>Body text</a:t>
            </a:r>
          </a:p>
        </p:txBody>
      </p:sp>
      <p:sp>
        <p:nvSpPr>
          <p:cNvPr id="1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3"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20326056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393351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5" name="Text Placeholder 9"/>
          <p:cNvSpPr>
            <a:spLocks noGrp="1"/>
          </p:cNvSpPr>
          <p:nvPr>
            <p:ph type="body" sz="quarter" idx="11" hasCustomPrompt="1"/>
          </p:nvPr>
        </p:nvSpPr>
        <p:spPr>
          <a:xfrm>
            <a:off x="575999" y="1440000"/>
            <a:ext cx="2880000" cy="4938000"/>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Text Placeholder 9"/>
          <p:cNvSpPr>
            <a:spLocks noGrp="1"/>
          </p:cNvSpPr>
          <p:nvPr>
            <p:ph type="body" sz="quarter" idx="12" hasCustomPrompt="1"/>
          </p:nvPr>
        </p:nvSpPr>
        <p:spPr>
          <a:xfrm>
            <a:off x="3840000" y="1440000"/>
            <a:ext cx="2880000" cy="4938000"/>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2" name="Text Placeholder 9"/>
          <p:cNvSpPr>
            <a:spLocks noGrp="1"/>
          </p:cNvSpPr>
          <p:nvPr>
            <p:ph type="body" sz="quarter" idx="13" hasCustomPrompt="1"/>
          </p:nvPr>
        </p:nvSpPr>
        <p:spPr>
          <a:xfrm>
            <a:off x="7104003" y="1440000"/>
            <a:ext cx="4607999" cy="4938000"/>
          </a:xfrm>
          <a:prstGeom prst="rect">
            <a:avLst/>
          </a:prstGeom>
        </p:spPr>
        <p:txBody>
          <a:bodyPr lIns="0" tIns="0" rIns="0" bIns="0" numCol="1" spcCol="360000"/>
          <a:lstStyle>
            <a:lvl1pPr marL="228589" indent="-228589" algn="l">
              <a:buClr>
                <a:schemeClr val="accent2"/>
              </a:buClr>
              <a:buFont typeface="Arial" charset="0"/>
              <a:buChar char="•"/>
              <a:defRPr sz="16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3"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4" name="Text Placeholder 3"/>
          <p:cNvSpPr>
            <a:spLocks noGrp="1"/>
          </p:cNvSpPr>
          <p:nvPr>
            <p:ph type="body" sz="quarter" idx="14"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2056720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dirty="0"/>
          </a:p>
        </p:txBody>
      </p:sp>
      <p:sp>
        <p:nvSpPr>
          <p:cNvPr id="5" name="Text Placeholder 9"/>
          <p:cNvSpPr>
            <a:spLocks noGrp="1"/>
          </p:cNvSpPr>
          <p:nvPr>
            <p:ph type="body" sz="quarter" idx="11" hasCustomPrompt="1"/>
          </p:nvPr>
        </p:nvSpPr>
        <p:spPr>
          <a:xfrm>
            <a:off x="575999" y="1440003"/>
            <a:ext cx="11136000" cy="2226767"/>
          </a:xfrm>
          <a:prstGeom prst="rect">
            <a:avLst/>
          </a:prstGeom>
        </p:spPr>
        <p:txBody>
          <a:bodyPr lIns="0" tIns="0" rIns="0" bIns="0" numCol="1" spcCol="360000"/>
          <a:lstStyle>
            <a:lvl1pPr marL="0" indent="0" algn="l">
              <a:buNone/>
              <a:defRPr sz="16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7" name="Text Placeholder 9"/>
          <p:cNvSpPr>
            <a:spLocks noGrp="1"/>
          </p:cNvSpPr>
          <p:nvPr>
            <p:ph type="body" sz="quarter" idx="13" hasCustomPrompt="1"/>
          </p:nvPr>
        </p:nvSpPr>
        <p:spPr>
          <a:xfrm>
            <a:off x="576000" y="3954771"/>
            <a:ext cx="11136000" cy="2423231"/>
          </a:xfrm>
          <a:prstGeom prst="rect">
            <a:avLst/>
          </a:prstGeom>
        </p:spPr>
        <p:txBody>
          <a:bodyPr lIns="0" tIns="0" rIns="0" bIns="0" numCol="1" spcCol="360000"/>
          <a:lstStyle>
            <a:lvl1pPr marL="228589" indent="-228589" algn="l">
              <a:buClr>
                <a:schemeClr val="accent2"/>
              </a:buClr>
              <a:buFont typeface="Arial" charset="0"/>
              <a:buChar char="•"/>
              <a:defRPr sz="16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4"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517407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9B7C-BA04-494A-A04E-7CD834B240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301BED-8A78-4D25-A027-F378BFF1E485}"/>
              </a:ext>
            </a:extLst>
          </p:cNvPr>
          <p:cNvSpPr>
            <a:spLocks noGrp="1"/>
          </p:cNvSpPr>
          <p:nvPr>
            <p:ph type="dt" sz="half" idx="10"/>
          </p:nvPr>
        </p:nvSpPr>
        <p:spPr/>
        <p:txBody>
          <a:bodyPr/>
          <a:lstStyle/>
          <a:p>
            <a:fld id="{0FC27179-A67A-47D4-AA9A-183FB8591BD2}" type="datetimeFigureOut">
              <a:rPr lang="en-GB" smtClean="0"/>
              <a:t>21/12/2021</a:t>
            </a:fld>
            <a:endParaRPr lang="en-GB" dirty="0"/>
          </a:p>
        </p:txBody>
      </p:sp>
      <p:sp>
        <p:nvSpPr>
          <p:cNvPr id="4" name="Footer Placeholder 3">
            <a:extLst>
              <a:ext uri="{FF2B5EF4-FFF2-40B4-BE49-F238E27FC236}">
                <a16:creationId xmlns:a16="http://schemas.microsoft.com/office/drawing/2014/main" id="{E7021324-FC81-4A2E-98BC-E34FBAB12B8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DFF753-766E-4252-B93D-DDC473B47E44}"/>
              </a:ext>
            </a:extLst>
          </p:cNvPr>
          <p:cNvSpPr>
            <a:spLocks noGrp="1"/>
          </p:cNvSpPr>
          <p:nvPr>
            <p:ph type="sldNum" sz="quarter" idx="12"/>
          </p:nvPr>
        </p:nvSpPr>
        <p:spPr/>
        <p:txBody>
          <a:bodyPr/>
          <a:lstStyle/>
          <a:p>
            <a:fld id="{CB5C0459-19A4-414D-91CF-FBB9EA679234}" type="slidenum">
              <a:rPr lang="en-GB" smtClean="0"/>
              <a:t>‹#›</a:t>
            </a:fld>
            <a:endParaRPr lang="en-GB" dirty="0"/>
          </a:p>
        </p:txBody>
      </p:sp>
    </p:spTree>
    <p:extLst>
      <p:ext uri="{BB962C8B-B14F-4D97-AF65-F5344CB8AC3E}">
        <p14:creationId xmlns:p14="http://schemas.microsoft.com/office/powerpoint/2010/main" val="2448860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8354-4734-45E7-9C54-F02502679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3C6FB5-88F1-456D-8EDE-D743F8ED0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DFF80B-9B71-4902-B072-88910286A005}"/>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5" name="Footer Placeholder 4">
            <a:extLst>
              <a:ext uri="{FF2B5EF4-FFF2-40B4-BE49-F238E27FC236}">
                <a16:creationId xmlns:a16="http://schemas.microsoft.com/office/drawing/2014/main" id="{05E4FE9C-4F6E-49F0-885B-049C05F14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1C318-09F1-4B07-94D5-393D8D82CCBA}"/>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2778831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3BF1-0C26-4441-9BAE-2909180A7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A1A3C-FB6A-4B58-B9CE-FC85908AA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E0533-5094-418C-8F8B-9344C388F936}"/>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5" name="Footer Placeholder 4">
            <a:extLst>
              <a:ext uri="{FF2B5EF4-FFF2-40B4-BE49-F238E27FC236}">
                <a16:creationId xmlns:a16="http://schemas.microsoft.com/office/drawing/2014/main" id="{94573E62-0428-4063-8822-2A2F85882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EBC21-6313-4173-92E2-966FAE147954}"/>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180434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D989-44DC-464E-B54B-CC3B4E82CD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FBE492-4080-41D4-ADE5-0BCED79BA5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7633DB-B934-4A67-B93F-2E9A14DDCC80}"/>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5" name="Footer Placeholder 4">
            <a:extLst>
              <a:ext uri="{FF2B5EF4-FFF2-40B4-BE49-F238E27FC236}">
                <a16:creationId xmlns:a16="http://schemas.microsoft.com/office/drawing/2014/main" id="{B3ECCF91-3B8E-4390-B638-AF979E555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A53DA-03E5-42EF-929B-381B5646C0C2}"/>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555712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C3CD-5070-49EE-96A2-5D6C99191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5EDAC3-5C68-4630-A817-FF201581C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BDEF69-4CFB-4D03-9D5C-8622AA441B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08EFA3-4C7D-4128-811F-C4BEB1854162}"/>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6" name="Footer Placeholder 5">
            <a:extLst>
              <a:ext uri="{FF2B5EF4-FFF2-40B4-BE49-F238E27FC236}">
                <a16:creationId xmlns:a16="http://schemas.microsoft.com/office/drawing/2014/main" id="{32EEDB3B-D500-4A84-8800-95AD5A58DB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17AC7F-0719-44BC-BEAD-F8D461F3313C}"/>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744315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E808-5470-4FEE-B880-1409F3FD7D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B5AEC-621C-49CA-BC60-A471DF071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859E7D-21DE-4138-8287-665F0609E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F65158-4A52-480A-BF81-0BF7A9532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E28254-8894-4F9E-BD97-071C5E02B5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9E4C10-7035-4F26-8776-C7EAF9313887}"/>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8" name="Footer Placeholder 7">
            <a:extLst>
              <a:ext uri="{FF2B5EF4-FFF2-40B4-BE49-F238E27FC236}">
                <a16:creationId xmlns:a16="http://schemas.microsoft.com/office/drawing/2014/main" id="{5A9210D4-EC2A-45CD-82DA-4ED3FE9161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F351BF-7AFD-4D16-BE8F-AA4AB3B7CDD4}"/>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1535805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FC72-1EF2-4298-87A3-8E1310DEF3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A223EA-195C-4ED8-9DBA-D1E276E0D0F0}"/>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4" name="Footer Placeholder 3">
            <a:extLst>
              <a:ext uri="{FF2B5EF4-FFF2-40B4-BE49-F238E27FC236}">
                <a16:creationId xmlns:a16="http://schemas.microsoft.com/office/drawing/2014/main" id="{6F81043B-C957-4DEC-A77B-DF325B61DD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B63E-FD98-41E0-A8C0-F44B4B3CF57D}"/>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829598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80165-7496-4FE6-B8DF-59B38F5E77AD}"/>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3" name="Footer Placeholder 2">
            <a:extLst>
              <a:ext uri="{FF2B5EF4-FFF2-40B4-BE49-F238E27FC236}">
                <a16:creationId xmlns:a16="http://schemas.microsoft.com/office/drawing/2014/main" id="{8D2857DB-CC9D-485D-AA16-3F2464CBBC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753180-9709-45FE-ADE5-F07627D82D75}"/>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417559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576000" y="1440000"/>
            <a:ext cx="11136000" cy="4938000"/>
          </a:xfrm>
          <a:prstGeom prst="rect">
            <a:avLst/>
          </a:prstGeom>
        </p:spPr>
        <p:txBody>
          <a:bodyPr lIns="0" tIns="0" rIns="0" bIns="0"/>
          <a:lstStyle>
            <a:lvl1pPr marL="0" indent="0">
              <a:buNone/>
              <a:defRPr sz="1600"/>
            </a:lvl1pPr>
            <a:lvl2pPr marL="609570" indent="0">
              <a:buNone/>
              <a:defRPr sz="1600"/>
            </a:lvl2pPr>
            <a:lvl3pPr marL="1219139" indent="0">
              <a:buNone/>
              <a:defRPr sz="1600"/>
            </a:lvl3pPr>
            <a:lvl4pPr marL="1828709" indent="0">
              <a:buNone/>
              <a:defRPr sz="1600"/>
            </a:lvl4pPr>
            <a:lvl5pPr marL="2438278" indent="0">
              <a:buNone/>
              <a:defRPr sz="1600"/>
            </a:lvl5pPr>
          </a:lstStyle>
          <a:p>
            <a:pPr lvl="0"/>
            <a:r>
              <a:rPr lang="en-US" dirty="0"/>
              <a:t>Body text</a:t>
            </a:r>
          </a:p>
        </p:txBody>
      </p:sp>
      <p:sp>
        <p:nvSpPr>
          <p:cNvPr id="12"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1898272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7214-B25E-4AD2-B4B5-D2115BCD3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5A3FA-799C-4BEF-9330-375638C23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59690D-138B-4529-B8B6-93665263F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B62FB-4D80-46FA-996C-137AE5F5C3B5}"/>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6" name="Footer Placeholder 5">
            <a:extLst>
              <a:ext uri="{FF2B5EF4-FFF2-40B4-BE49-F238E27FC236}">
                <a16:creationId xmlns:a16="http://schemas.microsoft.com/office/drawing/2014/main" id="{5A709462-AFB6-4100-A60C-CFC478F0AD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4B946F-8F1D-403A-8331-183B3E7B9B72}"/>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1227485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E8AC-D189-4FCF-8C3A-5155FCF40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09B04D-22DC-4437-A6EB-B28846D3E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104680-A941-42C9-838F-179FD8117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C9768-0720-43CF-B81C-8B1C707330AE}"/>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6" name="Footer Placeholder 5">
            <a:extLst>
              <a:ext uri="{FF2B5EF4-FFF2-40B4-BE49-F238E27FC236}">
                <a16:creationId xmlns:a16="http://schemas.microsoft.com/office/drawing/2014/main" id="{42D45C9F-9380-4C71-B4D3-FE92250F3E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E69A43-B53F-4C63-AA85-880E85B95072}"/>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1531248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E93A-CAC1-4A30-9F27-1F4F835DD3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5E93A0-7341-4BA6-95EC-A0959580D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57430A-3764-4268-8CE3-33B9C219B0E8}"/>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5" name="Footer Placeholder 4">
            <a:extLst>
              <a:ext uri="{FF2B5EF4-FFF2-40B4-BE49-F238E27FC236}">
                <a16:creationId xmlns:a16="http://schemas.microsoft.com/office/drawing/2014/main" id="{F4970466-3415-491F-82A2-3D7872972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50BD4-0563-42B3-8BB0-EE7314BA96CE}"/>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092946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AF3B1-6B6D-4F1B-8AD4-C60213230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27199E-82BB-4758-B29B-91823C07C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D2E62D-BF88-4AC7-A879-71D84CC0F9ED}"/>
              </a:ext>
            </a:extLst>
          </p:cNvPr>
          <p:cNvSpPr>
            <a:spLocks noGrp="1"/>
          </p:cNvSpPr>
          <p:nvPr>
            <p:ph type="dt" sz="half" idx="10"/>
          </p:nvPr>
        </p:nvSpPr>
        <p:spPr/>
        <p:txBody>
          <a:bodyPr/>
          <a:lstStyle/>
          <a:p>
            <a:fld id="{B917D801-3261-4E72-AD25-DC705C9F83A2}" type="datetimeFigureOut">
              <a:rPr lang="en-GB" smtClean="0"/>
              <a:t>21/12/2021</a:t>
            </a:fld>
            <a:endParaRPr lang="en-GB"/>
          </a:p>
        </p:txBody>
      </p:sp>
      <p:sp>
        <p:nvSpPr>
          <p:cNvPr id="5" name="Footer Placeholder 4">
            <a:extLst>
              <a:ext uri="{FF2B5EF4-FFF2-40B4-BE49-F238E27FC236}">
                <a16:creationId xmlns:a16="http://schemas.microsoft.com/office/drawing/2014/main" id="{7F95DB37-5AE0-419A-BFED-C5594FDD7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67411-0CE7-4F97-A670-E61651D0D6B5}"/>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387505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770912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980569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519470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420623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7" name="TextBox 6"/>
          <p:cNvSpPr txBox="1"/>
          <p:nvPr userDrawn="1"/>
        </p:nvSpPr>
        <p:spPr>
          <a:xfrm>
            <a:off x="5286619" y="505730"/>
            <a:ext cx="1356583" cy="277127"/>
          </a:xfrm>
          <a:prstGeom prst="rect">
            <a:avLst/>
          </a:prstGeom>
          <a:solidFill>
            <a:schemeClr val="accent1"/>
          </a:solidFill>
        </p:spPr>
        <p:txBody>
          <a:bodyPr wrap="square" lIns="48000" tIns="0" rIns="0" bIns="0" rtlCol="0" anchor="ctr" anchorCtr="0">
            <a:spAutoFit/>
          </a:bodyPr>
          <a:lstStyle/>
          <a:p>
            <a:r>
              <a:rPr lang="en-US" sz="1801" b="1">
                <a:solidFill>
                  <a:schemeClr val="bg1"/>
                </a:solidFill>
              </a:rPr>
              <a:t>CONTENTS</a:t>
            </a:r>
          </a:p>
        </p:txBody>
      </p:sp>
      <p:sp>
        <p:nvSpPr>
          <p:cNvPr id="5" name="Text Placeholder 4"/>
          <p:cNvSpPr>
            <a:spLocks noGrp="1"/>
          </p:cNvSpPr>
          <p:nvPr>
            <p:ph type="body" sz="quarter" idx="11" hasCustomPrompt="1"/>
          </p:nvPr>
        </p:nvSpPr>
        <p:spPr>
          <a:xfrm>
            <a:off x="5286613" y="1051397"/>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01</a:t>
            </a:r>
          </a:p>
        </p:txBody>
      </p:sp>
      <p:sp>
        <p:nvSpPr>
          <p:cNvPr id="32" name="Text Placeholder 31"/>
          <p:cNvSpPr>
            <a:spLocks noGrp="1"/>
          </p:cNvSpPr>
          <p:nvPr>
            <p:ph type="body" sz="quarter" idx="12" hasCustomPrompt="1"/>
          </p:nvPr>
        </p:nvSpPr>
        <p:spPr>
          <a:xfrm>
            <a:off x="6006613" y="1051393"/>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36" name="Text Placeholder 31"/>
          <p:cNvSpPr>
            <a:spLocks noGrp="1"/>
          </p:cNvSpPr>
          <p:nvPr>
            <p:ph type="body" sz="quarter" idx="13" hasCustomPrompt="1"/>
          </p:nvPr>
        </p:nvSpPr>
        <p:spPr>
          <a:xfrm>
            <a:off x="6006613" y="1410244"/>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37" name="Text Placeholder 4"/>
          <p:cNvSpPr>
            <a:spLocks noGrp="1"/>
          </p:cNvSpPr>
          <p:nvPr>
            <p:ph type="body" sz="quarter" idx="14" hasCustomPrompt="1"/>
          </p:nvPr>
        </p:nvSpPr>
        <p:spPr>
          <a:xfrm>
            <a:off x="5286613" y="1985406"/>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02</a:t>
            </a:r>
          </a:p>
        </p:txBody>
      </p:sp>
      <p:sp>
        <p:nvSpPr>
          <p:cNvPr id="38" name="Text Placeholder 31"/>
          <p:cNvSpPr>
            <a:spLocks noGrp="1"/>
          </p:cNvSpPr>
          <p:nvPr>
            <p:ph type="body" sz="quarter" idx="15" hasCustomPrompt="1"/>
          </p:nvPr>
        </p:nvSpPr>
        <p:spPr>
          <a:xfrm>
            <a:off x="6006613" y="1985403"/>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39" name="Text Placeholder 31"/>
          <p:cNvSpPr>
            <a:spLocks noGrp="1"/>
          </p:cNvSpPr>
          <p:nvPr>
            <p:ph type="body" sz="quarter" idx="16" hasCustomPrompt="1"/>
          </p:nvPr>
        </p:nvSpPr>
        <p:spPr>
          <a:xfrm>
            <a:off x="6006613" y="2344253"/>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0" name="Text Placeholder 4"/>
          <p:cNvSpPr>
            <a:spLocks noGrp="1"/>
          </p:cNvSpPr>
          <p:nvPr>
            <p:ph type="body" sz="quarter" idx="17" hasCustomPrompt="1"/>
          </p:nvPr>
        </p:nvSpPr>
        <p:spPr>
          <a:xfrm>
            <a:off x="5286613" y="2919415"/>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03</a:t>
            </a:r>
          </a:p>
        </p:txBody>
      </p:sp>
      <p:sp>
        <p:nvSpPr>
          <p:cNvPr id="41" name="Text Placeholder 31"/>
          <p:cNvSpPr>
            <a:spLocks noGrp="1"/>
          </p:cNvSpPr>
          <p:nvPr>
            <p:ph type="body" sz="quarter" idx="18" hasCustomPrompt="1"/>
          </p:nvPr>
        </p:nvSpPr>
        <p:spPr>
          <a:xfrm>
            <a:off x="6006613" y="2919412"/>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2" name="Text Placeholder 31"/>
          <p:cNvSpPr>
            <a:spLocks noGrp="1"/>
          </p:cNvSpPr>
          <p:nvPr>
            <p:ph type="body" sz="quarter" idx="19" hasCustomPrompt="1"/>
          </p:nvPr>
        </p:nvSpPr>
        <p:spPr>
          <a:xfrm>
            <a:off x="6006613" y="3278263"/>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3" name="Text Placeholder 4"/>
          <p:cNvSpPr>
            <a:spLocks noGrp="1"/>
          </p:cNvSpPr>
          <p:nvPr>
            <p:ph type="body" sz="quarter" idx="20" hasCustomPrompt="1"/>
          </p:nvPr>
        </p:nvSpPr>
        <p:spPr>
          <a:xfrm>
            <a:off x="5286613" y="3853422"/>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04</a:t>
            </a:r>
          </a:p>
        </p:txBody>
      </p:sp>
      <p:sp>
        <p:nvSpPr>
          <p:cNvPr id="44" name="Text Placeholder 31"/>
          <p:cNvSpPr>
            <a:spLocks noGrp="1"/>
          </p:cNvSpPr>
          <p:nvPr>
            <p:ph type="body" sz="quarter" idx="21" hasCustomPrompt="1"/>
          </p:nvPr>
        </p:nvSpPr>
        <p:spPr>
          <a:xfrm>
            <a:off x="6006613" y="3853421"/>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5" name="Text Placeholder 31"/>
          <p:cNvSpPr>
            <a:spLocks noGrp="1"/>
          </p:cNvSpPr>
          <p:nvPr>
            <p:ph type="body" sz="quarter" idx="22" hasCustomPrompt="1"/>
          </p:nvPr>
        </p:nvSpPr>
        <p:spPr>
          <a:xfrm>
            <a:off x="6006613" y="4212272"/>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6" name="Text Placeholder 4"/>
          <p:cNvSpPr>
            <a:spLocks noGrp="1"/>
          </p:cNvSpPr>
          <p:nvPr>
            <p:ph type="body" sz="quarter" idx="23" hasCustomPrompt="1"/>
          </p:nvPr>
        </p:nvSpPr>
        <p:spPr>
          <a:xfrm>
            <a:off x="5286613" y="4787433"/>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05</a:t>
            </a:r>
          </a:p>
        </p:txBody>
      </p:sp>
      <p:sp>
        <p:nvSpPr>
          <p:cNvPr id="47" name="Text Placeholder 31"/>
          <p:cNvSpPr>
            <a:spLocks noGrp="1"/>
          </p:cNvSpPr>
          <p:nvPr>
            <p:ph type="body" sz="quarter" idx="24" hasCustomPrompt="1"/>
          </p:nvPr>
        </p:nvSpPr>
        <p:spPr>
          <a:xfrm>
            <a:off x="6006613" y="4787431"/>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48" name="Text Placeholder 31"/>
          <p:cNvSpPr>
            <a:spLocks noGrp="1"/>
          </p:cNvSpPr>
          <p:nvPr>
            <p:ph type="body" sz="quarter" idx="25" hasCustomPrompt="1"/>
          </p:nvPr>
        </p:nvSpPr>
        <p:spPr>
          <a:xfrm>
            <a:off x="6006613" y="5146281"/>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49" name="Text Placeholder 4"/>
          <p:cNvSpPr>
            <a:spLocks noGrp="1"/>
          </p:cNvSpPr>
          <p:nvPr>
            <p:ph type="body" sz="quarter" idx="26" hasCustomPrompt="1"/>
          </p:nvPr>
        </p:nvSpPr>
        <p:spPr>
          <a:xfrm>
            <a:off x="5286613" y="5721443"/>
            <a:ext cx="720000" cy="671999"/>
          </a:xfrm>
          <a:prstGeom prst="rect">
            <a:avLst/>
          </a:prstGeom>
        </p:spPr>
        <p:txBody>
          <a:bodyPr lIns="0" tIns="0" rIns="0" bIns="0"/>
          <a:lstStyle>
            <a:lvl1pPr marL="0" indent="0">
              <a:buNone/>
              <a:defRPr sz="4800" b="1">
                <a:solidFill>
                  <a:schemeClr val="accent1"/>
                </a:solidFill>
              </a:defRPr>
            </a:lvl1pPr>
          </a:lstStyle>
          <a:p>
            <a:r>
              <a:rPr lang="en-US" sz="4800" dirty="0">
                <a:solidFill>
                  <a:schemeClr val="accent1"/>
                </a:solidFill>
              </a:rPr>
              <a:t>06</a:t>
            </a:r>
          </a:p>
        </p:txBody>
      </p:sp>
      <p:sp>
        <p:nvSpPr>
          <p:cNvPr id="50" name="Text Placeholder 31"/>
          <p:cNvSpPr>
            <a:spLocks noGrp="1"/>
          </p:cNvSpPr>
          <p:nvPr>
            <p:ph type="body" sz="quarter" idx="27" hasCustomPrompt="1"/>
          </p:nvPr>
        </p:nvSpPr>
        <p:spPr>
          <a:xfrm>
            <a:off x="6006613" y="5721440"/>
            <a:ext cx="4800000" cy="349251"/>
          </a:xfrm>
          <a:prstGeom prst="rect">
            <a:avLst/>
          </a:prstGeom>
        </p:spPr>
        <p:txBody>
          <a:bodyPr/>
          <a:lstStyle>
            <a:lvl1pPr marL="0" indent="0">
              <a:buNone/>
              <a:defRPr sz="1600" b="1"/>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Section Title</a:t>
            </a:r>
          </a:p>
        </p:txBody>
      </p:sp>
      <p:sp>
        <p:nvSpPr>
          <p:cNvPr id="51" name="Text Placeholder 31"/>
          <p:cNvSpPr>
            <a:spLocks noGrp="1"/>
          </p:cNvSpPr>
          <p:nvPr>
            <p:ph type="body" sz="quarter" idx="28" hasCustomPrompt="1"/>
          </p:nvPr>
        </p:nvSpPr>
        <p:spPr>
          <a:xfrm>
            <a:off x="6006613" y="6080291"/>
            <a:ext cx="4800000" cy="480000"/>
          </a:xfrm>
          <a:prstGeom prst="rect">
            <a:avLst/>
          </a:prstGeom>
        </p:spPr>
        <p:txBody>
          <a:bodyPr tIns="0" bIns="0"/>
          <a:lstStyle>
            <a:lvl1pPr marL="0" indent="0">
              <a:buNone/>
              <a:defRPr sz="1333" b="0"/>
            </a:lvl1pPr>
            <a:lvl2pPr marL="609570" indent="0">
              <a:buNone/>
              <a:defRPr sz="1600" b="1"/>
            </a:lvl2pPr>
            <a:lvl3pPr marL="1219139" indent="0">
              <a:buNone/>
              <a:defRPr sz="1600" b="1"/>
            </a:lvl3pPr>
            <a:lvl4pPr marL="1828709" indent="0">
              <a:buNone/>
              <a:defRPr sz="1600" b="1"/>
            </a:lvl4pPr>
            <a:lvl5pPr marL="2438278" indent="0">
              <a:buNone/>
              <a:defRPr sz="1600" b="1"/>
            </a:lvl5pPr>
          </a:lstStyle>
          <a:p>
            <a:pPr lvl="0"/>
            <a:r>
              <a:rPr lang="en-US" dirty="0"/>
              <a:t>A brief line about content</a:t>
            </a:r>
          </a:p>
        </p:txBody>
      </p:sp>
      <p:sp>
        <p:nvSpPr>
          <p:cNvPr id="23" name="Picture Placeholder 12"/>
          <p:cNvSpPr>
            <a:spLocks noGrp="1"/>
          </p:cNvSpPr>
          <p:nvPr>
            <p:ph type="pic" sz="quarter" idx="29" hasCustomPrompt="1"/>
          </p:nvPr>
        </p:nvSpPr>
        <p:spPr>
          <a:xfrm>
            <a:off x="0" y="0"/>
            <a:ext cx="4800000" cy="6858000"/>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a:t>INSERT IMAGE</a:t>
            </a:r>
          </a:p>
        </p:txBody>
      </p:sp>
    </p:spTree>
    <p:extLst>
      <p:ext uri="{BB962C8B-B14F-4D97-AF65-F5344CB8AC3E}">
        <p14:creationId xmlns:p14="http://schemas.microsoft.com/office/powerpoint/2010/main" val="106187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4" name="TextBox 3"/>
          <p:cNvSpPr txBox="1"/>
          <p:nvPr userDrawn="1"/>
        </p:nvSpPr>
        <p:spPr>
          <a:xfrm>
            <a:off x="518401" y="535839"/>
            <a:ext cx="1356583" cy="277127"/>
          </a:xfrm>
          <a:prstGeom prst="rect">
            <a:avLst/>
          </a:prstGeom>
          <a:solidFill>
            <a:schemeClr val="accent1"/>
          </a:solidFill>
        </p:spPr>
        <p:txBody>
          <a:bodyPr wrap="square" lIns="48000" tIns="0" rIns="0" bIns="0" rtlCol="0" anchor="ctr" anchorCtr="0">
            <a:spAutoFit/>
          </a:bodyPr>
          <a:lstStyle/>
          <a:p>
            <a:r>
              <a:rPr lang="en-US" sz="1801" b="1">
                <a:solidFill>
                  <a:schemeClr val="bg1"/>
                </a:solidFill>
              </a:rPr>
              <a:t>CONTENTS</a:t>
            </a:r>
          </a:p>
        </p:txBody>
      </p:sp>
      <p:sp>
        <p:nvSpPr>
          <p:cNvPr id="5" name="Text Placeholder 9"/>
          <p:cNvSpPr>
            <a:spLocks noGrp="1"/>
          </p:cNvSpPr>
          <p:nvPr>
            <p:ph type="body" sz="quarter" idx="11" hasCustomPrompt="1"/>
          </p:nvPr>
        </p:nvSpPr>
        <p:spPr>
          <a:xfrm>
            <a:off x="576000" y="1440000"/>
            <a:ext cx="11136000" cy="4938000"/>
          </a:xfrm>
          <a:prstGeom prst="rect">
            <a:avLst/>
          </a:prstGeom>
        </p:spPr>
        <p:txBody>
          <a:bodyPr lIns="0" tIns="0" rIns="0" bIns="0" numCol="2" spcCol="360000"/>
          <a:lstStyle>
            <a:lvl1pPr marL="0" indent="0" algn="l" defTabSz="383981">
              <a:lnSpc>
                <a:spcPts val="2133"/>
              </a:lnSpc>
              <a:buNone/>
              <a:defRPr sz="1600" b="1" baseline="0"/>
            </a:lvl1pPr>
            <a:lvl2pPr algn="l">
              <a:defRPr/>
            </a:lvl2pPr>
            <a:lvl3pPr algn="l">
              <a:defRPr/>
            </a:lvl3pPr>
            <a:lvl4pPr algn="l">
              <a:defRPr/>
            </a:lvl4pPr>
            <a:lvl5pPr algn="l">
              <a:defRPr/>
            </a:lvl5pPr>
          </a:lstStyle>
          <a:p>
            <a:pPr lvl="0"/>
            <a:r>
              <a:rPr lang="en-US" dirty="0"/>
              <a:t>00	Insert contents listing (2 columns)</a:t>
            </a:r>
          </a:p>
        </p:txBody>
      </p:sp>
    </p:spTree>
    <p:extLst>
      <p:ext uri="{BB962C8B-B14F-4D97-AF65-F5344CB8AC3E}">
        <p14:creationId xmlns:p14="http://schemas.microsoft.com/office/powerpoint/2010/main" val="117331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576000" y="1440000"/>
            <a:ext cx="11136000" cy="4938000"/>
          </a:xfrm>
          <a:prstGeom prst="rect">
            <a:avLst/>
          </a:prstGeom>
        </p:spPr>
        <p:txBody>
          <a:bodyPr lIns="0" tIns="0" rIns="0" bIns="0"/>
          <a:lstStyle>
            <a:lvl1pPr marL="0" indent="0">
              <a:buNone/>
              <a:defRPr sz="1600"/>
            </a:lvl1pPr>
            <a:lvl2pPr marL="609570" indent="0">
              <a:buNone/>
              <a:defRPr sz="1600"/>
            </a:lvl2pPr>
            <a:lvl3pPr marL="1219139" indent="0">
              <a:buNone/>
              <a:defRPr sz="1600"/>
            </a:lvl3pPr>
            <a:lvl4pPr marL="1828709" indent="0">
              <a:buNone/>
              <a:defRPr sz="1600"/>
            </a:lvl4pPr>
            <a:lvl5pPr marL="2438278" indent="0">
              <a:buNone/>
              <a:defRPr sz="1600"/>
            </a:lvl5pPr>
          </a:lstStyle>
          <a:p>
            <a:pPr lvl="0"/>
            <a:r>
              <a:rPr lang="en-US" dirty="0"/>
              <a:t>Body text</a:t>
            </a:r>
          </a:p>
        </p:txBody>
      </p:sp>
      <p:sp>
        <p:nvSpPr>
          <p:cNvPr id="12"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415114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Picture Placeholder 12"/>
          <p:cNvSpPr>
            <a:spLocks noGrp="1"/>
          </p:cNvSpPr>
          <p:nvPr>
            <p:ph type="pic" sz="quarter" idx="12" hasCustomPrompt="1"/>
          </p:nvPr>
        </p:nvSpPr>
        <p:spPr>
          <a:xfrm>
            <a:off x="576000" y="1440000"/>
            <a:ext cx="11136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a:t>INSERT IMAGE</a:t>
            </a:r>
          </a:p>
        </p:txBody>
      </p:sp>
      <p:sp>
        <p:nvSpPr>
          <p:cNvPr id="8"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9"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50202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6.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7.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136001" y="220800"/>
            <a:ext cx="842012" cy="576048"/>
          </a:xfrm>
          <a:prstGeom prst="rect">
            <a:avLst/>
          </a:prstGeom>
        </p:spPr>
      </p:pic>
    </p:spTree>
    <p:extLst>
      <p:ext uri="{BB962C8B-B14F-4D97-AF65-F5344CB8AC3E}">
        <p14:creationId xmlns:p14="http://schemas.microsoft.com/office/powerpoint/2010/main" val="202220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Lst>
  <p:hf hdr="0" ftr="0" dt="0"/>
  <p:txStyles>
    <p:titleStyle>
      <a:lvl1pPr algn="l" defTabSz="1219139"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34106" y="221057"/>
            <a:ext cx="859989" cy="591240"/>
          </a:xfrm>
          <a:prstGeom prst="rect">
            <a:avLst/>
          </a:prstGeom>
        </p:spPr>
      </p:pic>
      <p:sp>
        <p:nvSpPr>
          <p:cNvPr id="9"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a:p>
        </p:txBody>
      </p:sp>
    </p:spTree>
    <p:extLst>
      <p:ext uri="{BB962C8B-B14F-4D97-AF65-F5344CB8AC3E}">
        <p14:creationId xmlns:p14="http://schemas.microsoft.com/office/powerpoint/2010/main" val="292271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ftr="0" dt="0"/>
  <p:txStyles>
    <p:titleStyle>
      <a:lvl1pPr algn="l" defTabSz="1219139"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a:buChar char="•"/>
        <a:defRPr sz="1600"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136003" y="220800"/>
            <a:ext cx="842012" cy="576048"/>
          </a:xfrm>
          <a:prstGeom prst="rect">
            <a:avLst/>
          </a:prstGeom>
        </p:spPr>
      </p:pic>
    </p:spTree>
    <p:extLst>
      <p:ext uri="{BB962C8B-B14F-4D97-AF65-F5344CB8AC3E}">
        <p14:creationId xmlns:p14="http://schemas.microsoft.com/office/powerpoint/2010/main" val="7768025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6001" y="220800"/>
            <a:ext cx="842012" cy="576048"/>
          </a:xfrm>
          <a:prstGeom prst="rect">
            <a:avLst/>
          </a:prstGeom>
        </p:spPr>
      </p:pic>
    </p:spTree>
    <p:extLst>
      <p:ext uri="{BB962C8B-B14F-4D97-AF65-F5344CB8AC3E}">
        <p14:creationId xmlns:p14="http://schemas.microsoft.com/office/powerpoint/2010/main" val="36356975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ftr="0" dt="0"/>
  <p:txStyles>
    <p:titleStyle>
      <a:lvl1pPr algn="l" defTabSz="1219139"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34106" y="221057"/>
            <a:ext cx="859989" cy="591240"/>
          </a:xfrm>
          <a:prstGeom prst="rect">
            <a:avLst/>
          </a:prstGeom>
        </p:spPr>
      </p:pic>
      <p:sp>
        <p:nvSpPr>
          <p:cNvPr id="9"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dirty="0"/>
          </a:p>
        </p:txBody>
      </p:sp>
    </p:spTree>
    <p:extLst>
      <p:ext uri="{BB962C8B-B14F-4D97-AF65-F5344CB8AC3E}">
        <p14:creationId xmlns:p14="http://schemas.microsoft.com/office/powerpoint/2010/main" val="34948583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1219139"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a:buChar char="•"/>
        <a:defRPr sz="1600"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a:buChar char="•"/>
        <a:defRPr sz="16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134106" y="221057"/>
            <a:ext cx="859989" cy="591240"/>
          </a:xfrm>
          <a:prstGeom prst="rect">
            <a:avLst/>
          </a:prstGeom>
        </p:spPr>
      </p:pic>
      <p:sp>
        <p:nvSpPr>
          <p:cNvPr id="9"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dirty="0"/>
          </a:p>
        </p:txBody>
      </p:sp>
    </p:spTree>
    <p:extLst>
      <p:ext uri="{BB962C8B-B14F-4D97-AF65-F5344CB8AC3E}">
        <p14:creationId xmlns:p14="http://schemas.microsoft.com/office/powerpoint/2010/main" val="25082501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1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0D003-1D18-4ADF-B8BE-5A3E05A44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911DFD-C598-4A23-86EC-B95FC0999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8FC25A-36BC-47D5-947B-F41EDD3D5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7D801-3261-4E72-AD25-DC705C9F83A2}" type="datetimeFigureOut">
              <a:rPr lang="en-GB" smtClean="0"/>
              <a:t>21/12/2021</a:t>
            </a:fld>
            <a:endParaRPr lang="en-GB"/>
          </a:p>
        </p:txBody>
      </p:sp>
      <p:sp>
        <p:nvSpPr>
          <p:cNvPr id="5" name="Footer Placeholder 4">
            <a:extLst>
              <a:ext uri="{FF2B5EF4-FFF2-40B4-BE49-F238E27FC236}">
                <a16:creationId xmlns:a16="http://schemas.microsoft.com/office/drawing/2014/main" id="{33F8A0D6-89DF-4E53-9E8E-DC5E2D28D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B5F4F8-61D0-4A24-A215-FD0E744EB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AF1D8-8CC6-43DE-84DD-A23157C8068F}" type="slidenum">
              <a:rPr lang="en-GB" smtClean="0"/>
              <a:t>‹#›</a:t>
            </a:fld>
            <a:endParaRPr lang="en-GB"/>
          </a:p>
        </p:txBody>
      </p:sp>
    </p:spTree>
    <p:extLst>
      <p:ext uri="{BB962C8B-B14F-4D97-AF65-F5344CB8AC3E}">
        <p14:creationId xmlns:p14="http://schemas.microsoft.com/office/powerpoint/2010/main" val="3893848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microsoft.com/office/2007/relationships/hdphoto" Target="../media/hdphoto1.wdp"/><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image" Target="../media/image24.jpeg"/><Relationship Id="rId9"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35.jpeg"/><Relationship Id="rId5" Type="http://schemas.microsoft.com/office/2007/relationships/hdphoto" Target="../media/hdphoto4.wdp"/><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pen.edu/openlearn/health-sports-psychology/health/challenging-ideas-mental-health/content-section-0?active-tab=content-tab" TargetMode="External"/><Relationship Id="rId2" Type="http://schemas.openxmlformats.org/officeDocument/2006/relationships/hyperlink" Target="https://www.open.edu/openlearn/education-development/race-and-ethnicity-hub/?filter=date/grid/all/none/all/all/all/al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2039862" y="414443"/>
            <a:ext cx="7920773" cy="5816977"/>
          </a:xfrm>
        </p:spPr>
        <p:txBody>
          <a:bodyPr/>
          <a:lstStyle/>
          <a:p>
            <a:pPr algn="ctr"/>
            <a:r>
              <a:rPr lang="en-GB" sz="4000" dirty="0">
                <a:solidFill>
                  <a:schemeClr val="bg1">
                    <a:lumMod val="95000"/>
                  </a:schemeClr>
                </a:solidFill>
                <a:latin typeface="Calibri" panose="020F0502020204030204" pitchFamily="34" charset="0"/>
                <a:cs typeface="Calibri" panose="020F0502020204030204" pitchFamily="34" charset="0"/>
              </a:rPr>
              <a:t>Mental Health Declarations</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of Black Student</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Task &amp; Finish Group</a:t>
            </a:r>
            <a:br>
              <a:rPr lang="en-GB" sz="4000" dirty="0">
                <a:solidFill>
                  <a:schemeClr val="bg1">
                    <a:lumMod val="95000"/>
                  </a:schemeClr>
                </a:solidFill>
                <a:latin typeface="Calibri" panose="020F0502020204030204" pitchFamily="34" charset="0"/>
                <a:cs typeface="Calibri" panose="020F0502020204030204" pitchFamily="34" charset="0"/>
              </a:rPr>
            </a:br>
            <a:br>
              <a:rPr lang="en-GB" sz="4000" dirty="0">
                <a:solidFill>
                  <a:schemeClr val="bg1">
                    <a:lumMod val="95000"/>
                  </a:schemeClr>
                </a:solidFill>
                <a:latin typeface="Calibri" panose="020F0502020204030204" pitchFamily="34" charset="0"/>
                <a:cs typeface="Calibri" panose="020F0502020204030204" pitchFamily="34" charset="0"/>
              </a:rPr>
            </a:br>
            <a:r>
              <a:rPr lang="en-GB" sz="6000" dirty="0">
                <a:solidFill>
                  <a:schemeClr val="bg1">
                    <a:lumMod val="95000"/>
                  </a:schemeClr>
                </a:solidFill>
                <a:latin typeface="Calibri" panose="020F0502020204030204" pitchFamily="34" charset="0"/>
                <a:cs typeface="Calibri" panose="020F0502020204030204" pitchFamily="34" charset="0"/>
              </a:rPr>
              <a:t>WELCOME</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Rehana Awan</a:t>
            </a:r>
            <a:br>
              <a:rPr lang="en-GB" sz="4000" dirty="0">
                <a:solidFill>
                  <a:schemeClr val="bg1">
                    <a:lumMod val="95000"/>
                  </a:schemeClr>
                </a:solidFill>
                <a:latin typeface="Calibri" panose="020F0502020204030204" pitchFamily="34" charset="0"/>
                <a:cs typeface="Calibri" panose="020F0502020204030204" pitchFamily="34" charset="0"/>
              </a:rPr>
            </a:b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Close Down Seminar</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13</a:t>
            </a:r>
            <a:r>
              <a:rPr lang="en-GB" sz="4000" baseline="30000" dirty="0">
                <a:solidFill>
                  <a:schemeClr val="bg1">
                    <a:lumMod val="95000"/>
                  </a:schemeClr>
                </a:solidFill>
                <a:latin typeface="Calibri" panose="020F0502020204030204" pitchFamily="34" charset="0"/>
                <a:cs typeface="Calibri" panose="020F0502020204030204" pitchFamily="34" charset="0"/>
              </a:rPr>
              <a:t>th</a:t>
            </a:r>
            <a:r>
              <a:rPr lang="en-GB" sz="4000" dirty="0">
                <a:solidFill>
                  <a:schemeClr val="bg1">
                    <a:lumMod val="95000"/>
                  </a:schemeClr>
                </a:solidFill>
                <a:latin typeface="Calibri" panose="020F0502020204030204" pitchFamily="34" charset="0"/>
                <a:cs typeface="Calibri" panose="020F0502020204030204" pitchFamily="34" charset="0"/>
              </a:rPr>
              <a:t> December 2021</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13:00-15:00</a:t>
            </a:r>
            <a:endParaRPr lang="en-GB" sz="4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138FDD-9510-4269-8C71-2705ED2EE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8157" y="6024335"/>
            <a:ext cx="1884876" cy="637431"/>
          </a:xfrm>
          <a:prstGeom prst="rect">
            <a:avLst/>
          </a:prstGeom>
        </p:spPr>
      </p:pic>
    </p:spTree>
    <p:extLst>
      <p:ext uri="{BB962C8B-B14F-4D97-AF65-F5344CB8AC3E}">
        <p14:creationId xmlns:p14="http://schemas.microsoft.com/office/powerpoint/2010/main" val="290449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914377"/>
            <a:fld id="{0406593E-52CF-5B45-8CFF-7309163A4729}" type="slidenum">
              <a:rPr lang="en-US">
                <a:solidFill>
                  <a:schemeClr val="bg1">
                    <a:lumMod val="95000"/>
                  </a:schemeClr>
                </a:solidFill>
                <a:latin typeface="Arial" panose="020B0604020202020204"/>
              </a:rPr>
              <a:pPr defTabSz="914377"/>
              <a:t>10</a:t>
            </a:fld>
            <a:endParaRPr lang="en-US">
              <a:solidFill>
                <a:schemeClr val="bg1">
                  <a:lumMod val="95000"/>
                </a:schemeClr>
              </a:solidFill>
              <a:latin typeface="Arial" panose="020B0604020202020204"/>
            </a:endParaRPr>
          </a:p>
        </p:txBody>
      </p:sp>
      <p:pic>
        <p:nvPicPr>
          <p:cNvPr id="12" name="Picture 11">
            <a:extLst>
              <a:ext uri="{FF2B5EF4-FFF2-40B4-BE49-F238E27FC236}">
                <a16:creationId xmlns:a16="http://schemas.microsoft.com/office/drawing/2014/main" id="{F28B3770-C9C1-4D15-BC9B-1C51EE3BBD16}"/>
              </a:ext>
            </a:extLst>
          </p:cNvPr>
          <p:cNvPicPr>
            <a:picLocks noChangeAspect="1"/>
          </p:cNvPicPr>
          <p:nvPr/>
        </p:nvPicPr>
        <p:blipFill>
          <a:blip r:embed="rId3"/>
          <a:stretch>
            <a:fillRect/>
          </a:stretch>
        </p:blipFill>
        <p:spPr>
          <a:xfrm>
            <a:off x="9503796" y="1224253"/>
            <a:ext cx="2208204" cy="3130433"/>
          </a:xfrm>
          <a:prstGeom prst="rect">
            <a:avLst/>
          </a:prstGeom>
        </p:spPr>
      </p:pic>
      <p:sp>
        <p:nvSpPr>
          <p:cNvPr id="17" name="TextBox 16">
            <a:extLst>
              <a:ext uri="{FF2B5EF4-FFF2-40B4-BE49-F238E27FC236}">
                <a16:creationId xmlns:a16="http://schemas.microsoft.com/office/drawing/2014/main" id="{E8AFFEDB-B81D-4FB0-98BD-1F909791829D}"/>
              </a:ext>
            </a:extLst>
          </p:cNvPr>
          <p:cNvSpPr txBox="1"/>
          <p:nvPr/>
        </p:nvSpPr>
        <p:spPr>
          <a:xfrm>
            <a:off x="375659" y="284216"/>
            <a:ext cx="7639256" cy="523220"/>
          </a:xfrm>
          <a:prstGeom prst="rect">
            <a:avLst/>
          </a:prstGeom>
          <a:noFill/>
        </p:spPr>
        <p:txBody>
          <a:bodyPr wrap="square">
            <a:spAutoFit/>
          </a:bodyPr>
          <a:lstStyle/>
          <a:p>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is an Access and Participation Plan? </a:t>
            </a:r>
            <a:endParaRPr lang="en-GB"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F4780BD-0C89-4CC5-B76F-523D35D64916}"/>
              </a:ext>
            </a:extLst>
          </p:cNvPr>
          <p:cNvSpPr txBox="1"/>
          <p:nvPr/>
        </p:nvSpPr>
        <p:spPr>
          <a:xfrm>
            <a:off x="375659" y="938366"/>
            <a:ext cx="8990978" cy="2862322"/>
          </a:xfrm>
          <a:prstGeom prst="rect">
            <a:avLst/>
          </a:prstGeom>
          <a:noFill/>
        </p:spPr>
        <p:txBody>
          <a:bodyPr wrap="square">
            <a:spAutoFit/>
          </a:bodyPr>
          <a:lstStyle/>
          <a:p>
            <a:pPr defTabSz="457200"/>
            <a:r>
              <a:rPr lang="en-GB" sz="1800" dirty="0">
                <a:solidFill>
                  <a:schemeClr val="bg1"/>
                </a:solidFill>
                <a:latin typeface="Calibri" panose="020F0502020204030204" pitchFamily="34" charset="0"/>
                <a:cs typeface="Calibri" panose="020F0502020204030204" pitchFamily="34" charset="0"/>
              </a:rPr>
              <a:t>Failure to have an approved plan means institutions are unable to function as a university</a:t>
            </a:r>
            <a:r>
              <a:rPr lang="en-US" sz="1800" dirty="0">
                <a:solidFill>
                  <a:schemeClr val="bg1"/>
                </a:solidFill>
                <a:latin typeface="Calibri" panose="020F0502020204030204" pitchFamily="34" charset="0"/>
                <a:cs typeface="Calibri" panose="020F0502020204030204" pitchFamily="34" charset="0"/>
              </a:rPr>
              <a:t>​.</a:t>
            </a:r>
          </a:p>
          <a:p>
            <a:pPr defTabSz="457200"/>
            <a:endParaRPr lang="en-US" sz="1800" dirty="0">
              <a:solidFill>
                <a:schemeClr val="bg1"/>
              </a:solidFill>
              <a:latin typeface="Calibri" panose="020F0502020204030204" pitchFamily="34" charset="0"/>
              <a:cs typeface="Calibri" panose="020F0502020204030204" pitchFamily="34" charset="0"/>
            </a:endParaRPr>
          </a:p>
          <a:p>
            <a:pPr defTabSz="457200"/>
            <a:r>
              <a:rPr lang="en-GB" sz="1800" dirty="0">
                <a:solidFill>
                  <a:schemeClr val="bg1"/>
                </a:solidFill>
                <a:latin typeface="Calibri" panose="020F0502020204030204" pitchFamily="34" charset="0"/>
                <a:cs typeface="Calibri" panose="020F0502020204030204" pitchFamily="34" charset="0"/>
              </a:rPr>
              <a:t>Non-compliance could mean:</a:t>
            </a:r>
            <a:r>
              <a:rPr lang="en-US" sz="1800" dirty="0">
                <a:solidFill>
                  <a:schemeClr val="bg1"/>
                </a:solidFill>
                <a:latin typeface="Calibri" panose="020F0502020204030204" pitchFamily="34" charset="0"/>
                <a:cs typeface="Calibri" panose="020F0502020204030204" pitchFamily="34" charset="0"/>
              </a:rPr>
              <a:t>​</a:t>
            </a:r>
          </a:p>
          <a:p>
            <a:pPr defTabSz="457200"/>
            <a:endParaRPr lang="en-US" sz="1800" dirty="0">
              <a:solidFill>
                <a:schemeClr val="bg1"/>
              </a:solidFill>
              <a:latin typeface="Calibri" panose="020F0502020204030204" pitchFamily="34" charset="0"/>
              <a:cs typeface="Calibri" panose="020F0502020204030204" pitchFamily="34" charset="0"/>
            </a:endParaRPr>
          </a:p>
          <a:p>
            <a:pPr marL="285750" indent="-285750" defTabSz="457200">
              <a:buFont typeface="Arial"/>
              <a:buChar char="•"/>
            </a:pPr>
            <a:r>
              <a:rPr lang="en-GB" sz="1800" dirty="0">
                <a:solidFill>
                  <a:schemeClr val="bg1"/>
                </a:solidFill>
                <a:latin typeface="Calibri" panose="020F0502020204030204" pitchFamily="34" charset="0"/>
                <a:cs typeface="Calibri" panose="020F0502020204030204" pitchFamily="34" charset="0"/>
              </a:rPr>
              <a:t>financial penalties</a:t>
            </a:r>
            <a:r>
              <a:rPr lang="en-US" sz="1800" dirty="0">
                <a:solidFill>
                  <a:schemeClr val="bg1"/>
                </a:solidFill>
                <a:latin typeface="Calibri" panose="020F0502020204030204" pitchFamily="34" charset="0"/>
                <a:cs typeface="Calibri" panose="020F0502020204030204" pitchFamily="34" charset="0"/>
              </a:rPr>
              <a:t>​</a:t>
            </a:r>
          </a:p>
          <a:p>
            <a:pPr marL="285750" indent="-285750" defTabSz="457200">
              <a:buFont typeface="Arial"/>
              <a:buChar char="•"/>
            </a:pPr>
            <a:r>
              <a:rPr lang="en-GB" sz="1800" dirty="0">
                <a:solidFill>
                  <a:schemeClr val="bg1"/>
                </a:solidFill>
                <a:latin typeface="Calibri" panose="020F0502020204030204" pitchFamily="34" charset="0"/>
                <a:cs typeface="Calibri" panose="020F0502020204030204" pitchFamily="34" charset="0"/>
              </a:rPr>
              <a:t>conditions imposed</a:t>
            </a:r>
            <a:r>
              <a:rPr lang="en-US" sz="1800" dirty="0">
                <a:solidFill>
                  <a:schemeClr val="bg1"/>
                </a:solidFill>
                <a:latin typeface="Calibri" panose="020F0502020204030204" pitchFamily="34" charset="0"/>
                <a:cs typeface="Calibri" panose="020F0502020204030204" pitchFamily="34" charset="0"/>
              </a:rPr>
              <a:t>​</a:t>
            </a:r>
          </a:p>
          <a:p>
            <a:pPr marL="285750" indent="-285750" defTabSz="457200">
              <a:buFont typeface="Arial"/>
              <a:buChar char="•"/>
            </a:pPr>
            <a:r>
              <a:rPr lang="en-GB" sz="1800" dirty="0">
                <a:solidFill>
                  <a:schemeClr val="bg1"/>
                </a:solidFill>
                <a:latin typeface="Calibri" panose="020F0502020204030204" pitchFamily="34" charset="0"/>
                <a:cs typeface="Calibri" panose="020F0502020204030204" pitchFamily="34" charset="0"/>
              </a:rPr>
              <a:t>enhanced monitoring</a:t>
            </a:r>
            <a:r>
              <a:rPr lang="en-US" sz="1800" dirty="0">
                <a:solidFill>
                  <a:schemeClr val="bg1"/>
                </a:solidFill>
                <a:latin typeface="Calibri" panose="020F0502020204030204" pitchFamily="34" charset="0"/>
                <a:cs typeface="Calibri" panose="020F0502020204030204" pitchFamily="34" charset="0"/>
              </a:rPr>
              <a:t>​</a:t>
            </a:r>
          </a:p>
          <a:p>
            <a:pPr marL="285750" indent="-285750" defTabSz="457200">
              <a:buFont typeface="Arial"/>
              <a:buChar char="•"/>
            </a:pPr>
            <a:r>
              <a:rPr lang="en-GB" sz="1800" dirty="0">
                <a:solidFill>
                  <a:schemeClr val="bg1"/>
                </a:solidFill>
                <a:latin typeface="Calibri" panose="020F0502020204030204" pitchFamily="34" charset="0"/>
                <a:cs typeface="Calibri" panose="020F0502020204030204" pitchFamily="34" charset="0"/>
              </a:rPr>
              <a:t>registration refusal</a:t>
            </a:r>
          </a:p>
          <a:p>
            <a:pPr marL="285750" indent="-285750" defTabSz="457200">
              <a:buFont typeface="Arial"/>
              <a:buChar char="•"/>
            </a:pPr>
            <a:endParaRPr lang="en-GB" sz="1800" dirty="0">
              <a:solidFill>
                <a:schemeClr val="bg1"/>
              </a:solidFill>
              <a:latin typeface="Calibri" panose="020F0502020204030204" pitchFamily="34" charset="0"/>
              <a:cs typeface="Calibri" panose="020F0502020204030204" pitchFamily="34" charset="0"/>
            </a:endParaRPr>
          </a:p>
          <a:p>
            <a:pPr defTabSz="457200"/>
            <a:r>
              <a:rPr lang="en-GB" sz="1800" dirty="0">
                <a:solidFill>
                  <a:schemeClr val="bg1"/>
                </a:solidFill>
                <a:latin typeface="Calibri" panose="020F0502020204030204" pitchFamily="34" charset="0"/>
                <a:cs typeface="Calibri" panose="020F0502020204030204" pitchFamily="34" charset="0"/>
              </a:rPr>
              <a:t>For The Open University it is our UK data which is submitted to the </a:t>
            </a:r>
            <a:r>
              <a:rPr lang="en-GB" sz="1800" dirty="0" err="1">
                <a:solidFill>
                  <a:schemeClr val="bg1"/>
                </a:solidFill>
                <a:latin typeface="Calibri" panose="020F0502020204030204" pitchFamily="34" charset="0"/>
                <a:cs typeface="Calibri" panose="020F0502020204030204" pitchFamily="34" charset="0"/>
              </a:rPr>
              <a:t>OfS</a:t>
            </a:r>
            <a:r>
              <a:rPr lang="en-GB" sz="1800" dirty="0">
                <a:solidFill>
                  <a:schemeClr val="bg1"/>
                </a:solidFill>
                <a:latin typeface="Calibri" panose="020F0502020204030204" pitchFamily="34" charset="0"/>
                <a:cs typeface="Calibri" panose="020F0502020204030204" pitchFamily="34" charset="0"/>
              </a:rPr>
              <a:t> against our targets. </a:t>
            </a:r>
          </a:p>
        </p:txBody>
      </p:sp>
      <p:pic>
        <p:nvPicPr>
          <p:cNvPr id="9" name="Picture 8">
            <a:extLst>
              <a:ext uri="{FF2B5EF4-FFF2-40B4-BE49-F238E27FC236}">
                <a16:creationId xmlns:a16="http://schemas.microsoft.com/office/drawing/2014/main" id="{BC40EB25-D127-4788-B173-C01C2FA3A8F0}"/>
              </a:ext>
            </a:extLst>
          </p:cNvPr>
          <p:cNvPicPr>
            <a:picLocks noChangeAspect="1"/>
          </p:cNvPicPr>
          <p:nvPr/>
        </p:nvPicPr>
        <p:blipFill rotWithShape="1">
          <a:blip r:embed="rId4"/>
          <a:srcRect l="7491" t="25632" r="6611" b="52227"/>
          <a:stretch/>
        </p:blipFill>
        <p:spPr>
          <a:xfrm>
            <a:off x="11251910" y="5987557"/>
            <a:ext cx="803613" cy="762539"/>
          </a:xfrm>
          <a:prstGeom prst="rect">
            <a:avLst/>
          </a:prstGeom>
        </p:spPr>
      </p:pic>
    </p:spTree>
    <p:extLst>
      <p:ext uri="{BB962C8B-B14F-4D97-AF65-F5344CB8AC3E}">
        <p14:creationId xmlns:p14="http://schemas.microsoft.com/office/powerpoint/2010/main" val="372673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914377"/>
            <a:fld id="{0406593E-52CF-5B45-8CFF-7309163A4729}" type="slidenum">
              <a:rPr lang="en-US">
                <a:solidFill>
                  <a:schemeClr val="bg1">
                    <a:lumMod val="95000"/>
                  </a:schemeClr>
                </a:solidFill>
                <a:latin typeface="Arial" panose="020B0604020202020204"/>
              </a:rPr>
              <a:pPr defTabSz="914377"/>
              <a:t>11</a:t>
            </a:fld>
            <a:endParaRPr lang="en-US">
              <a:solidFill>
                <a:schemeClr val="bg1">
                  <a:lumMod val="95000"/>
                </a:schemeClr>
              </a:solidFill>
              <a:latin typeface="Arial" panose="020B0604020202020204"/>
            </a:endParaRPr>
          </a:p>
        </p:txBody>
      </p:sp>
      <p:sp>
        <p:nvSpPr>
          <p:cNvPr id="7" name="TextBox 6">
            <a:extLst>
              <a:ext uri="{FF2B5EF4-FFF2-40B4-BE49-F238E27FC236}">
                <a16:creationId xmlns:a16="http://schemas.microsoft.com/office/drawing/2014/main" id="{28A57049-A7AA-42AE-BB43-6AAAEF90CE93}"/>
              </a:ext>
            </a:extLst>
          </p:cNvPr>
          <p:cNvSpPr txBox="1"/>
          <p:nvPr/>
        </p:nvSpPr>
        <p:spPr>
          <a:xfrm>
            <a:off x="574481" y="408355"/>
            <a:ext cx="10000753" cy="954107"/>
          </a:xfrm>
          <a:prstGeom prst="rect">
            <a:avLst/>
          </a:prstGeom>
          <a:noFill/>
        </p:spPr>
        <p:txBody>
          <a:bodyPr wrap="square">
            <a:spAutoFit/>
          </a:bodyPr>
          <a:lstStyle/>
          <a:p>
            <a:r>
              <a:rPr lang="en-GB" sz="2800" b="1" dirty="0">
                <a:solidFill>
                  <a:schemeClr val="bg1"/>
                </a:solidFill>
                <a:latin typeface="Calibri" panose="020F0502020204030204" pitchFamily="34" charset="0"/>
                <a:cs typeface="Calibri" panose="020F0502020204030204" pitchFamily="34" charset="0"/>
              </a:rPr>
              <a:t>APP Task and Finish Groups in Phase 1 </a:t>
            </a:r>
          </a:p>
          <a:p>
            <a:r>
              <a:rPr lang="en-GB" sz="2800" b="1" dirty="0">
                <a:solidFill>
                  <a:schemeClr val="bg1"/>
                </a:solidFill>
                <a:latin typeface="Calibri" panose="020F0502020204030204" pitchFamily="34" charset="0"/>
                <a:cs typeface="Calibri" panose="020F0502020204030204" pitchFamily="34" charset="0"/>
              </a:rPr>
              <a:t>Summer 2020 to December 2021</a:t>
            </a:r>
          </a:p>
        </p:txBody>
      </p:sp>
      <p:sp>
        <p:nvSpPr>
          <p:cNvPr id="9" name="TextBox 8">
            <a:extLst>
              <a:ext uri="{FF2B5EF4-FFF2-40B4-BE49-F238E27FC236}">
                <a16:creationId xmlns:a16="http://schemas.microsoft.com/office/drawing/2014/main" id="{B0BBDD6E-D6EF-41CF-8434-9EE10713F9A6}"/>
              </a:ext>
            </a:extLst>
          </p:cNvPr>
          <p:cNvSpPr txBox="1"/>
          <p:nvPr/>
        </p:nvSpPr>
        <p:spPr>
          <a:xfrm>
            <a:off x="574481" y="1747001"/>
            <a:ext cx="6096000" cy="3363998"/>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Progression</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Mental Health Declarations by Black Students</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Student Recruitment</a:t>
            </a:r>
          </a:p>
          <a:p>
            <a:pPr marL="342900" indent="-342900">
              <a:spcBef>
                <a:spcPts val="600"/>
              </a:spcBef>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Peer Mentoring</a:t>
            </a:r>
          </a:p>
          <a:p>
            <a:pPr marL="342900" indent="-342900">
              <a:spcBef>
                <a:spcPts val="600"/>
              </a:spcBef>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Personal learning Advisors</a:t>
            </a:r>
          </a:p>
          <a:p>
            <a:pPr marL="342900" indent="-342900">
              <a:spcBef>
                <a:spcPts val="600"/>
              </a:spcBef>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Carer and Care Experienced </a:t>
            </a:r>
          </a:p>
          <a:p>
            <a:pPr marL="342900" indent="-342900">
              <a:spcBef>
                <a:spcPts val="600"/>
              </a:spcBef>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Inclusive Curriculum Tool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GB" dirty="0">
              <a:solidFill>
                <a:srgbClr val="1E4B9B"/>
              </a:solidFill>
              <a:latin typeface="Arial" panose="020B060402020202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1E4B9B"/>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1E4B9B"/>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36C286B-989F-4F7E-8D42-D8CF8FA66C75}"/>
              </a:ext>
            </a:extLst>
          </p:cNvPr>
          <p:cNvPicPr>
            <a:picLocks noChangeAspect="1"/>
          </p:cNvPicPr>
          <p:nvPr/>
        </p:nvPicPr>
        <p:blipFill rotWithShape="1">
          <a:blip r:embed="rId3"/>
          <a:srcRect l="13461" t="51745" r="8750" b="27455"/>
          <a:stretch/>
        </p:blipFill>
        <p:spPr>
          <a:xfrm>
            <a:off x="11324259" y="5996337"/>
            <a:ext cx="775481" cy="763325"/>
          </a:xfrm>
          <a:prstGeom prst="rect">
            <a:avLst/>
          </a:prstGeom>
        </p:spPr>
      </p:pic>
    </p:spTree>
    <p:extLst>
      <p:ext uri="{BB962C8B-B14F-4D97-AF65-F5344CB8AC3E}">
        <p14:creationId xmlns:p14="http://schemas.microsoft.com/office/powerpoint/2010/main" val="36513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914377"/>
            <a:fld id="{0406593E-52CF-5B45-8CFF-7309163A4729}" type="slidenum">
              <a:rPr lang="en-US">
                <a:solidFill>
                  <a:schemeClr val="bg1">
                    <a:lumMod val="95000"/>
                  </a:schemeClr>
                </a:solidFill>
                <a:latin typeface="Arial" panose="020B0604020202020204"/>
              </a:rPr>
              <a:pPr defTabSz="914377"/>
              <a:t>12</a:t>
            </a:fld>
            <a:endParaRPr lang="en-US">
              <a:solidFill>
                <a:schemeClr val="bg1">
                  <a:lumMod val="95000"/>
                </a:schemeClr>
              </a:solidFill>
              <a:latin typeface="Arial" panose="020B0604020202020204"/>
            </a:endParaRPr>
          </a:p>
        </p:txBody>
      </p:sp>
      <p:sp>
        <p:nvSpPr>
          <p:cNvPr id="7" name="TextBox 6">
            <a:extLst>
              <a:ext uri="{FF2B5EF4-FFF2-40B4-BE49-F238E27FC236}">
                <a16:creationId xmlns:a16="http://schemas.microsoft.com/office/drawing/2014/main" id="{28A57049-A7AA-42AE-BB43-6AAAEF90CE93}"/>
              </a:ext>
            </a:extLst>
          </p:cNvPr>
          <p:cNvSpPr txBox="1"/>
          <p:nvPr/>
        </p:nvSpPr>
        <p:spPr>
          <a:xfrm>
            <a:off x="574481" y="408355"/>
            <a:ext cx="10000753" cy="954107"/>
          </a:xfrm>
          <a:prstGeom prst="rect">
            <a:avLst/>
          </a:prstGeom>
          <a:noFill/>
        </p:spPr>
        <p:txBody>
          <a:bodyPr wrap="square">
            <a:spAutoFit/>
          </a:bodyPr>
          <a:lstStyle/>
          <a:p>
            <a:r>
              <a:rPr lang="en-GB" sz="2800" b="1" dirty="0">
                <a:solidFill>
                  <a:schemeClr val="bg1"/>
                </a:solidFill>
                <a:latin typeface="Calibri" panose="020F0502020204030204" pitchFamily="34" charset="0"/>
                <a:cs typeface="Calibri" panose="020F0502020204030204" pitchFamily="34" charset="0"/>
              </a:rPr>
              <a:t>Mental Health Declarations by Black Students</a:t>
            </a:r>
          </a:p>
          <a:p>
            <a:r>
              <a:rPr lang="en-GB" sz="2800" b="1" dirty="0">
                <a:solidFill>
                  <a:schemeClr val="bg1"/>
                </a:solidFill>
                <a:latin typeface="Calibri" panose="020F0502020204030204" pitchFamily="34" charset="0"/>
                <a:cs typeface="Calibri" panose="020F0502020204030204" pitchFamily="34" charset="0"/>
              </a:rPr>
              <a:t>Task &amp; Finish Group</a:t>
            </a:r>
          </a:p>
        </p:txBody>
      </p:sp>
      <p:sp>
        <p:nvSpPr>
          <p:cNvPr id="8" name="TextBox 7">
            <a:extLst>
              <a:ext uri="{FF2B5EF4-FFF2-40B4-BE49-F238E27FC236}">
                <a16:creationId xmlns:a16="http://schemas.microsoft.com/office/drawing/2014/main" id="{736D0C12-02F5-4DBD-A3C5-52C137E27B3B}"/>
              </a:ext>
            </a:extLst>
          </p:cNvPr>
          <p:cNvSpPr txBox="1"/>
          <p:nvPr/>
        </p:nvSpPr>
        <p:spPr>
          <a:xfrm>
            <a:off x="574481" y="1497702"/>
            <a:ext cx="10137914" cy="480131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The Task &amp; Finish Group first met in September 2020 and has met once a month since</a:t>
            </a:r>
          </a:p>
          <a:p>
            <a:pPr marR="0" lvl="0" algn="l" defTabSz="457200" rtl="0" eaLnBrk="1" fontAlgn="auto" latinLnBrk="0" hangingPunct="1">
              <a:lnSpc>
                <a:spcPct val="100000"/>
              </a:lnSpc>
              <a:spcBef>
                <a:spcPts val="0"/>
              </a:spcBef>
              <a:spcAft>
                <a:spcPts val="600"/>
              </a:spcAft>
              <a:buClrTx/>
              <a:buSzTx/>
              <a:tabLst/>
              <a:defRPr/>
            </a:pP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solidFill>
                  <a:schemeClr val="bg1"/>
                </a:solidFill>
                <a:latin typeface="Calibri" panose="020F0502020204030204" pitchFamily="34" charset="0"/>
                <a:cs typeface="Calibri" panose="020F0502020204030204" pitchFamily="34" charset="0"/>
              </a:rPr>
              <a:t>The Group is Chaired by Rehana Awan and Facilitated by Darren Gray</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400" dirty="0">
              <a:solidFill>
                <a:schemeClr val="bg1"/>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There are 6 Work Package Groups each tasked with delivering specific outputs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solidFill>
                  <a:schemeClr val="bg1"/>
                </a:solidFill>
                <a:latin typeface="Calibri" panose="020F0502020204030204" pitchFamily="34" charset="0"/>
                <a:cs typeface="Calibri" panose="020F0502020204030204" pitchFamily="34" charset="0"/>
              </a:rPr>
              <a:t>The </a:t>
            </a:r>
            <a:r>
              <a:rPr lang="en-GB" sz="2000" b="1" dirty="0">
                <a:solidFill>
                  <a:schemeClr val="bg1"/>
                </a:solidFill>
                <a:latin typeface="Calibri" panose="020F0502020204030204" pitchFamily="34" charset="0"/>
                <a:cs typeface="Calibri" panose="020F0502020204030204" pitchFamily="34" charset="0"/>
              </a:rPr>
              <a:t>Work Package Groups </a:t>
            </a:r>
            <a:r>
              <a:rPr lang="en-GB" sz="2000" dirty="0">
                <a:solidFill>
                  <a:schemeClr val="bg1"/>
                </a:solidFill>
                <a:latin typeface="Calibri" panose="020F0502020204030204" pitchFamily="34" charset="0"/>
                <a:cs typeface="Calibri" panose="020F0502020204030204" pitchFamily="34" charset="0"/>
              </a:rPr>
              <a:t>are:</a:t>
            </a:r>
          </a:p>
          <a:p>
            <a:pPr marL="800100" lvl="1" indent="-342900" defTabSz="457200">
              <a:spcAft>
                <a:spcPts val="600"/>
              </a:spcAft>
              <a:buFont typeface="Arial" panose="020B0604020202020204" pitchFamily="34" charset="0"/>
              <a:buChar char="•"/>
            </a:pPr>
            <a:r>
              <a:rPr kumimoji="0" lang="en-GB" sz="20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Data Baseline</a:t>
            </a:r>
            <a:endPar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800100" lvl="1" indent="-342900" defTabSz="457200">
              <a:spcAft>
                <a:spcPts val="600"/>
              </a:spcAft>
              <a:buFont typeface="Arial" panose="020B0604020202020204" pitchFamily="34" charset="0"/>
              <a:buChar char="•"/>
            </a:pPr>
            <a:r>
              <a:rPr lang="en-GB" sz="2000" b="1" dirty="0">
                <a:solidFill>
                  <a:schemeClr val="bg1"/>
                </a:solidFill>
                <a:latin typeface="Calibri" panose="020F0502020204030204" pitchFamily="34" charset="0"/>
                <a:cs typeface="Calibri" panose="020F0502020204030204" pitchFamily="34" charset="0"/>
              </a:rPr>
              <a:t>OU Context Policy &amp; Procedure</a:t>
            </a:r>
          </a:p>
          <a:p>
            <a:pPr marL="800100" lvl="1" indent="-342900" defTabSz="457200">
              <a:spcAft>
                <a:spcPts val="600"/>
              </a:spcAft>
              <a:buFont typeface="Arial" panose="020B0604020202020204" pitchFamily="34" charset="0"/>
              <a:buChar char="•"/>
            </a:pPr>
            <a:r>
              <a:rPr kumimoji="0" lang="en-GB" sz="2000" b="1" u="none" strike="noStrike" kern="1200" cap="none" spc="0" normalizeH="0" baseline="0" noProof="0" dirty="0">
                <a:ln>
                  <a:noFill/>
                </a:ln>
                <a:solidFill>
                  <a:schemeClr val="bg1"/>
                </a:solidFill>
                <a:uLnTx/>
                <a:uFillTx/>
                <a:latin typeface="Calibri" panose="020F0502020204030204" pitchFamily="34" charset="0"/>
                <a:cs typeface="Calibri" panose="020F0502020204030204" pitchFamily="34" charset="0"/>
              </a:rPr>
              <a:t>Scholarship</a:t>
            </a:r>
            <a:endParaRPr lang="en-GB" sz="2000" b="0" i="0" dirty="0">
              <a:solidFill>
                <a:schemeClr val="bg1"/>
              </a:solidFill>
              <a:effectLst/>
              <a:latin typeface="Calibri" panose="020F0502020204030204" pitchFamily="34" charset="0"/>
              <a:cs typeface="Calibri" panose="020F0502020204030204" pitchFamily="34" charset="0"/>
            </a:endParaRPr>
          </a:p>
          <a:p>
            <a:pPr marL="800100" lvl="1" indent="-342900" defTabSz="457200">
              <a:spcAft>
                <a:spcPts val="600"/>
              </a:spcAft>
              <a:buFont typeface="Arial" panose="020B0604020202020204" pitchFamily="34" charset="0"/>
              <a:buChar char="•"/>
            </a:pPr>
            <a:r>
              <a:rPr lang="en-GB" sz="2000" b="1" dirty="0">
                <a:solidFill>
                  <a:schemeClr val="bg1"/>
                </a:solidFill>
                <a:latin typeface="Calibri" panose="020F0502020204030204" pitchFamily="34" charset="0"/>
                <a:cs typeface="Calibri" panose="020F0502020204030204" pitchFamily="34" charset="0"/>
              </a:rPr>
              <a:t>Resources</a:t>
            </a:r>
            <a:endParaRPr lang="en-GB" sz="2000" b="0" i="0" dirty="0">
              <a:solidFill>
                <a:schemeClr val="bg1"/>
              </a:solidFill>
              <a:effectLst/>
              <a:latin typeface="Calibri" panose="020F0502020204030204" pitchFamily="34" charset="0"/>
              <a:cs typeface="Calibri" panose="020F0502020204030204" pitchFamily="34" charset="0"/>
            </a:endParaRPr>
          </a:p>
          <a:p>
            <a:pPr marL="800100" lvl="1" indent="-342900" defTabSz="457200">
              <a:spcAft>
                <a:spcPts val="600"/>
              </a:spcAft>
              <a:buFont typeface="Arial" panose="020B0604020202020204" pitchFamily="34" charset="0"/>
              <a:buChar char="•"/>
            </a:pPr>
            <a:r>
              <a:rPr lang="en-GB" sz="2000" b="1" dirty="0">
                <a:solidFill>
                  <a:schemeClr val="bg1"/>
                </a:solidFill>
                <a:latin typeface="Calibri" panose="020F0502020204030204" pitchFamily="34" charset="0"/>
                <a:cs typeface="Calibri" panose="020F0502020204030204" pitchFamily="34" charset="0"/>
              </a:rPr>
              <a:t>Evaluation</a:t>
            </a:r>
            <a:endParaRPr lang="en-GB" sz="2000" dirty="0">
              <a:solidFill>
                <a:schemeClr val="bg1"/>
              </a:solidFill>
              <a:latin typeface="Calibri" panose="020F0502020204030204" pitchFamily="34" charset="0"/>
              <a:cs typeface="Calibri" panose="020F0502020204030204" pitchFamily="34" charset="0"/>
            </a:endParaRPr>
          </a:p>
          <a:p>
            <a:pPr marL="800100" lvl="1" indent="-342900" defTabSz="457200">
              <a:spcAft>
                <a:spcPts val="600"/>
              </a:spcAft>
              <a:buFont typeface="Arial" panose="020B0604020202020204" pitchFamily="34" charset="0"/>
              <a:buChar char="•"/>
            </a:pPr>
            <a:r>
              <a:rPr lang="en-GB" sz="2000" b="1" dirty="0">
                <a:solidFill>
                  <a:schemeClr val="bg1"/>
                </a:solidFill>
                <a:latin typeface="Calibri" panose="020F0502020204030204" pitchFamily="34" charset="0"/>
                <a:cs typeface="Calibri" panose="020F0502020204030204" pitchFamily="34" charset="0"/>
              </a:rPr>
              <a:t>Language &amp; Communication</a:t>
            </a:r>
            <a:endParaRPr lang="en-GB" sz="2000"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CAEE43C0-125F-46D4-91FD-8340C5814382}"/>
              </a:ext>
            </a:extLst>
          </p:cNvPr>
          <p:cNvPicPr>
            <a:picLocks noChangeAspect="1"/>
          </p:cNvPicPr>
          <p:nvPr/>
        </p:nvPicPr>
        <p:blipFill rotWithShape="1">
          <a:blip r:embed="rId3"/>
          <a:srcRect l="12646" t="76665" r="10519" b="2557"/>
          <a:stretch/>
        </p:blipFill>
        <p:spPr>
          <a:xfrm>
            <a:off x="11329012" y="5996731"/>
            <a:ext cx="765976" cy="762538"/>
          </a:xfrm>
          <a:prstGeom prst="rect">
            <a:avLst/>
          </a:prstGeom>
        </p:spPr>
      </p:pic>
    </p:spTree>
    <p:extLst>
      <p:ext uri="{BB962C8B-B14F-4D97-AF65-F5344CB8AC3E}">
        <p14:creationId xmlns:p14="http://schemas.microsoft.com/office/powerpoint/2010/main" val="31374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1848464" y="3298722"/>
            <a:ext cx="9365495" cy="1784402"/>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Black Student </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Mental Health Declaration</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a:xfrm>
            <a:off x="1848465" y="5258851"/>
            <a:ext cx="8495070" cy="904005"/>
          </a:xfrm>
        </p:spPr>
        <p:txBody>
          <a:bodyPr vert="horz" lIns="91440" tIns="45720" rIns="91440" bIns="45720" rtlCol="0">
            <a:normAutofit/>
          </a:bodyPr>
          <a:lstStyle/>
          <a:p>
            <a:pPr algn="ctr">
              <a:spcBef>
                <a:spcPts val="1000"/>
              </a:spcBef>
            </a:pPr>
            <a:r>
              <a:rPr lang="en-US" sz="4400" kern="1200" dirty="0">
                <a:solidFill>
                  <a:srgbClr val="FFFFFF"/>
                </a:solidFill>
                <a:latin typeface="+mn-lt"/>
                <a:ea typeface="+mn-ea"/>
                <a:cs typeface="+mn-cs"/>
              </a:rPr>
              <a:t>Data Sub-group</a:t>
            </a:r>
          </a:p>
        </p:txBody>
      </p:sp>
      <p:sp>
        <p:nvSpPr>
          <p:cNvPr id="13" name="Oval 1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3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CC87E4-317F-4DC2-BACC-4FB8BC238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115" y="1440508"/>
            <a:ext cx="1517772" cy="1037660"/>
          </a:xfrm>
          <a:prstGeom prst="rect">
            <a:avLst/>
          </a:prstGeom>
        </p:spPr>
      </p:pic>
    </p:spTree>
    <p:extLst>
      <p:ext uri="{BB962C8B-B14F-4D97-AF65-F5344CB8AC3E}">
        <p14:creationId xmlns:p14="http://schemas.microsoft.com/office/powerpoint/2010/main" val="308944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D1E112B-A409-4E66-9255-6134FAF8AA3E}"/>
              </a:ext>
            </a:extLst>
          </p:cNvPr>
          <p:cNvSpPr/>
          <p:nvPr/>
        </p:nvSpPr>
        <p:spPr>
          <a:xfrm>
            <a:off x="382257" y="1057208"/>
            <a:ext cx="3465403" cy="748800"/>
          </a:xfrm>
          <a:custGeom>
            <a:avLst/>
            <a:gdLst>
              <a:gd name="connsiteX0" fmla="*/ 0 w 3465403"/>
              <a:gd name="connsiteY0" fmla="*/ 0 h 748800"/>
              <a:gd name="connsiteX1" fmla="*/ 3465403 w 3465403"/>
              <a:gd name="connsiteY1" fmla="*/ 0 h 748800"/>
              <a:gd name="connsiteX2" fmla="*/ 3465403 w 3465403"/>
              <a:gd name="connsiteY2" fmla="*/ 748800 h 748800"/>
              <a:gd name="connsiteX3" fmla="*/ 0 w 3465403"/>
              <a:gd name="connsiteY3" fmla="*/ 748800 h 748800"/>
              <a:gd name="connsiteX4" fmla="*/ 0 w 3465403"/>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748800">
                <a:moveTo>
                  <a:pt x="0" y="0"/>
                </a:moveTo>
                <a:lnTo>
                  <a:pt x="3465403" y="0"/>
                </a:lnTo>
                <a:lnTo>
                  <a:pt x="3465403" y="748800"/>
                </a:lnTo>
                <a:lnTo>
                  <a:pt x="0" y="74880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Caveats</a:t>
            </a:r>
          </a:p>
        </p:txBody>
      </p:sp>
      <p:sp>
        <p:nvSpPr>
          <p:cNvPr id="6" name="Freeform: Shape 5">
            <a:extLst>
              <a:ext uri="{FF2B5EF4-FFF2-40B4-BE49-F238E27FC236}">
                <a16:creationId xmlns:a16="http://schemas.microsoft.com/office/drawing/2014/main" id="{6B0C161A-9A07-4641-BA13-85E4BA68AFF6}"/>
              </a:ext>
            </a:extLst>
          </p:cNvPr>
          <p:cNvSpPr/>
          <p:nvPr/>
        </p:nvSpPr>
        <p:spPr>
          <a:xfrm>
            <a:off x="382257" y="1806008"/>
            <a:ext cx="3465403" cy="3019285"/>
          </a:xfrm>
          <a:custGeom>
            <a:avLst/>
            <a:gdLst>
              <a:gd name="connsiteX0" fmla="*/ 0 w 3465403"/>
              <a:gd name="connsiteY0" fmla="*/ 0 h 3019285"/>
              <a:gd name="connsiteX1" fmla="*/ 3465403 w 3465403"/>
              <a:gd name="connsiteY1" fmla="*/ 0 h 3019285"/>
              <a:gd name="connsiteX2" fmla="*/ 3465403 w 3465403"/>
              <a:gd name="connsiteY2" fmla="*/ 3019285 h 3019285"/>
              <a:gd name="connsiteX3" fmla="*/ 0 w 3465403"/>
              <a:gd name="connsiteY3" fmla="*/ 3019285 h 3019285"/>
              <a:gd name="connsiteX4" fmla="*/ 0 w 3465403"/>
              <a:gd name="connsiteY4" fmla="*/ 0 h 301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3019285">
                <a:moveTo>
                  <a:pt x="0" y="0"/>
                </a:moveTo>
                <a:lnTo>
                  <a:pt x="3465403" y="0"/>
                </a:lnTo>
                <a:lnTo>
                  <a:pt x="3465403" y="3019285"/>
                </a:lnTo>
                <a:lnTo>
                  <a:pt x="0" y="3019285"/>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Self-declaration</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Non-declaration</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Pandemic</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Evidence </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Retention</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endPar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1703AA99-1DDB-4AEC-849C-974539F5DE40}"/>
              </a:ext>
            </a:extLst>
          </p:cNvPr>
          <p:cNvSpPr/>
          <p:nvPr/>
        </p:nvSpPr>
        <p:spPr>
          <a:xfrm>
            <a:off x="4332817" y="1019633"/>
            <a:ext cx="3465403" cy="748800"/>
          </a:xfrm>
          <a:custGeom>
            <a:avLst/>
            <a:gdLst>
              <a:gd name="connsiteX0" fmla="*/ 0 w 3465403"/>
              <a:gd name="connsiteY0" fmla="*/ 0 h 748800"/>
              <a:gd name="connsiteX1" fmla="*/ 3465403 w 3465403"/>
              <a:gd name="connsiteY1" fmla="*/ 0 h 748800"/>
              <a:gd name="connsiteX2" fmla="*/ 3465403 w 3465403"/>
              <a:gd name="connsiteY2" fmla="*/ 748800 h 748800"/>
              <a:gd name="connsiteX3" fmla="*/ 0 w 3465403"/>
              <a:gd name="connsiteY3" fmla="*/ 748800 h 748800"/>
              <a:gd name="connsiteX4" fmla="*/ 0 w 3465403"/>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748800">
                <a:moveTo>
                  <a:pt x="0" y="0"/>
                </a:moveTo>
                <a:lnTo>
                  <a:pt x="3465403" y="0"/>
                </a:lnTo>
                <a:lnTo>
                  <a:pt x="3465403" y="748800"/>
                </a:lnTo>
                <a:lnTo>
                  <a:pt x="0" y="748800"/>
                </a:lnTo>
                <a:lnTo>
                  <a:pt x="0" y="0"/>
                </a:lnTo>
                <a:close/>
              </a:path>
            </a:pathLst>
          </a:custGeom>
        </p:spPr>
        <p:style>
          <a:lnRef idx="2">
            <a:schemeClr val="accent4">
              <a:hueOff val="4900445"/>
              <a:satOff val="-20388"/>
              <a:lumOff val="4804"/>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184912" tIns="105664" rIns="184912" bIns="105664"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Existing data</a:t>
            </a:r>
          </a:p>
        </p:txBody>
      </p:sp>
      <p:sp>
        <p:nvSpPr>
          <p:cNvPr id="8" name="Freeform: Shape 7">
            <a:extLst>
              <a:ext uri="{FF2B5EF4-FFF2-40B4-BE49-F238E27FC236}">
                <a16:creationId xmlns:a16="http://schemas.microsoft.com/office/drawing/2014/main" id="{EFE7031E-4A9A-4FD3-8E4B-944BD86818F6}"/>
              </a:ext>
            </a:extLst>
          </p:cNvPr>
          <p:cNvSpPr/>
          <p:nvPr/>
        </p:nvSpPr>
        <p:spPr>
          <a:xfrm>
            <a:off x="4332817" y="1806008"/>
            <a:ext cx="3465403" cy="3019285"/>
          </a:xfrm>
          <a:custGeom>
            <a:avLst/>
            <a:gdLst>
              <a:gd name="connsiteX0" fmla="*/ 0 w 3465403"/>
              <a:gd name="connsiteY0" fmla="*/ 0 h 3019285"/>
              <a:gd name="connsiteX1" fmla="*/ 3465403 w 3465403"/>
              <a:gd name="connsiteY1" fmla="*/ 0 h 3019285"/>
              <a:gd name="connsiteX2" fmla="*/ 3465403 w 3465403"/>
              <a:gd name="connsiteY2" fmla="*/ 3019285 h 3019285"/>
              <a:gd name="connsiteX3" fmla="*/ 0 w 3465403"/>
              <a:gd name="connsiteY3" fmla="*/ 3019285 h 3019285"/>
              <a:gd name="connsiteX4" fmla="*/ 0 w 3465403"/>
              <a:gd name="connsiteY4" fmla="*/ 0 h 301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3019285">
                <a:moveTo>
                  <a:pt x="0" y="0"/>
                </a:moveTo>
                <a:lnTo>
                  <a:pt x="3465403" y="0"/>
                </a:lnTo>
                <a:lnTo>
                  <a:pt x="3465403" y="3019285"/>
                </a:lnTo>
                <a:lnTo>
                  <a:pt x="0" y="3019285"/>
                </a:lnTo>
                <a:lnTo>
                  <a:pt x="0" y="0"/>
                </a:lnTo>
                <a:close/>
              </a:path>
            </a:pathLst>
          </a:custGeom>
        </p:spPr>
        <p:style>
          <a:lnRef idx="2">
            <a:schemeClr val="accent4">
              <a:tint val="40000"/>
              <a:alpha val="90000"/>
              <a:hueOff val="5430963"/>
              <a:satOff val="-25622"/>
              <a:lumOff val="-925"/>
              <a:alphaOff val="0"/>
            </a:schemeClr>
          </a:lnRef>
          <a:fillRef idx="1">
            <a:schemeClr val="accent4">
              <a:tint val="40000"/>
              <a:alpha val="90000"/>
              <a:hueOff val="5430963"/>
              <a:satOff val="-25622"/>
              <a:lumOff val="-925"/>
              <a:alphaOff val="0"/>
            </a:schemeClr>
          </a:fillRef>
          <a:effectRef idx="0">
            <a:schemeClr val="accent4">
              <a:tint val="40000"/>
              <a:alpha val="90000"/>
              <a:hueOff val="5430963"/>
              <a:satOff val="-25622"/>
              <a:lumOff val="-925"/>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Binary</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Dashboards</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Student profile</a:t>
            </a:r>
          </a:p>
        </p:txBody>
      </p:sp>
      <p:sp>
        <p:nvSpPr>
          <p:cNvPr id="10" name="Freeform: Shape 9">
            <a:extLst>
              <a:ext uri="{FF2B5EF4-FFF2-40B4-BE49-F238E27FC236}">
                <a16:creationId xmlns:a16="http://schemas.microsoft.com/office/drawing/2014/main" id="{25744FED-734A-4026-B204-A5BD0C3F92B4}"/>
              </a:ext>
            </a:extLst>
          </p:cNvPr>
          <p:cNvSpPr/>
          <p:nvPr/>
        </p:nvSpPr>
        <p:spPr>
          <a:xfrm>
            <a:off x="8283377" y="1057208"/>
            <a:ext cx="3465403" cy="748800"/>
          </a:xfrm>
          <a:custGeom>
            <a:avLst/>
            <a:gdLst>
              <a:gd name="connsiteX0" fmla="*/ 0 w 3465403"/>
              <a:gd name="connsiteY0" fmla="*/ 0 h 748800"/>
              <a:gd name="connsiteX1" fmla="*/ 3465403 w 3465403"/>
              <a:gd name="connsiteY1" fmla="*/ 0 h 748800"/>
              <a:gd name="connsiteX2" fmla="*/ 3465403 w 3465403"/>
              <a:gd name="connsiteY2" fmla="*/ 748800 h 748800"/>
              <a:gd name="connsiteX3" fmla="*/ 0 w 3465403"/>
              <a:gd name="connsiteY3" fmla="*/ 748800 h 748800"/>
              <a:gd name="connsiteX4" fmla="*/ 0 w 3465403"/>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748800">
                <a:moveTo>
                  <a:pt x="0" y="0"/>
                </a:moveTo>
                <a:lnTo>
                  <a:pt x="3465403" y="0"/>
                </a:lnTo>
                <a:lnTo>
                  <a:pt x="3465403" y="748800"/>
                </a:lnTo>
                <a:lnTo>
                  <a:pt x="0" y="748800"/>
                </a:lnTo>
                <a:lnTo>
                  <a:pt x="0" y="0"/>
                </a:lnTo>
                <a:close/>
              </a:path>
            </a:pathLst>
          </a:cu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84912" tIns="105664" rIns="184912" bIns="105664"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Missing data</a:t>
            </a:r>
          </a:p>
        </p:txBody>
      </p:sp>
      <p:sp>
        <p:nvSpPr>
          <p:cNvPr id="12" name="Freeform: Shape 11">
            <a:extLst>
              <a:ext uri="{FF2B5EF4-FFF2-40B4-BE49-F238E27FC236}">
                <a16:creationId xmlns:a16="http://schemas.microsoft.com/office/drawing/2014/main" id="{07550DAB-13C1-4770-BC39-3BD12A1E0328}"/>
              </a:ext>
            </a:extLst>
          </p:cNvPr>
          <p:cNvSpPr/>
          <p:nvPr/>
        </p:nvSpPr>
        <p:spPr>
          <a:xfrm>
            <a:off x="8283377" y="1806008"/>
            <a:ext cx="3465403" cy="3019285"/>
          </a:xfrm>
          <a:custGeom>
            <a:avLst/>
            <a:gdLst>
              <a:gd name="connsiteX0" fmla="*/ 0 w 3465403"/>
              <a:gd name="connsiteY0" fmla="*/ 0 h 3019285"/>
              <a:gd name="connsiteX1" fmla="*/ 3465403 w 3465403"/>
              <a:gd name="connsiteY1" fmla="*/ 0 h 3019285"/>
              <a:gd name="connsiteX2" fmla="*/ 3465403 w 3465403"/>
              <a:gd name="connsiteY2" fmla="*/ 3019285 h 3019285"/>
              <a:gd name="connsiteX3" fmla="*/ 0 w 3465403"/>
              <a:gd name="connsiteY3" fmla="*/ 3019285 h 3019285"/>
              <a:gd name="connsiteX4" fmla="*/ 0 w 3465403"/>
              <a:gd name="connsiteY4" fmla="*/ 0 h 301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3019285">
                <a:moveTo>
                  <a:pt x="0" y="0"/>
                </a:moveTo>
                <a:lnTo>
                  <a:pt x="3465403" y="0"/>
                </a:lnTo>
                <a:lnTo>
                  <a:pt x="3465403" y="3019285"/>
                </a:lnTo>
                <a:lnTo>
                  <a:pt x="0" y="3019285"/>
                </a:lnTo>
                <a:lnTo>
                  <a:pt x="0" y="0"/>
                </a:lnTo>
                <a:close/>
              </a:path>
            </a:pathLst>
          </a:custGeom>
        </p:spPr>
        <p:style>
          <a:lnRef idx="2">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Intersectionality</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Granularity</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Student voice</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endPar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Flowchart: Manual Input 17">
            <a:extLst>
              <a:ext uri="{FF2B5EF4-FFF2-40B4-BE49-F238E27FC236}">
                <a16:creationId xmlns:a16="http://schemas.microsoft.com/office/drawing/2014/main" id="{630B5057-ADBB-4D32-AED8-1A2883AE886B}"/>
              </a:ext>
            </a:extLst>
          </p:cNvPr>
          <p:cNvSpPr/>
          <p:nvPr/>
        </p:nvSpPr>
        <p:spPr>
          <a:xfrm>
            <a:off x="382257" y="5349240"/>
            <a:ext cx="11366523" cy="1508760"/>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Data sub-group findings</a:t>
            </a:r>
          </a:p>
        </p:txBody>
      </p:sp>
      <p:pic>
        <p:nvPicPr>
          <p:cNvPr id="3" name="Graphic 2" descr="Warning with solid fill">
            <a:extLst>
              <a:ext uri="{FF2B5EF4-FFF2-40B4-BE49-F238E27FC236}">
                <a16:creationId xmlns:a16="http://schemas.microsoft.com/office/drawing/2014/main" id="{35C3A658-F69E-44AA-8202-3E1CF592D3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18719" y="172435"/>
            <a:ext cx="914400" cy="914400"/>
          </a:xfrm>
          <a:prstGeom prst="rect">
            <a:avLst/>
          </a:prstGeom>
        </p:spPr>
      </p:pic>
      <p:pic>
        <p:nvPicPr>
          <p:cNvPr id="9" name="Graphic 8" descr="Business Growth with solid fill">
            <a:extLst>
              <a:ext uri="{FF2B5EF4-FFF2-40B4-BE49-F238E27FC236}">
                <a16:creationId xmlns:a16="http://schemas.microsoft.com/office/drawing/2014/main" id="{AE215C04-AD31-4300-814E-29FE849959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38800" y="172435"/>
            <a:ext cx="914400" cy="914400"/>
          </a:xfrm>
          <a:prstGeom prst="rect">
            <a:avLst/>
          </a:prstGeom>
        </p:spPr>
      </p:pic>
      <p:pic>
        <p:nvPicPr>
          <p:cNvPr id="13" name="Graphic 12" descr="Questions with solid fill">
            <a:extLst>
              <a:ext uri="{FF2B5EF4-FFF2-40B4-BE49-F238E27FC236}">
                <a16:creationId xmlns:a16="http://schemas.microsoft.com/office/drawing/2014/main" id="{C0E69E90-D0C2-4E90-A05B-CEBDEEBE8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58881" y="172435"/>
            <a:ext cx="914400" cy="914400"/>
          </a:xfrm>
          <a:prstGeom prst="rect">
            <a:avLst/>
          </a:prstGeom>
        </p:spPr>
      </p:pic>
    </p:spTree>
    <p:extLst>
      <p:ext uri="{BB962C8B-B14F-4D97-AF65-F5344CB8AC3E}">
        <p14:creationId xmlns:p14="http://schemas.microsoft.com/office/powerpoint/2010/main" val="421653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D1E112B-A409-4E66-9255-6134FAF8AA3E}"/>
              </a:ext>
            </a:extLst>
          </p:cNvPr>
          <p:cNvSpPr/>
          <p:nvPr/>
        </p:nvSpPr>
        <p:spPr>
          <a:xfrm>
            <a:off x="382257" y="1057208"/>
            <a:ext cx="3465403" cy="748800"/>
          </a:xfrm>
          <a:custGeom>
            <a:avLst/>
            <a:gdLst>
              <a:gd name="connsiteX0" fmla="*/ 0 w 3465403"/>
              <a:gd name="connsiteY0" fmla="*/ 0 h 748800"/>
              <a:gd name="connsiteX1" fmla="*/ 3465403 w 3465403"/>
              <a:gd name="connsiteY1" fmla="*/ 0 h 748800"/>
              <a:gd name="connsiteX2" fmla="*/ 3465403 w 3465403"/>
              <a:gd name="connsiteY2" fmla="*/ 748800 h 748800"/>
              <a:gd name="connsiteX3" fmla="*/ 0 w 3465403"/>
              <a:gd name="connsiteY3" fmla="*/ 748800 h 748800"/>
              <a:gd name="connsiteX4" fmla="*/ 0 w 3465403"/>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748800">
                <a:moveTo>
                  <a:pt x="0" y="0"/>
                </a:moveTo>
                <a:lnTo>
                  <a:pt x="3465403" y="0"/>
                </a:lnTo>
                <a:lnTo>
                  <a:pt x="3465403" y="748800"/>
                </a:lnTo>
                <a:lnTo>
                  <a:pt x="0" y="74880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Improvements</a:t>
            </a:r>
          </a:p>
        </p:txBody>
      </p:sp>
      <p:sp>
        <p:nvSpPr>
          <p:cNvPr id="6" name="Freeform: Shape 5">
            <a:extLst>
              <a:ext uri="{FF2B5EF4-FFF2-40B4-BE49-F238E27FC236}">
                <a16:creationId xmlns:a16="http://schemas.microsoft.com/office/drawing/2014/main" id="{6B0C161A-9A07-4641-BA13-85E4BA68AFF6}"/>
              </a:ext>
            </a:extLst>
          </p:cNvPr>
          <p:cNvSpPr/>
          <p:nvPr/>
        </p:nvSpPr>
        <p:spPr>
          <a:xfrm>
            <a:off x="382257" y="1806008"/>
            <a:ext cx="3465403" cy="3019285"/>
          </a:xfrm>
          <a:custGeom>
            <a:avLst/>
            <a:gdLst>
              <a:gd name="connsiteX0" fmla="*/ 0 w 3465403"/>
              <a:gd name="connsiteY0" fmla="*/ 0 h 3019285"/>
              <a:gd name="connsiteX1" fmla="*/ 3465403 w 3465403"/>
              <a:gd name="connsiteY1" fmla="*/ 0 h 3019285"/>
              <a:gd name="connsiteX2" fmla="*/ 3465403 w 3465403"/>
              <a:gd name="connsiteY2" fmla="*/ 3019285 h 3019285"/>
              <a:gd name="connsiteX3" fmla="*/ 0 w 3465403"/>
              <a:gd name="connsiteY3" fmla="*/ 3019285 h 3019285"/>
              <a:gd name="connsiteX4" fmla="*/ 0 w 3465403"/>
              <a:gd name="connsiteY4" fmla="*/ 0 h 301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3019285">
                <a:moveTo>
                  <a:pt x="0" y="0"/>
                </a:moveTo>
                <a:lnTo>
                  <a:pt x="3465403" y="0"/>
                </a:lnTo>
                <a:lnTo>
                  <a:pt x="3465403" y="3019285"/>
                </a:lnTo>
                <a:lnTo>
                  <a:pt x="0" y="3019285"/>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Quality</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Consistency</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Granularity</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Intersectionality</a:t>
            </a:r>
          </a:p>
        </p:txBody>
      </p:sp>
      <p:sp>
        <p:nvSpPr>
          <p:cNvPr id="7" name="Freeform: Shape 6">
            <a:extLst>
              <a:ext uri="{FF2B5EF4-FFF2-40B4-BE49-F238E27FC236}">
                <a16:creationId xmlns:a16="http://schemas.microsoft.com/office/drawing/2014/main" id="{1703AA99-1DDB-4AEC-849C-974539F5DE40}"/>
              </a:ext>
            </a:extLst>
          </p:cNvPr>
          <p:cNvSpPr/>
          <p:nvPr/>
        </p:nvSpPr>
        <p:spPr>
          <a:xfrm>
            <a:off x="4332817" y="1019633"/>
            <a:ext cx="3465403" cy="748800"/>
          </a:xfrm>
          <a:custGeom>
            <a:avLst/>
            <a:gdLst>
              <a:gd name="connsiteX0" fmla="*/ 0 w 3465403"/>
              <a:gd name="connsiteY0" fmla="*/ 0 h 748800"/>
              <a:gd name="connsiteX1" fmla="*/ 3465403 w 3465403"/>
              <a:gd name="connsiteY1" fmla="*/ 0 h 748800"/>
              <a:gd name="connsiteX2" fmla="*/ 3465403 w 3465403"/>
              <a:gd name="connsiteY2" fmla="*/ 748800 h 748800"/>
              <a:gd name="connsiteX3" fmla="*/ 0 w 3465403"/>
              <a:gd name="connsiteY3" fmla="*/ 748800 h 748800"/>
              <a:gd name="connsiteX4" fmla="*/ 0 w 3465403"/>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748800">
                <a:moveTo>
                  <a:pt x="0" y="0"/>
                </a:moveTo>
                <a:lnTo>
                  <a:pt x="3465403" y="0"/>
                </a:lnTo>
                <a:lnTo>
                  <a:pt x="3465403" y="748800"/>
                </a:lnTo>
                <a:lnTo>
                  <a:pt x="0" y="748800"/>
                </a:lnTo>
                <a:lnTo>
                  <a:pt x="0" y="0"/>
                </a:lnTo>
                <a:close/>
              </a:path>
            </a:pathLst>
          </a:custGeom>
        </p:spPr>
        <p:style>
          <a:lnRef idx="2">
            <a:schemeClr val="accent4">
              <a:hueOff val="4900445"/>
              <a:satOff val="-20388"/>
              <a:lumOff val="4804"/>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184912" tIns="105664" rIns="184912" bIns="105664"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Missing</a:t>
            </a: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qualitative</a:t>
            </a:r>
          </a:p>
        </p:txBody>
      </p:sp>
      <p:sp>
        <p:nvSpPr>
          <p:cNvPr id="8" name="Freeform: Shape 7">
            <a:extLst>
              <a:ext uri="{FF2B5EF4-FFF2-40B4-BE49-F238E27FC236}">
                <a16:creationId xmlns:a16="http://schemas.microsoft.com/office/drawing/2014/main" id="{EFE7031E-4A9A-4FD3-8E4B-944BD86818F6}"/>
              </a:ext>
            </a:extLst>
          </p:cNvPr>
          <p:cNvSpPr/>
          <p:nvPr/>
        </p:nvSpPr>
        <p:spPr>
          <a:xfrm>
            <a:off x="4332817" y="1806008"/>
            <a:ext cx="3465403" cy="3019285"/>
          </a:xfrm>
          <a:custGeom>
            <a:avLst/>
            <a:gdLst>
              <a:gd name="connsiteX0" fmla="*/ 0 w 3465403"/>
              <a:gd name="connsiteY0" fmla="*/ 0 h 3019285"/>
              <a:gd name="connsiteX1" fmla="*/ 3465403 w 3465403"/>
              <a:gd name="connsiteY1" fmla="*/ 0 h 3019285"/>
              <a:gd name="connsiteX2" fmla="*/ 3465403 w 3465403"/>
              <a:gd name="connsiteY2" fmla="*/ 3019285 h 3019285"/>
              <a:gd name="connsiteX3" fmla="*/ 0 w 3465403"/>
              <a:gd name="connsiteY3" fmla="*/ 3019285 h 3019285"/>
              <a:gd name="connsiteX4" fmla="*/ 0 w 3465403"/>
              <a:gd name="connsiteY4" fmla="*/ 0 h 301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3019285">
                <a:moveTo>
                  <a:pt x="0" y="0"/>
                </a:moveTo>
                <a:lnTo>
                  <a:pt x="3465403" y="0"/>
                </a:lnTo>
                <a:lnTo>
                  <a:pt x="3465403" y="3019285"/>
                </a:lnTo>
                <a:lnTo>
                  <a:pt x="0" y="3019285"/>
                </a:lnTo>
                <a:lnTo>
                  <a:pt x="0" y="0"/>
                </a:lnTo>
                <a:close/>
              </a:path>
            </a:pathLst>
          </a:custGeom>
        </p:spPr>
        <p:style>
          <a:lnRef idx="2">
            <a:schemeClr val="accent4">
              <a:tint val="40000"/>
              <a:alpha val="90000"/>
              <a:hueOff val="5430963"/>
              <a:satOff val="-25622"/>
              <a:lumOff val="-925"/>
              <a:alphaOff val="0"/>
            </a:schemeClr>
          </a:lnRef>
          <a:fillRef idx="1">
            <a:schemeClr val="accent4">
              <a:tint val="40000"/>
              <a:alpha val="90000"/>
              <a:hueOff val="5430963"/>
              <a:satOff val="-25622"/>
              <a:lumOff val="-925"/>
              <a:alphaOff val="0"/>
            </a:schemeClr>
          </a:fillRef>
          <a:effectRef idx="0">
            <a:schemeClr val="accent4">
              <a:tint val="40000"/>
              <a:alpha val="90000"/>
              <a:hueOff val="5430963"/>
              <a:satOff val="-25622"/>
              <a:lumOff val="-925"/>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Student voice</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Declaration behaviour in practice</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Alternatives to declaring</a:t>
            </a:r>
          </a:p>
        </p:txBody>
      </p:sp>
      <p:sp>
        <p:nvSpPr>
          <p:cNvPr id="10" name="Freeform: Shape 9">
            <a:extLst>
              <a:ext uri="{FF2B5EF4-FFF2-40B4-BE49-F238E27FC236}">
                <a16:creationId xmlns:a16="http://schemas.microsoft.com/office/drawing/2014/main" id="{25744FED-734A-4026-B204-A5BD0C3F92B4}"/>
              </a:ext>
            </a:extLst>
          </p:cNvPr>
          <p:cNvSpPr/>
          <p:nvPr/>
        </p:nvSpPr>
        <p:spPr>
          <a:xfrm>
            <a:off x="8283377" y="1057208"/>
            <a:ext cx="3465403" cy="748800"/>
          </a:xfrm>
          <a:custGeom>
            <a:avLst/>
            <a:gdLst>
              <a:gd name="connsiteX0" fmla="*/ 0 w 3465403"/>
              <a:gd name="connsiteY0" fmla="*/ 0 h 748800"/>
              <a:gd name="connsiteX1" fmla="*/ 3465403 w 3465403"/>
              <a:gd name="connsiteY1" fmla="*/ 0 h 748800"/>
              <a:gd name="connsiteX2" fmla="*/ 3465403 w 3465403"/>
              <a:gd name="connsiteY2" fmla="*/ 748800 h 748800"/>
              <a:gd name="connsiteX3" fmla="*/ 0 w 3465403"/>
              <a:gd name="connsiteY3" fmla="*/ 748800 h 748800"/>
              <a:gd name="connsiteX4" fmla="*/ 0 w 3465403"/>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748800">
                <a:moveTo>
                  <a:pt x="0" y="0"/>
                </a:moveTo>
                <a:lnTo>
                  <a:pt x="3465403" y="0"/>
                </a:lnTo>
                <a:lnTo>
                  <a:pt x="3465403" y="748800"/>
                </a:lnTo>
                <a:lnTo>
                  <a:pt x="0" y="748800"/>
                </a:lnTo>
                <a:lnTo>
                  <a:pt x="0" y="0"/>
                </a:lnTo>
                <a:close/>
              </a:path>
            </a:pathLst>
          </a:cu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84912" tIns="105664" rIns="184912" bIns="105664"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Research needs</a:t>
            </a:r>
          </a:p>
        </p:txBody>
      </p:sp>
      <p:sp>
        <p:nvSpPr>
          <p:cNvPr id="12" name="Freeform: Shape 11">
            <a:extLst>
              <a:ext uri="{FF2B5EF4-FFF2-40B4-BE49-F238E27FC236}">
                <a16:creationId xmlns:a16="http://schemas.microsoft.com/office/drawing/2014/main" id="{07550DAB-13C1-4770-BC39-3BD12A1E0328}"/>
              </a:ext>
            </a:extLst>
          </p:cNvPr>
          <p:cNvSpPr/>
          <p:nvPr/>
        </p:nvSpPr>
        <p:spPr>
          <a:xfrm>
            <a:off x="8283377" y="1806008"/>
            <a:ext cx="3465403" cy="3019285"/>
          </a:xfrm>
          <a:custGeom>
            <a:avLst/>
            <a:gdLst>
              <a:gd name="connsiteX0" fmla="*/ 0 w 3465403"/>
              <a:gd name="connsiteY0" fmla="*/ 0 h 3019285"/>
              <a:gd name="connsiteX1" fmla="*/ 3465403 w 3465403"/>
              <a:gd name="connsiteY1" fmla="*/ 0 h 3019285"/>
              <a:gd name="connsiteX2" fmla="*/ 3465403 w 3465403"/>
              <a:gd name="connsiteY2" fmla="*/ 3019285 h 3019285"/>
              <a:gd name="connsiteX3" fmla="*/ 0 w 3465403"/>
              <a:gd name="connsiteY3" fmla="*/ 3019285 h 3019285"/>
              <a:gd name="connsiteX4" fmla="*/ 0 w 3465403"/>
              <a:gd name="connsiteY4" fmla="*/ 0 h 301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03" h="3019285">
                <a:moveTo>
                  <a:pt x="0" y="0"/>
                </a:moveTo>
                <a:lnTo>
                  <a:pt x="3465403" y="0"/>
                </a:lnTo>
                <a:lnTo>
                  <a:pt x="3465403" y="3019285"/>
                </a:lnTo>
                <a:lnTo>
                  <a:pt x="0" y="3019285"/>
                </a:lnTo>
                <a:lnTo>
                  <a:pt x="0" y="0"/>
                </a:lnTo>
                <a:close/>
              </a:path>
            </a:pathLst>
          </a:custGeom>
        </p:spPr>
        <p:style>
          <a:lnRef idx="2">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Attrition points </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Good pass rates</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r>
              <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Evaluation of interventions and support mechanisms</a:t>
            </a:r>
          </a:p>
          <a:p>
            <a:pPr marL="228600" marR="0" lvl="1" indent="-228600" algn="l" defTabSz="1155700" rtl="0" eaLnBrk="1" fontAlgn="auto" latinLnBrk="0" hangingPunct="1">
              <a:lnSpc>
                <a:spcPct val="100000"/>
              </a:lnSpc>
              <a:spcBef>
                <a:spcPct val="0"/>
              </a:spcBef>
              <a:spcAft>
                <a:spcPct val="15000"/>
              </a:spcAft>
              <a:buClrTx/>
              <a:buSzTx/>
              <a:buFontTx/>
              <a:buChar char="•"/>
              <a:tabLst/>
              <a:defRPr/>
            </a:pPr>
            <a:endParaRPr kumimoji="0" lang="en-GB" sz="2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Flowchart: Manual Input 17">
            <a:extLst>
              <a:ext uri="{FF2B5EF4-FFF2-40B4-BE49-F238E27FC236}">
                <a16:creationId xmlns:a16="http://schemas.microsoft.com/office/drawing/2014/main" id="{630B5057-ADBB-4D32-AED8-1A2883AE886B}"/>
              </a:ext>
            </a:extLst>
          </p:cNvPr>
          <p:cNvSpPr/>
          <p:nvPr/>
        </p:nvSpPr>
        <p:spPr>
          <a:xfrm>
            <a:off x="382257" y="5349240"/>
            <a:ext cx="11366523" cy="1508760"/>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Data sub-group recommendations</a:t>
            </a:r>
          </a:p>
        </p:txBody>
      </p:sp>
      <p:pic>
        <p:nvPicPr>
          <p:cNvPr id="3" name="Graphic 2" descr="Checkmark with solid fill">
            <a:extLst>
              <a:ext uri="{FF2B5EF4-FFF2-40B4-BE49-F238E27FC236}">
                <a16:creationId xmlns:a16="http://schemas.microsoft.com/office/drawing/2014/main" id="{35C3A658-F69E-44AA-8202-3E1CF592D3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8719" y="172435"/>
            <a:ext cx="914400" cy="914400"/>
          </a:xfrm>
          <a:prstGeom prst="rect">
            <a:avLst/>
          </a:prstGeom>
        </p:spPr>
      </p:pic>
      <p:pic>
        <p:nvPicPr>
          <p:cNvPr id="9" name="Graphic 8" descr="Chat with solid fill">
            <a:extLst>
              <a:ext uri="{FF2B5EF4-FFF2-40B4-BE49-F238E27FC236}">
                <a16:creationId xmlns:a16="http://schemas.microsoft.com/office/drawing/2014/main" id="{AE215C04-AD31-4300-814E-29FE849959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172435"/>
            <a:ext cx="914400" cy="914400"/>
          </a:xfrm>
          <a:prstGeom prst="rect">
            <a:avLst/>
          </a:prstGeom>
        </p:spPr>
      </p:pic>
      <p:pic>
        <p:nvPicPr>
          <p:cNvPr id="13" name="Graphic 12" descr="Research with solid fill">
            <a:extLst>
              <a:ext uri="{FF2B5EF4-FFF2-40B4-BE49-F238E27FC236}">
                <a16:creationId xmlns:a16="http://schemas.microsoft.com/office/drawing/2014/main" id="{C0E69E90-D0C2-4E90-A05B-CEBDEEBE8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8881" y="172435"/>
            <a:ext cx="914400" cy="914400"/>
          </a:xfrm>
          <a:prstGeom prst="rect">
            <a:avLst/>
          </a:prstGeom>
        </p:spPr>
      </p:pic>
    </p:spTree>
    <p:extLst>
      <p:ext uri="{BB962C8B-B14F-4D97-AF65-F5344CB8AC3E}">
        <p14:creationId xmlns:p14="http://schemas.microsoft.com/office/powerpoint/2010/main" val="1130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Manual Input 17">
            <a:extLst>
              <a:ext uri="{FF2B5EF4-FFF2-40B4-BE49-F238E27FC236}">
                <a16:creationId xmlns:a16="http://schemas.microsoft.com/office/drawing/2014/main" id="{630B5057-ADBB-4D32-AED8-1A2883AE886B}"/>
              </a:ext>
            </a:extLst>
          </p:cNvPr>
          <p:cNvSpPr/>
          <p:nvPr/>
        </p:nvSpPr>
        <p:spPr>
          <a:xfrm>
            <a:off x="382257" y="5349240"/>
            <a:ext cx="11366523" cy="1508760"/>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Every lived experience counts</a:t>
            </a:r>
          </a:p>
        </p:txBody>
      </p:sp>
      <p:pic>
        <p:nvPicPr>
          <p:cNvPr id="14" name="Content Placeholder 3" descr="A group of people in a room&#10;&#10;Description automatically generated">
            <a:extLst>
              <a:ext uri="{FF2B5EF4-FFF2-40B4-BE49-F238E27FC236}">
                <a16:creationId xmlns:a16="http://schemas.microsoft.com/office/drawing/2014/main" id="{CCEE3938-CC29-4BAB-BF20-0B63794AAA8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480" r="6270"/>
          <a:stretch/>
        </p:blipFill>
        <p:spPr>
          <a:xfrm>
            <a:off x="20" y="79082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extLst>
      <p:ext uri="{BB962C8B-B14F-4D97-AF65-F5344CB8AC3E}">
        <p14:creationId xmlns:p14="http://schemas.microsoft.com/office/powerpoint/2010/main" val="28303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2039862" y="414443"/>
            <a:ext cx="7920773" cy="553998"/>
          </a:xfrm>
        </p:spPr>
        <p:txBody>
          <a:bodyPr/>
          <a:lstStyle/>
          <a:p>
            <a:pPr algn="ctr"/>
            <a:r>
              <a:rPr lang="en-US" sz="4000" dirty="0">
                <a:solidFill>
                  <a:schemeClr val="bg1">
                    <a:lumMod val="95000"/>
                  </a:schemeClr>
                </a:solidFill>
              </a:rPr>
              <a:t>Policies and procedures</a:t>
            </a:r>
            <a:r>
              <a:rPr lang="en-GB" sz="4000" dirty="0">
                <a:latin typeface="Calibri" panose="020F0502020204030204" pitchFamily="34" charset="0"/>
                <a:cs typeface="Calibri" panose="020F0502020204030204" pitchFamily="34" charset="0"/>
              </a:rPr>
              <a:t> </a:t>
            </a:r>
          </a:p>
        </p:txBody>
      </p:sp>
      <p:sp>
        <p:nvSpPr>
          <p:cNvPr id="53" name="Subtitle 2">
            <a:extLst>
              <a:ext uri="{FF2B5EF4-FFF2-40B4-BE49-F238E27FC236}">
                <a16:creationId xmlns:a16="http://schemas.microsoft.com/office/drawing/2014/main" id="{FE649B56-A7F3-4AC7-8434-2A7839DE122B}"/>
              </a:ext>
            </a:extLst>
          </p:cNvPr>
          <p:cNvSpPr>
            <a:spLocks noGrp="1"/>
          </p:cNvSpPr>
          <p:nvPr>
            <p:ph type="subTitle" idx="1"/>
          </p:nvPr>
        </p:nvSpPr>
        <p:spPr>
          <a:xfrm>
            <a:off x="792144" y="1087259"/>
            <a:ext cx="10416208" cy="276999"/>
          </a:xfrm>
        </p:spPr>
        <p:txBody>
          <a:bodyPr/>
          <a:lstStyle/>
          <a:p>
            <a:pPr algn="ctr"/>
            <a:r>
              <a:rPr lang="en-GB" sz="20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Tim Coughlan, Emmanuel Nartey, Linzi Morris, Neil Boddington and Paulette Johnson</a:t>
            </a:r>
          </a:p>
        </p:txBody>
      </p:sp>
      <p:sp>
        <p:nvSpPr>
          <p:cNvPr id="54" name="TextBox 53">
            <a:extLst>
              <a:ext uri="{FF2B5EF4-FFF2-40B4-BE49-F238E27FC236}">
                <a16:creationId xmlns:a16="http://schemas.microsoft.com/office/drawing/2014/main" id="{CB1D885D-CA99-4446-85FC-5422A7A27F30}"/>
              </a:ext>
            </a:extLst>
          </p:cNvPr>
          <p:cNvSpPr txBox="1"/>
          <p:nvPr/>
        </p:nvSpPr>
        <p:spPr>
          <a:xfrm>
            <a:off x="707161" y="2299479"/>
            <a:ext cx="10586173" cy="2050690"/>
          </a:xfrm>
          <a:prstGeom prst="rect">
            <a:avLst/>
          </a:prstGeom>
          <a:noFill/>
        </p:spPr>
        <p:txBody>
          <a:bodyPr wrap="square" rtlCol="0">
            <a:spAutoFit/>
          </a:bodyPr>
          <a:lstStyle/>
          <a:p>
            <a:pPr marL="342900"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How can policies and procedures impact on mental health declarations?</a:t>
            </a:r>
          </a:p>
          <a:p>
            <a:pPr marL="342900" indent="-342900">
              <a:lnSpc>
                <a:spcPct val="107000"/>
              </a:lnSpc>
              <a:spcBef>
                <a:spcPts val="0"/>
              </a:spcBef>
              <a:buFont typeface="Arial" panose="020B0604020202020204" pitchFamily="34" charset="0"/>
              <a:buChar char="•"/>
            </a:pPr>
            <a:endPar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What types of barriers might these present?</a:t>
            </a:r>
          </a:p>
          <a:p>
            <a:pPr marL="342900" indent="-342900">
              <a:lnSpc>
                <a:spcPct val="107000"/>
              </a:lnSpc>
              <a:spcBef>
                <a:spcPts val="0"/>
              </a:spcBef>
              <a:buFont typeface="Arial" panose="020B0604020202020204" pitchFamily="34" charset="0"/>
              <a:buChar char="•"/>
            </a:pPr>
            <a:endPar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How should we assess and improve them?</a:t>
            </a:r>
          </a:p>
        </p:txBody>
      </p:sp>
    </p:spTree>
    <p:extLst>
      <p:ext uri="{BB962C8B-B14F-4D97-AF65-F5344CB8AC3E}">
        <p14:creationId xmlns:p14="http://schemas.microsoft.com/office/powerpoint/2010/main" val="40226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518400" y="533235"/>
            <a:ext cx="3918427" cy="282767"/>
          </a:xfrm>
        </p:spPr>
        <p:txBody>
          <a:bodyPr/>
          <a:lstStyle/>
          <a:p>
            <a:r>
              <a:rPr lang="en-US" sz="2400" dirty="0">
                <a:solidFill>
                  <a:schemeClr val="bg1">
                    <a:lumMod val="95000"/>
                  </a:schemeClr>
                </a:solidFill>
                <a:latin typeface="Calibri" panose="020F0502020204030204" pitchFamily="34" charset="0"/>
                <a:cs typeface="Calibri" panose="020F0502020204030204" pitchFamily="34" charset="0"/>
              </a:rPr>
              <a:t>Policies and procedures</a:t>
            </a:r>
          </a:p>
        </p:txBody>
      </p:sp>
      <p:sp>
        <p:nvSpPr>
          <p:cNvPr id="23" name="Content Placeholder 22"/>
          <p:cNvSpPr>
            <a:spLocks noGrp="1"/>
          </p:cNvSpPr>
          <p:nvPr>
            <p:ph idx="1"/>
          </p:nvPr>
        </p:nvSpPr>
        <p:spPr/>
        <p:txBody>
          <a:bodyPr/>
          <a:lstStyle/>
          <a:p>
            <a:pPr marL="342900"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Wider picture: </a:t>
            </a:r>
          </a:p>
          <a:p>
            <a:pPr marL="952470" lvl="1"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Equality Act (2010) formalises long term mental health difficulties as </a:t>
            </a:r>
            <a:r>
              <a:rPr lang="en-GB" sz="2400" u="sng"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disabilities</a:t>
            </a:r>
          </a:p>
          <a:p>
            <a:pPr marL="952470" lvl="1"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This requires institutions to make adjustments and avoid discrimination for those who declare.</a:t>
            </a:r>
          </a:p>
          <a:p>
            <a:pPr marL="952470" lvl="1" indent="-342900">
              <a:lnSpc>
                <a:spcPct val="107000"/>
              </a:lnSpc>
              <a:spcBef>
                <a:spcPts val="0"/>
              </a:spcBef>
              <a:buFont typeface="Arial" panose="020B0604020202020204" pitchFamily="34" charset="0"/>
              <a:buChar char="•"/>
            </a:pPr>
            <a:endPar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Institutional picture:</a:t>
            </a:r>
          </a:p>
          <a:p>
            <a:pPr marL="952470" lvl="1"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A lot that could impact on this: Student Accessibility Policy, Mental Health Strategy, Fitness to Study Policy, Registration process, Student support processes…</a:t>
            </a:r>
          </a:p>
          <a:p>
            <a:pPr marL="952470" lvl="1"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A key procedure: Disability declaration process</a:t>
            </a:r>
            <a:endParaRPr lang="en-GB"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952470" lvl="1"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There is regular review of policies</a:t>
            </a:r>
          </a:p>
          <a:p>
            <a:pPr marL="952470" lvl="1" indent="-342900">
              <a:lnSpc>
                <a:spcPct val="107000"/>
              </a:lnSpc>
              <a:spcBef>
                <a:spcPts val="0"/>
              </a:spcBef>
              <a:buFont typeface="Arial" panose="020B0604020202020204" pitchFamily="34" charset="0"/>
              <a:buChar char="•"/>
            </a:pPr>
            <a:r>
              <a:rPr lang="en-GB"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An Equality Impact Analysis approach is to be used where appropriate.</a:t>
            </a:r>
          </a:p>
        </p:txBody>
      </p:sp>
      <p:sp>
        <p:nvSpPr>
          <p:cNvPr id="6" name="Slide Number Placeholder 5"/>
          <p:cNvSpPr>
            <a:spLocks noGrp="1"/>
          </p:cNvSpPr>
          <p:nvPr>
            <p:ph type="sldNum" sz="quarter" idx="4"/>
          </p:nvPr>
        </p:nvSpPr>
        <p:spPr/>
        <p:txBody>
          <a:bodyPr/>
          <a:lstStyle/>
          <a:p>
            <a:pPr defTabSz="914377"/>
            <a:fld id="{0406593E-52CF-5B45-8CFF-7309163A4729}" type="slidenum">
              <a:rPr lang="en-US">
                <a:solidFill>
                  <a:schemeClr val="bg1">
                    <a:lumMod val="95000"/>
                  </a:schemeClr>
                </a:solidFill>
                <a:latin typeface="Arial" panose="020B0604020202020204"/>
              </a:rPr>
              <a:pPr defTabSz="914377"/>
              <a:t>18</a:t>
            </a:fld>
            <a:endParaRPr lang="en-US">
              <a:solidFill>
                <a:schemeClr val="bg1">
                  <a:lumMod val="95000"/>
                </a:schemeClr>
              </a:solidFill>
              <a:latin typeface="Arial" panose="020B0604020202020204"/>
            </a:endParaRPr>
          </a:p>
        </p:txBody>
      </p:sp>
      <p:sp>
        <p:nvSpPr>
          <p:cNvPr id="24" name="Text Placeholder 23"/>
          <p:cNvSpPr>
            <a:spLocks noGrp="1"/>
          </p:cNvSpPr>
          <p:nvPr>
            <p:ph type="body" sz="quarter" idx="10"/>
          </p:nvPr>
        </p:nvSpPr>
        <p:spPr/>
        <p:txBody>
          <a:bodyPr/>
          <a:lstStyle/>
          <a:p>
            <a:r>
              <a:rPr lang="en-US" sz="2000" dirty="0">
                <a:solidFill>
                  <a:schemeClr val="bg1">
                    <a:lumMod val="95000"/>
                  </a:schemeClr>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49902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F481-C713-4512-98F9-26A54F56D16F}"/>
              </a:ext>
            </a:extLst>
          </p:cNvPr>
          <p:cNvSpPr>
            <a:spLocks noGrp="1"/>
          </p:cNvSpPr>
          <p:nvPr>
            <p:ph type="ctrTitle"/>
          </p:nvPr>
        </p:nvSpPr>
        <p:spPr>
          <a:xfrm>
            <a:off x="518400" y="533235"/>
            <a:ext cx="4204675" cy="282767"/>
          </a:xfrm>
        </p:spPr>
        <p:txBody>
          <a:bodyPr/>
          <a:lstStyle/>
          <a:p>
            <a:r>
              <a:rPr lang="en-GB" sz="2400" dirty="0">
                <a:solidFill>
                  <a:schemeClr val="bg1">
                    <a:lumMod val="95000"/>
                  </a:schemeClr>
                </a:solidFill>
                <a:latin typeface="Calibri" panose="020F0502020204030204" pitchFamily="34" charset="0"/>
                <a:cs typeface="Calibri" panose="020F0502020204030204" pitchFamily="34" charset="0"/>
              </a:rPr>
              <a:t>Policies and procedures</a:t>
            </a:r>
          </a:p>
        </p:txBody>
      </p:sp>
      <p:sp>
        <p:nvSpPr>
          <p:cNvPr id="3" name="Content Placeholder 2">
            <a:extLst>
              <a:ext uri="{FF2B5EF4-FFF2-40B4-BE49-F238E27FC236}">
                <a16:creationId xmlns:a16="http://schemas.microsoft.com/office/drawing/2014/main" id="{AFC8E51D-6AD1-4A34-9845-A5F6CAB81798}"/>
              </a:ext>
            </a:extLst>
          </p:cNvPr>
          <p:cNvSpPr>
            <a:spLocks noGrp="1"/>
          </p:cNvSpPr>
          <p:nvPr>
            <p:ph idx="1"/>
          </p:nvPr>
        </p:nvSpPr>
        <p:spPr/>
        <p:txBody>
          <a:bodyPr/>
          <a:lstStyle/>
          <a:p>
            <a:pPr marL="342900" indent="-342900">
              <a:buFont typeface="Arial" panose="020B0604020202020204" pitchFamily="34" charset="0"/>
              <a:buChar char="•"/>
            </a:pPr>
            <a:r>
              <a:rPr lang="en-GB" sz="2400" dirty="0">
                <a:solidFill>
                  <a:schemeClr val="bg1">
                    <a:lumMod val="95000"/>
                  </a:schemeClr>
                </a:solidFill>
              </a:rPr>
              <a:t>Common issues in administrative processes around disability</a:t>
            </a:r>
          </a:p>
          <a:p>
            <a:pPr marL="800100" lvl="1" indent="-342900">
              <a:buFont typeface="Arial" panose="020B0604020202020204" pitchFamily="34" charset="0"/>
              <a:buChar char="•"/>
            </a:pPr>
            <a:r>
              <a:rPr lang="en-GB" sz="2000" dirty="0">
                <a:solidFill>
                  <a:schemeClr val="bg1">
                    <a:lumMod val="95000"/>
                  </a:schemeClr>
                </a:solidFill>
              </a:rPr>
              <a:t>High Effort</a:t>
            </a:r>
          </a:p>
          <a:p>
            <a:pPr marL="800100" lvl="1" indent="-342900">
              <a:buFont typeface="Arial" panose="020B0604020202020204" pitchFamily="34" charset="0"/>
              <a:buChar char="•"/>
            </a:pPr>
            <a:r>
              <a:rPr lang="en-GB" sz="2000" dirty="0">
                <a:solidFill>
                  <a:schemeClr val="bg1">
                    <a:lumMod val="95000"/>
                  </a:schemeClr>
                </a:solidFill>
              </a:rPr>
              <a:t>Multiplicity</a:t>
            </a:r>
          </a:p>
          <a:p>
            <a:pPr marL="800100" lvl="1" indent="-342900">
              <a:buFont typeface="Arial" panose="020B0604020202020204" pitchFamily="34" charset="0"/>
              <a:buChar char="•"/>
            </a:pPr>
            <a:r>
              <a:rPr lang="en-GB" sz="2000" dirty="0">
                <a:solidFill>
                  <a:schemeClr val="bg1">
                    <a:lumMod val="95000"/>
                  </a:schemeClr>
                </a:solidFill>
              </a:rPr>
              <a:t>Time Dependencies</a:t>
            </a:r>
          </a:p>
          <a:p>
            <a:pPr marL="800100" lvl="1" indent="-342900">
              <a:buFont typeface="Arial" panose="020B0604020202020204" pitchFamily="34" charset="0"/>
              <a:buChar char="•"/>
            </a:pPr>
            <a:r>
              <a:rPr lang="en-GB" sz="2000" dirty="0">
                <a:solidFill>
                  <a:schemeClr val="bg1">
                    <a:lumMod val="95000"/>
                  </a:schemeClr>
                </a:solidFill>
              </a:rPr>
              <a:t>Cause of Negative Emotional Responses</a:t>
            </a:r>
          </a:p>
          <a:p>
            <a:pPr marL="800100" lvl="1" indent="-342900">
              <a:buFont typeface="Arial" panose="020B0604020202020204" pitchFamily="34" charset="0"/>
              <a:buChar char="•"/>
            </a:pPr>
            <a:r>
              <a:rPr lang="en-GB" sz="2000" dirty="0">
                <a:solidFill>
                  <a:schemeClr val="bg1">
                    <a:lumMod val="95000"/>
                  </a:schemeClr>
                </a:solidFill>
              </a:rPr>
              <a:t>Differing Individual Trajectories</a:t>
            </a:r>
          </a:p>
          <a:p>
            <a:pPr marL="457200" lvl="1"/>
            <a:endParaRPr lang="en-GB" sz="1200" dirty="0">
              <a:solidFill>
                <a:schemeClr val="bg1">
                  <a:lumMod val="95000"/>
                </a:schemeClr>
              </a:solidFill>
            </a:endParaRPr>
          </a:p>
          <a:p>
            <a:pPr marL="228600" marR="0" lvl="0" indent="-2286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2400" i="0" u="none" strike="noStrike" kern="1200" cap="none" spc="0" normalizeH="0" baseline="0" noProof="0" dirty="0">
                <a:ln>
                  <a:noFill/>
                </a:ln>
                <a:solidFill>
                  <a:schemeClr val="bg1">
                    <a:lumMod val="95000"/>
                  </a:schemeClr>
                </a:solidFill>
                <a:effectLst/>
                <a:uLnTx/>
                <a:uFillTx/>
                <a:latin typeface="Segoe UI"/>
                <a:ea typeface="+mn-ea"/>
                <a:cs typeface="Segoe UI"/>
              </a:rPr>
              <a:t>Multiple negative impacts</a:t>
            </a:r>
          </a:p>
          <a:p>
            <a:pPr marL="838170" lvl="1" indent="-228600" defTabSz="914400">
              <a:lnSpc>
                <a:spcPct val="100000"/>
              </a:lnSpc>
              <a:spcBef>
                <a:spcPts val="0"/>
              </a:spcBef>
              <a:buFont typeface="Arial" panose="020B0604020202020204" pitchFamily="34" charset="0"/>
              <a:buChar char="•"/>
              <a:defRPr/>
            </a:pPr>
            <a:r>
              <a:rPr kumimoji="0" lang="en-GB" sz="2000" i="0" u="none" strike="noStrike" kern="1200" cap="none" spc="0" normalizeH="0" baseline="0" noProof="0" dirty="0">
                <a:ln>
                  <a:noFill/>
                </a:ln>
                <a:solidFill>
                  <a:schemeClr val="bg1">
                    <a:lumMod val="95000"/>
                  </a:schemeClr>
                </a:solidFill>
                <a:effectLst/>
                <a:uLnTx/>
                <a:uFillTx/>
                <a:ea typeface="+mn-ea"/>
                <a:cs typeface="Segoe UI"/>
              </a:rPr>
              <a:t>Stress</a:t>
            </a:r>
          </a:p>
          <a:p>
            <a:pPr marL="838170" lvl="1" indent="-228600" defTabSz="914400">
              <a:lnSpc>
                <a:spcPct val="100000"/>
              </a:lnSpc>
              <a:spcBef>
                <a:spcPts val="0"/>
              </a:spcBef>
              <a:buFont typeface="Arial" panose="020B0604020202020204" pitchFamily="34" charset="0"/>
              <a:buChar char="•"/>
              <a:defRPr/>
            </a:pPr>
            <a:r>
              <a:rPr kumimoji="0" lang="en-GB" sz="2000" i="0" u="none" strike="noStrike" kern="1200" cap="none" spc="0" normalizeH="0" baseline="0" noProof="0" dirty="0">
                <a:ln>
                  <a:noFill/>
                </a:ln>
                <a:solidFill>
                  <a:schemeClr val="bg1">
                    <a:lumMod val="95000"/>
                  </a:schemeClr>
                </a:solidFill>
                <a:effectLst/>
                <a:uLnTx/>
                <a:uFillTx/>
                <a:ea typeface="+mn-ea"/>
                <a:cs typeface="Segoe UI"/>
              </a:rPr>
              <a:t>Poorer impression of institutions</a:t>
            </a:r>
          </a:p>
          <a:p>
            <a:pPr marL="838170" lvl="1" indent="-228600" defTabSz="914400">
              <a:lnSpc>
                <a:spcPct val="100000"/>
              </a:lnSpc>
              <a:spcBef>
                <a:spcPts val="0"/>
              </a:spcBef>
              <a:buFont typeface="Arial" panose="020B0604020202020204" pitchFamily="34" charset="0"/>
              <a:buChar char="•"/>
              <a:defRPr/>
            </a:pPr>
            <a:r>
              <a:rPr kumimoji="0" lang="en-GB" sz="2000" i="0" u="none" strike="noStrike" kern="1200" cap="none" spc="0" normalizeH="0" baseline="0" noProof="0" dirty="0">
                <a:ln>
                  <a:noFill/>
                </a:ln>
                <a:solidFill>
                  <a:schemeClr val="bg1">
                    <a:lumMod val="95000"/>
                  </a:schemeClr>
                </a:solidFill>
                <a:effectLst/>
                <a:uLnTx/>
                <a:uFillTx/>
                <a:ea typeface="+mn-ea"/>
                <a:cs typeface="Segoe UI"/>
              </a:rPr>
              <a:t>Poorer mental health</a:t>
            </a:r>
          </a:p>
          <a:p>
            <a:pPr marL="838170" lvl="1" indent="-228600" defTabSz="914400">
              <a:lnSpc>
                <a:spcPct val="100000"/>
              </a:lnSpc>
              <a:spcBef>
                <a:spcPts val="0"/>
              </a:spcBef>
              <a:buFont typeface="Arial" panose="020B0604020202020204" pitchFamily="34" charset="0"/>
              <a:buChar char="•"/>
              <a:defRPr/>
            </a:pPr>
            <a:r>
              <a:rPr kumimoji="0" lang="en-GB" sz="2000" i="0" u="none" strike="noStrike" kern="1200" cap="none" spc="0" normalizeH="0" baseline="0" noProof="0" dirty="0">
                <a:ln>
                  <a:noFill/>
                </a:ln>
                <a:solidFill>
                  <a:schemeClr val="bg1">
                    <a:lumMod val="95000"/>
                  </a:schemeClr>
                </a:solidFill>
                <a:effectLst/>
                <a:uLnTx/>
                <a:uFillTx/>
                <a:ea typeface="+mn-ea"/>
                <a:cs typeface="Segoe UI"/>
              </a:rPr>
              <a:t>Less time spent on studies</a:t>
            </a:r>
          </a:p>
          <a:p>
            <a:pPr marL="838170" lvl="1" indent="-228600" defTabSz="914400">
              <a:lnSpc>
                <a:spcPct val="100000"/>
              </a:lnSpc>
              <a:spcBef>
                <a:spcPts val="0"/>
              </a:spcBef>
              <a:buFont typeface="Arial" panose="020B0604020202020204" pitchFamily="34" charset="0"/>
              <a:buChar char="•"/>
              <a:defRPr/>
            </a:pPr>
            <a:r>
              <a:rPr kumimoji="0" lang="en-GB" sz="2000" i="0" u="none" strike="noStrike" kern="1200" cap="none" spc="0" normalizeH="0" baseline="0" noProof="0" dirty="0">
                <a:ln>
                  <a:noFill/>
                </a:ln>
                <a:solidFill>
                  <a:schemeClr val="bg1">
                    <a:lumMod val="95000"/>
                  </a:schemeClr>
                </a:solidFill>
                <a:effectLst/>
                <a:uLnTx/>
                <a:uFillTx/>
                <a:ea typeface="+mn-ea"/>
                <a:cs typeface="Segoe UI"/>
              </a:rPr>
              <a:t>Lower quality of assignments </a:t>
            </a:r>
          </a:p>
          <a:p>
            <a:pPr lvl="1" defTabSz="914400">
              <a:lnSpc>
                <a:spcPct val="100000"/>
              </a:lnSpc>
              <a:spcBef>
                <a:spcPts val="0"/>
              </a:spcBef>
              <a:defRPr/>
            </a:pPr>
            <a:endParaRPr kumimoji="0" lang="en-GB" sz="1200" i="0" u="none" strike="noStrike" kern="1200" cap="none" spc="0" normalizeH="0" baseline="0" noProof="0" dirty="0">
              <a:ln>
                <a:noFill/>
              </a:ln>
              <a:solidFill>
                <a:schemeClr val="bg1">
                  <a:lumMod val="95000"/>
                </a:schemeClr>
              </a:solidFill>
              <a:effectLst/>
              <a:uLnTx/>
              <a:uFillTx/>
              <a:ea typeface="+mn-ea"/>
              <a:cs typeface="Segoe UI"/>
            </a:endParaRPr>
          </a:p>
          <a:p>
            <a:r>
              <a:rPr kumimoji="0" lang="en-GB" sz="16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Coughlan, T. &amp; Lister, K., (2018) The accessibility of administrative processes: Assessing the impacts on students in higher education. Proceedings of the 15th Web for All Conference, ACM Press. </a:t>
            </a:r>
          </a:p>
          <a:p>
            <a:endParaRPr kumimoji="0" lang="en-GB" sz="16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endParaRPr>
          </a:p>
          <a:p>
            <a:endParaRPr lang="en-GB" dirty="0">
              <a:solidFill>
                <a:schemeClr val="bg1">
                  <a:lumMod val="95000"/>
                </a:schemeClr>
              </a:solidFill>
            </a:endParaRPr>
          </a:p>
        </p:txBody>
      </p:sp>
      <p:sp>
        <p:nvSpPr>
          <p:cNvPr id="4" name="Slide Number Placeholder 3">
            <a:extLst>
              <a:ext uri="{FF2B5EF4-FFF2-40B4-BE49-F238E27FC236}">
                <a16:creationId xmlns:a16="http://schemas.microsoft.com/office/drawing/2014/main" id="{22122BAD-1D87-463D-8A9F-AAF81679BFD6}"/>
              </a:ext>
            </a:extLst>
          </p:cNvPr>
          <p:cNvSpPr>
            <a:spLocks noGrp="1"/>
          </p:cNvSpPr>
          <p:nvPr>
            <p:ph type="sldNum" sz="quarter" idx="4"/>
          </p:nvPr>
        </p:nvSpPr>
        <p:spPr/>
        <p:txBody>
          <a:bodyPr/>
          <a:lstStyle/>
          <a:p>
            <a:fld id="{0406593E-52CF-5B45-8CFF-7309163A4729}" type="slidenum">
              <a:rPr lang="en-US" smtClean="0">
                <a:solidFill>
                  <a:schemeClr val="bg1">
                    <a:lumMod val="95000"/>
                  </a:schemeClr>
                </a:solidFill>
              </a:rPr>
              <a:pPr/>
              <a:t>19</a:t>
            </a:fld>
            <a:endParaRPr lang="en-US">
              <a:solidFill>
                <a:schemeClr val="bg1">
                  <a:lumMod val="95000"/>
                </a:schemeClr>
              </a:solidFill>
            </a:endParaRPr>
          </a:p>
        </p:txBody>
      </p:sp>
      <p:sp>
        <p:nvSpPr>
          <p:cNvPr id="5" name="Text Placeholder 4">
            <a:extLst>
              <a:ext uri="{FF2B5EF4-FFF2-40B4-BE49-F238E27FC236}">
                <a16:creationId xmlns:a16="http://schemas.microsoft.com/office/drawing/2014/main" id="{20F6242B-101B-49F3-AB80-C053E62A8165}"/>
              </a:ext>
            </a:extLst>
          </p:cNvPr>
          <p:cNvSpPr>
            <a:spLocks noGrp="1"/>
          </p:cNvSpPr>
          <p:nvPr>
            <p:ph type="body" sz="quarter" idx="10"/>
          </p:nvPr>
        </p:nvSpPr>
        <p:spPr/>
        <p:txBody>
          <a:bodyPr/>
          <a:lstStyle/>
          <a:p>
            <a:r>
              <a:rPr lang="en-GB" sz="2400" dirty="0">
                <a:solidFill>
                  <a:schemeClr val="bg1">
                    <a:lumMod val="95000"/>
                  </a:schemeClr>
                </a:solidFill>
                <a:latin typeface="Calibri" panose="020F0502020204030204" pitchFamily="34" charset="0"/>
                <a:cs typeface="Calibri" panose="020F0502020204030204" pitchFamily="34" charset="0"/>
              </a:rPr>
              <a:t>DISABILITY DECLARATION AND ADMINISTRATIVE BURDEN</a:t>
            </a:r>
          </a:p>
        </p:txBody>
      </p:sp>
    </p:spTree>
    <p:extLst>
      <p:ext uri="{BB962C8B-B14F-4D97-AF65-F5344CB8AC3E}">
        <p14:creationId xmlns:p14="http://schemas.microsoft.com/office/powerpoint/2010/main" val="97514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532738" y="156357"/>
            <a:ext cx="10408257" cy="5152180"/>
          </a:xfrm>
        </p:spPr>
        <p:txBody>
          <a:bodyPr/>
          <a:lstStyle/>
          <a:p>
            <a:r>
              <a:rPr lang="en-GB" sz="3600" dirty="0">
                <a:solidFill>
                  <a:schemeClr val="bg1">
                    <a:lumMod val="95000"/>
                  </a:schemeClr>
                </a:solidFill>
                <a:latin typeface="Calibri" panose="020F0502020204030204" pitchFamily="34" charset="0"/>
                <a:cs typeface="Calibri" panose="020F0502020204030204" pitchFamily="34" charset="0"/>
              </a:rPr>
              <a:t>Agenda</a:t>
            </a:r>
            <a:br>
              <a:rPr lang="en-GB" sz="2800" dirty="0">
                <a:solidFill>
                  <a:schemeClr val="bg1">
                    <a:lumMod val="95000"/>
                  </a:schemeClr>
                </a:solidFill>
              </a:rPr>
            </a:br>
            <a:br>
              <a:rPr lang="en-GB" sz="2800" dirty="0">
                <a:solidFill>
                  <a:schemeClr val="bg1">
                    <a:lumMod val="95000"/>
                  </a:schemeClr>
                </a:solidFill>
              </a:rPr>
            </a:br>
            <a:br>
              <a:rPr lang="en-GB" sz="28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endParaRPr lang="en-GB" sz="40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FDD31E5-A039-4B7F-A2D5-1FE9D4396AC2}"/>
              </a:ext>
            </a:extLst>
          </p:cNvPr>
          <p:cNvSpPr/>
          <p:nvPr/>
        </p:nvSpPr>
        <p:spPr>
          <a:xfrm>
            <a:off x="1820846" y="802419"/>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Calibri" panose="020F0502020204030204" pitchFamily="34" charset="0"/>
                <a:cs typeface="Calibri" panose="020F0502020204030204" pitchFamily="34" charset="0"/>
              </a:rPr>
              <a:t>Introduction &amp; Welcome</a:t>
            </a:r>
          </a:p>
        </p:txBody>
      </p:sp>
      <p:sp>
        <p:nvSpPr>
          <p:cNvPr id="4" name="Rectangle 3">
            <a:extLst>
              <a:ext uri="{FF2B5EF4-FFF2-40B4-BE49-F238E27FC236}">
                <a16:creationId xmlns:a16="http://schemas.microsoft.com/office/drawing/2014/main" id="{4E68C310-A6AB-4BD0-870F-749F895492FE}"/>
              </a:ext>
            </a:extLst>
          </p:cNvPr>
          <p:cNvSpPr/>
          <p:nvPr/>
        </p:nvSpPr>
        <p:spPr>
          <a:xfrm>
            <a:off x="1820844" y="1588740"/>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Context</a:t>
            </a:r>
          </a:p>
        </p:txBody>
      </p:sp>
      <p:sp>
        <p:nvSpPr>
          <p:cNvPr id="5" name="Rectangle 4">
            <a:extLst>
              <a:ext uri="{FF2B5EF4-FFF2-40B4-BE49-F238E27FC236}">
                <a16:creationId xmlns:a16="http://schemas.microsoft.com/office/drawing/2014/main" id="{FDA9CAC6-D827-441D-93C6-696DFFD347AD}"/>
              </a:ext>
            </a:extLst>
          </p:cNvPr>
          <p:cNvSpPr/>
          <p:nvPr/>
        </p:nvSpPr>
        <p:spPr>
          <a:xfrm>
            <a:off x="1820845" y="2375061"/>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Data Baseline Work Package Group</a:t>
            </a:r>
          </a:p>
        </p:txBody>
      </p:sp>
      <p:sp>
        <p:nvSpPr>
          <p:cNvPr id="6" name="Rectangle 5">
            <a:extLst>
              <a:ext uri="{FF2B5EF4-FFF2-40B4-BE49-F238E27FC236}">
                <a16:creationId xmlns:a16="http://schemas.microsoft.com/office/drawing/2014/main" id="{264E37E2-3961-45D3-8D66-AB3DACF9F314}"/>
              </a:ext>
            </a:extLst>
          </p:cNvPr>
          <p:cNvSpPr/>
          <p:nvPr/>
        </p:nvSpPr>
        <p:spPr>
          <a:xfrm>
            <a:off x="1820845" y="3161382"/>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Policies &amp; Procedures Work Package Group</a:t>
            </a:r>
          </a:p>
        </p:txBody>
      </p:sp>
      <p:sp>
        <p:nvSpPr>
          <p:cNvPr id="7" name="Rectangle 6">
            <a:extLst>
              <a:ext uri="{FF2B5EF4-FFF2-40B4-BE49-F238E27FC236}">
                <a16:creationId xmlns:a16="http://schemas.microsoft.com/office/drawing/2014/main" id="{01A718DB-BEED-45B5-B72F-E0694A87646C}"/>
              </a:ext>
            </a:extLst>
          </p:cNvPr>
          <p:cNvSpPr/>
          <p:nvPr/>
        </p:nvSpPr>
        <p:spPr>
          <a:xfrm>
            <a:off x="1820845" y="3947703"/>
            <a:ext cx="8984975"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Scholarship Work Package Group</a:t>
            </a:r>
          </a:p>
        </p:txBody>
      </p:sp>
      <p:sp>
        <p:nvSpPr>
          <p:cNvPr id="8" name="Rectangle 7">
            <a:extLst>
              <a:ext uri="{FF2B5EF4-FFF2-40B4-BE49-F238E27FC236}">
                <a16:creationId xmlns:a16="http://schemas.microsoft.com/office/drawing/2014/main" id="{42E1CF9A-86F2-4E67-9A46-37549B9A50D9}"/>
              </a:ext>
            </a:extLst>
          </p:cNvPr>
          <p:cNvSpPr/>
          <p:nvPr/>
        </p:nvSpPr>
        <p:spPr>
          <a:xfrm>
            <a:off x="1820844" y="4734024"/>
            <a:ext cx="8984975"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Language &amp; Communication Work Package Group</a:t>
            </a:r>
          </a:p>
        </p:txBody>
      </p:sp>
      <p:sp>
        <p:nvSpPr>
          <p:cNvPr id="9" name="Rectangle 8">
            <a:extLst>
              <a:ext uri="{FF2B5EF4-FFF2-40B4-BE49-F238E27FC236}">
                <a16:creationId xmlns:a16="http://schemas.microsoft.com/office/drawing/2014/main" id="{33F5024E-B8D7-405A-BD31-DF35C7A55BEE}"/>
              </a:ext>
            </a:extLst>
          </p:cNvPr>
          <p:cNvSpPr/>
          <p:nvPr/>
        </p:nvSpPr>
        <p:spPr>
          <a:xfrm>
            <a:off x="532737" y="802419"/>
            <a:ext cx="1152933"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Calibri" panose="020F0502020204030204" pitchFamily="34" charset="0"/>
                <a:cs typeface="Calibri" panose="020F0502020204030204" pitchFamily="34" charset="0"/>
              </a:rPr>
              <a:t>13:00</a:t>
            </a:r>
          </a:p>
        </p:txBody>
      </p:sp>
      <p:sp>
        <p:nvSpPr>
          <p:cNvPr id="10" name="Rectangle 9">
            <a:extLst>
              <a:ext uri="{FF2B5EF4-FFF2-40B4-BE49-F238E27FC236}">
                <a16:creationId xmlns:a16="http://schemas.microsoft.com/office/drawing/2014/main" id="{8EA0C8F5-3C2C-4467-B911-2B6B87492A89}"/>
              </a:ext>
            </a:extLst>
          </p:cNvPr>
          <p:cNvSpPr/>
          <p:nvPr/>
        </p:nvSpPr>
        <p:spPr>
          <a:xfrm>
            <a:off x="532738" y="5520345"/>
            <a:ext cx="1152932"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Calibri" panose="020F0502020204030204" pitchFamily="34" charset="0"/>
                <a:cs typeface="Calibri" panose="020F0502020204030204" pitchFamily="34" charset="0"/>
              </a:rPr>
              <a:t>14:00</a:t>
            </a:r>
          </a:p>
        </p:txBody>
      </p:sp>
      <p:sp>
        <p:nvSpPr>
          <p:cNvPr id="11" name="Rectangle 10">
            <a:extLst>
              <a:ext uri="{FF2B5EF4-FFF2-40B4-BE49-F238E27FC236}">
                <a16:creationId xmlns:a16="http://schemas.microsoft.com/office/drawing/2014/main" id="{DD6B7AC1-0BAE-43F7-80DC-A10B83B63D99}"/>
              </a:ext>
            </a:extLst>
          </p:cNvPr>
          <p:cNvSpPr/>
          <p:nvPr/>
        </p:nvSpPr>
        <p:spPr>
          <a:xfrm>
            <a:off x="1820844" y="5520345"/>
            <a:ext cx="8984975"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Break</a:t>
            </a:r>
          </a:p>
        </p:txBody>
      </p:sp>
    </p:spTree>
    <p:extLst>
      <p:ext uri="{BB962C8B-B14F-4D97-AF65-F5344CB8AC3E}">
        <p14:creationId xmlns:p14="http://schemas.microsoft.com/office/powerpoint/2010/main" val="27918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2C23-4172-4DF6-ACE9-1C5C0F73D2F6}"/>
              </a:ext>
            </a:extLst>
          </p:cNvPr>
          <p:cNvSpPr>
            <a:spLocks noGrp="1"/>
          </p:cNvSpPr>
          <p:nvPr>
            <p:ph type="ctrTitle"/>
          </p:nvPr>
        </p:nvSpPr>
        <p:spPr>
          <a:xfrm>
            <a:off x="518400" y="533235"/>
            <a:ext cx="3504960" cy="282767"/>
          </a:xfrm>
        </p:spPr>
        <p:txBody>
          <a:bodyPr/>
          <a:lstStyle/>
          <a:p>
            <a:r>
              <a:rPr lang="en-GB" sz="2400" dirty="0">
                <a:solidFill>
                  <a:schemeClr val="bg1">
                    <a:lumMod val="95000"/>
                  </a:schemeClr>
                </a:solidFill>
                <a:latin typeface="Calibri" panose="020F0502020204030204" pitchFamily="34" charset="0"/>
                <a:cs typeface="Calibri" panose="020F0502020204030204" pitchFamily="34" charset="0"/>
              </a:rPr>
              <a:t>Policies and procedures</a:t>
            </a:r>
          </a:p>
        </p:txBody>
      </p:sp>
      <p:sp>
        <p:nvSpPr>
          <p:cNvPr id="3" name="Content Placeholder 2">
            <a:extLst>
              <a:ext uri="{FF2B5EF4-FFF2-40B4-BE49-F238E27FC236}">
                <a16:creationId xmlns:a16="http://schemas.microsoft.com/office/drawing/2014/main" id="{CB71A575-4F72-4166-9468-ADDAEB3B2BAF}"/>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chemeClr val="bg1">
                    <a:lumMod val="95000"/>
                  </a:schemeClr>
                </a:solidFill>
              </a:rPr>
              <a:t>Focus group conducted with Personal Learning Advisors working with Black students and regularly discuss mental health and wellbeing. </a:t>
            </a:r>
          </a:p>
          <a:p>
            <a:pPr marL="285750" indent="-285750">
              <a:buFont typeface="Arial" panose="020B0604020202020204" pitchFamily="34" charset="0"/>
              <a:buChar char="•"/>
            </a:pPr>
            <a:r>
              <a:rPr lang="en-GB" sz="2000" dirty="0">
                <a:solidFill>
                  <a:schemeClr val="bg1">
                    <a:lumMod val="95000"/>
                  </a:schemeClr>
                </a:solidFill>
              </a:rPr>
              <a:t>Barriers:</a:t>
            </a:r>
          </a:p>
          <a:p>
            <a:pPr marL="895320" lvl="1" indent="-285750">
              <a:buFont typeface="Arial" panose="020B0604020202020204" pitchFamily="34" charset="0"/>
              <a:buChar char="•"/>
            </a:pPr>
            <a:r>
              <a:rPr lang="en-GB" sz="2000" dirty="0">
                <a:solidFill>
                  <a:schemeClr val="bg1">
                    <a:lumMod val="95000"/>
                  </a:schemeClr>
                </a:solidFill>
              </a:rPr>
              <a:t>Bad past experiences related to mental health, declarations, administrative processes</a:t>
            </a:r>
          </a:p>
          <a:p>
            <a:pPr marL="895320" lvl="1" indent="-285750">
              <a:buFont typeface="Arial" panose="020B0604020202020204" pitchFamily="34" charset="0"/>
              <a:buChar char="•"/>
            </a:pPr>
            <a:r>
              <a:rPr lang="en-GB" sz="2000" dirty="0">
                <a:solidFill>
                  <a:schemeClr val="bg1">
                    <a:lumMod val="95000"/>
                  </a:schemeClr>
                </a:solidFill>
              </a:rPr>
              <a:t>Concerns around having to get and share evidence of a condition</a:t>
            </a:r>
          </a:p>
          <a:p>
            <a:pPr marL="895320" lvl="1" indent="-285750">
              <a:buFont typeface="Arial" panose="020B0604020202020204" pitchFamily="34" charset="0"/>
              <a:buChar char="•"/>
            </a:pPr>
            <a:r>
              <a:rPr lang="en-GB" sz="2000" dirty="0">
                <a:solidFill>
                  <a:schemeClr val="bg1">
                    <a:lumMod val="95000"/>
                  </a:schemeClr>
                </a:solidFill>
              </a:rPr>
              <a:t>Concerns for confidentiality</a:t>
            </a:r>
          </a:p>
          <a:p>
            <a:pPr marL="895320" lvl="1" indent="-285750">
              <a:buFont typeface="Arial" panose="020B0604020202020204" pitchFamily="34" charset="0"/>
              <a:buChar char="•"/>
            </a:pPr>
            <a:r>
              <a:rPr lang="en-GB" sz="2000" dirty="0">
                <a:solidFill>
                  <a:schemeClr val="bg1">
                    <a:lumMod val="95000"/>
                  </a:schemeClr>
                </a:solidFill>
              </a:rPr>
              <a:t>Complex circumstances increase this concern – e.g. employers, residency status</a:t>
            </a:r>
          </a:p>
          <a:p>
            <a:pPr marL="895320" lvl="1" indent="-285750">
              <a:buFont typeface="Arial" panose="020B0604020202020204" pitchFamily="34" charset="0"/>
              <a:buChar char="•"/>
            </a:pPr>
            <a:r>
              <a:rPr lang="en-GB" sz="2000" dirty="0">
                <a:solidFill>
                  <a:schemeClr val="bg1">
                    <a:lumMod val="95000"/>
                  </a:schemeClr>
                </a:solidFill>
              </a:rPr>
              <a:t>Potential for partial disclosures and underplaying conditions</a:t>
            </a:r>
          </a:p>
          <a:p>
            <a:pPr marL="895320" lvl="1" indent="-285750">
              <a:buFont typeface="Arial" panose="020B0604020202020204" pitchFamily="34" charset="0"/>
              <a:buChar char="•"/>
            </a:pPr>
            <a:r>
              <a:rPr lang="en-GB" sz="2000" dirty="0">
                <a:solidFill>
                  <a:schemeClr val="bg1">
                    <a:lumMod val="95000"/>
                  </a:schemeClr>
                </a:solidFill>
              </a:rPr>
              <a:t>Not making a fuss, keep your head down.</a:t>
            </a:r>
          </a:p>
          <a:p>
            <a:pPr marL="285750" indent="-285750">
              <a:buFont typeface="Arial" panose="020B0604020202020204" pitchFamily="34" charset="0"/>
              <a:buChar char="•"/>
            </a:pPr>
            <a:r>
              <a:rPr lang="en-GB" sz="2000" dirty="0">
                <a:solidFill>
                  <a:schemeClr val="bg1">
                    <a:lumMod val="95000"/>
                  </a:schemeClr>
                </a:solidFill>
              </a:rPr>
              <a:t>Opportunities:</a:t>
            </a:r>
          </a:p>
          <a:p>
            <a:pPr marL="895320" lvl="1" indent="-285750">
              <a:buFont typeface="Arial" panose="020B0604020202020204" pitchFamily="34" charset="0"/>
              <a:buChar char="•"/>
            </a:pPr>
            <a:r>
              <a:rPr lang="en-GB" sz="2000" dirty="0">
                <a:solidFill>
                  <a:schemeClr val="bg1">
                    <a:lumMod val="95000"/>
                  </a:schemeClr>
                </a:solidFill>
              </a:rPr>
              <a:t>Making space for conversations. Building trust not just immediate declarations</a:t>
            </a:r>
          </a:p>
          <a:p>
            <a:pPr marL="895320" lvl="1" indent="-285750">
              <a:buFont typeface="Arial" panose="020B0604020202020204" pitchFamily="34" charset="0"/>
              <a:buChar char="•"/>
            </a:pPr>
            <a:r>
              <a:rPr lang="en-GB" sz="2000" dirty="0">
                <a:solidFill>
                  <a:schemeClr val="bg1">
                    <a:lumMod val="95000"/>
                  </a:schemeClr>
                </a:solidFill>
              </a:rPr>
              <a:t>Being clearer about the benefits of declaring and that this stays within the institution</a:t>
            </a:r>
          </a:p>
          <a:p>
            <a:pPr marL="895320" lvl="1" indent="-285750">
              <a:buFont typeface="Arial" panose="020B0604020202020204" pitchFamily="34" charset="0"/>
              <a:buChar char="•"/>
            </a:pPr>
            <a:r>
              <a:rPr lang="en-GB" sz="2000" dirty="0">
                <a:solidFill>
                  <a:schemeClr val="bg1">
                    <a:lumMod val="95000"/>
                  </a:schemeClr>
                </a:solidFill>
              </a:rPr>
              <a:t>Being clearer that evidence isn’t needed except for specialist support, minimising sensitive information in this process.</a:t>
            </a:r>
          </a:p>
          <a:p>
            <a:pPr marL="895320" lvl="1" indent="-285750">
              <a:buFont typeface="Arial" panose="020B0604020202020204" pitchFamily="34" charset="0"/>
              <a:buChar char="•"/>
            </a:pPr>
            <a:endParaRPr lang="en-GB" sz="2000" dirty="0">
              <a:solidFill>
                <a:schemeClr val="bg1">
                  <a:lumMod val="95000"/>
                </a:schemeClr>
              </a:solidFill>
            </a:endParaRPr>
          </a:p>
          <a:p>
            <a:pPr marL="895320" lvl="1" indent="-285750">
              <a:buFont typeface="Arial" panose="020B0604020202020204" pitchFamily="34" charset="0"/>
              <a:buChar char="•"/>
            </a:pPr>
            <a:endParaRPr lang="en-GB" sz="2000" dirty="0">
              <a:solidFill>
                <a:schemeClr val="bg1">
                  <a:lumMod val="95000"/>
                </a:schemeClr>
              </a:solidFill>
            </a:endParaRPr>
          </a:p>
          <a:p>
            <a:pPr marL="895320" lvl="1" indent="-285750">
              <a:buFont typeface="Arial" panose="020B0604020202020204" pitchFamily="34" charset="0"/>
              <a:buChar char="•"/>
            </a:pPr>
            <a:endParaRPr lang="en-GB" sz="2000" dirty="0">
              <a:solidFill>
                <a:schemeClr val="bg1">
                  <a:lumMod val="95000"/>
                </a:schemeClr>
              </a:solidFill>
            </a:endParaRPr>
          </a:p>
          <a:p>
            <a:pPr marL="895320" lvl="1" indent="-285750">
              <a:buFont typeface="Arial" panose="020B0604020202020204" pitchFamily="34" charset="0"/>
              <a:buChar char="•"/>
            </a:pPr>
            <a:endParaRPr lang="en-GB" sz="2000" dirty="0">
              <a:solidFill>
                <a:schemeClr val="bg1">
                  <a:lumMod val="95000"/>
                </a:schemeClr>
              </a:solidFill>
            </a:endParaRPr>
          </a:p>
          <a:p>
            <a:pPr marL="895320" lvl="1" indent="-285750">
              <a:buFont typeface="Arial" panose="020B0604020202020204" pitchFamily="34" charset="0"/>
              <a:buChar char="•"/>
            </a:pPr>
            <a:endParaRPr lang="en-GB" sz="2000" dirty="0">
              <a:solidFill>
                <a:schemeClr val="bg1">
                  <a:lumMod val="95000"/>
                </a:schemeClr>
              </a:solidFill>
            </a:endParaRPr>
          </a:p>
          <a:p>
            <a:pPr marL="285750" indent="-285750">
              <a:buFont typeface="Arial" panose="020B0604020202020204" pitchFamily="34" charset="0"/>
              <a:buChar char="•"/>
            </a:pPr>
            <a:endParaRPr lang="en-GB" dirty="0">
              <a:solidFill>
                <a:schemeClr val="bg1">
                  <a:lumMod val="95000"/>
                </a:schemeClr>
              </a:solidFill>
            </a:endParaRPr>
          </a:p>
        </p:txBody>
      </p:sp>
      <p:sp>
        <p:nvSpPr>
          <p:cNvPr id="4" name="Slide Number Placeholder 3">
            <a:extLst>
              <a:ext uri="{FF2B5EF4-FFF2-40B4-BE49-F238E27FC236}">
                <a16:creationId xmlns:a16="http://schemas.microsoft.com/office/drawing/2014/main" id="{1D62F607-C3CB-48DA-BCFA-5415CF6615BE}"/>
              </a:ext>
            </a:extLst>
          </p:cNvPr>
          <p:cNvSpPr>
            <a:spLocks noGrp="1"/>
          </p:cNvSpPr>
          <p:nvPr>
            <p:ph type="sldNum" sz="quarter" idx="4"/>
          </p:nvPr>
        </p:nvSpPr>
        <p:spPr/>
        <p:txBody>
          <a:bodyPr/>
          <a:lstStyle/>
          <a:p>
            <a:fld id="{0406593E-52CF-5B45-8CFF-7309163A4729}" type="slidenum">
              <a:rPr lang="en-US" smtClean="0">
                <a:solidFill>
                  <a:schemeClr val="bg1">
                    <a:lumMod val="95000"/>
                  </a:schemeClr>
                </a:solidFill>
              </a:rPr>
              <a:pPr/>
              <a:t>20</a:t>
            </a:fld>
            <a:endParaRPr lang="en-US">
              <a:solidFill>
                <a:schemeClr val="bg1">
                  <a:lumMod val="95000"/>
                </a:schemeClr>
              </a:solidFill>
            </a:endParaRPr>
          </a:p>
        </p:txBody>
      </p:sp>
      <p:sp>
        <p:nvSpPr>
          <p:cNvPr id="5" name="Text Placeholder 4">
            <a:extLst>
              <a:ext uri="{FF2B5EF4-FFF2-40B4-BE49-F238E27FC236}">
                <a16:creationId xmlns:a16="http://schemas.microsoft.com/office/drawing/2014/main" id="{9AF22CE2-B3AA-4C4B-BC3A-B2038498AAD0}"/>
              </a:ext>
            </a:extLst>
          </p:cNvPr>
          <p:cNvSpPr>
            <a:spLocks noGrp="1"/>
          </p:cNvSpPr>
          <p:nvPr>
            <p:ph type="body" sz="quarter" idx="10"/>
          </p:nvPr>
        </p:nvSpPr>
        <p:spPr/>
        <p:txBody>
          <a:bodyPr/>
          <a:lstStyle/>
          <a:p>
            <a:r>
              <a:rPr lang="en-GB" sz="2400" dirty="0">
                <a:solidFill>
                  <a:schemeClr val="bg1">
                    <a:lumMod val="95000"/>
                  </a:schemeClr>
                </a:solidFill>
                <a:latin typeface="Calibri" panose="020F0502020204030204" pitchFamily="34" charset="0"/>
                <a:cs typeface="Calibri" panose="020F0502020204030204" pitchFamily="34" charset="0"/>
              </a:rPr>
              <a:t>BARRIERS AND OPPORTUNITIES?</a:t>
            </a:r>
          </a:p>
        </p:txBody>
      </p:sp>
    </p:spTree>
    <p:extLst>
      <p:ext uri="{BB962C8B-B14F-4D97-AF65-F5344CB8AC3E}">
        <p14:creationId xmlns:p14="http://schemas.microsoft.com/office/powerpoint/2010/main" val="374212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1EAC4-7ED7-4834-BC39-A734C124095F}"/>
              </a:ext>
            </a:extLst>
          </p:cNvPr>
          <p:cNvSpPr>
            <a:spLocks noGrp="1"/>
          </p:cNvSpPr>
          <p:nvPr>
            <p:ph idx="1"/>
          </p:nvPr>
        </p:nvSpPr>
        <p:spPr/>
        <p:txBody>
          <a:bodyPr/>
          <a:lstStyle/>
          <a:p>
            <a:r>
              <a:rPr lang="en-GB" sz="2800" dirty="0">
                <a:solidFill>
                  <a:schemeClr val="bg1">
                    <a:lumMod val="95000"/>
                  </a:schemeClr>
                </a:solidFill>
                <a:latin typeface="Calibri" panose="020F0502020204030204" pitchFamily="34" charset="0"/>
                <a:cs typeface="Calibri" panose="020F0502020204030204" pitchFamily="34" charset="0"/>
              </a:rPr>
              <a:t>1) Create and assess opportunities for dialogue in our procedures and policies</a:t>
            </a:r>
          </a:p>
          <a:p>
            <a:pPr marL="457200" indent="-457200">
              <a:buFont typeface="Arial" panose="020B0604020202020204" pitchFamily="34" charset="0"/>
              <a:buChar char="•"/>
            </a:pPr>
            <a:r>
              <a:rPr lang="en-GB" sz="2400" dirty="0">
                <a:solidFill>
                  <a:schemeClr val="bg1">
                    <a:lumMod val="95000"/>
                  </a:schemeClr>
                </a:solidFill>
                <a:latin typeface="Calibri" panose="020F0502020204030204" pitchFamily="34" charset="0"/>
                <a:cs typeface="Calibri" panose="020F0502020204030204" pitchFamily="34" charset="0"/>
              </a:rPr>
              <a:t>Recognise the importance of ongoing conversations with students about mental health, wellbeing, and their whole lives</a:t>
            </a:r>
          </a:p>
          <a:p>
            <a:pPr marL="457200" indent="-457200">
              <a:buFont typeface="Arial" panose="020B0604020202020204" pitchFamily="34" charset="0"/>
              <a:buChar char="•"/>
            </a:pPr>
            <a:r>
              <a:rPr lang="en-GB" sz="2400" dirty="0">
                <a:solidFill>
                  <a:schemeClr val="bg1">
                    <a:lumMod val="95000"/>
                  </a:schemeClr>
                </a:solidFill>
                <a:latin typeface="Calibri" panose="020F0502020204030204" pitchFamily="34" charset="0"/>
                <a:cs typeface="Calibri" panose="020F0502020204030204" pitchFamily="34" charset="0"/>
              </a:rPr>
              <a:t>Widen the focus from declarations, evidence and specific study problems </a:t>
            </a:r>
          </a:p>
          <a:p>
            <a:pPr marL="457200" indent="-457200">
              <a:buFont typeface="Arial" panose="020B0604020202020204" pitchFamily="34" charset="0"/>
              <a:buChar char="•"/>
            </a:pPr>
            <a:r>
              <a:rPr lang="en-GB" sz="2400" dirty="0">
                <a:solidFill>
                  <a:schemeClr val="bg1">
                    <a:lumMod val="95000"/>
                  </a:schemeClr>
                </a:solidFill>
                <a:latin typeface="Calibri" panose="020F0502020204030204" pitchFamily="34" charset="0"/>
                <a:cs typeface="Calibri" panose="020F0502020204030204" pitchFamily="34" charset="0"/>
              </a:rPr>
              <a:t>Build trust, be clear on confidentiality, recognise the student is on a journey.</a:t>
            </a:r>
          </a:p>
          <a:p>
            <a:endParaRPr lang="en-GB" sz="2800" dirty="0">
              <a:solidFill>
                <a:schemeClr val="bg1">
                  <a:lumMod val="95000"/>
                </a:schemeClr>
              </a:solidFill>
              <a:latin typeface="Calibri" panose="020F0502020204030204" pitchFamily="34" charset="0"/>
              <a:cs typeface="Calibri" panose="020F0502020204030204" pitchFamily="34" charset="0"/>
            </a:endParaRPr>
          </a:p>
          <a:p>
            <a:pPr marL="457200" indent="-457200">
              <a:buAutoNum type="arabicParenR" startAt="2"/>
            </a:pPr>
            <a:r>
              <a:rPr lang="en-GB" sz="2800" dirty="0">
                <a:solidFill>
                  <a:schemeClr val="bg1">
                    <a:lumMod val="95000"/>
                  </a:schemeClr>
                </a:solidFill>
                <a:latin typeface="Calibri" panose="020F0502020204030204" pitchFamily="34" charset="0"/>
                <a:cs typeface="Calibri" panose="020F0502020204030204" pitchFamily="34" charset="0"/>
              </a:rPr>
              <a:t>Involve student representatives and other stakeholders in creating and reviewing procedures and policies</a:t>
            </a:r>
          </a:p>
          <a:p>
            <a:pPr marL="342900" indent="-342900">
              <a:buFont typeface="Arial" panose="020B0604020202020204" pitchFamily="34" charset="0"/>
              <a:buChar char="•"/>
            </a:pPr>
            <a:r>
              <a:rPr lang="en-GB" sz="2400" dirty="0">
                <a:solidFill>
                  <a:schemeClr val="bg1">
                    <a:lumMod val="95000"/>
                  </a:schemeClr>
                </a:solidFill>
                <a:latin typeface="Calibri" panose="020F0502020204030204" pitchFamily="34" charset="0"/>
                <a:cs typeface="Calibri" panose="020F0502020204030204" pitchFamily="34" charset="0"/>
              </a:rPr>
              <a:t>Engage diverse student voices systematically so that any potential impacts on them can be identified and addressed.</a:t>
            </a:r>
          </a:p>
          <a:p>
            <a:r>
              <a:rPr lang="en-GB" dirty="0">
                <a:solidFill>
                  <a:schemeClr val="bg1">
                    <a:lumMod val="95000"/>
                  </a:schemeClr>
                </a:solidFill>
              </a:rPr>
              <a:t> </a:t>
            </a:r>
          </a:p>
        </p:txBody>
      </p:sp>
      <p:sp>
        <p:nvSpPr>
          <p:cNvPr id="4" name="Slide Number Placeholder 3">
            <a:extLst>
              <a:ext uri="{FF2B5EF4-FFF2-40B4-BE49-F238E27FC236}">
                <a16:creationId xmlns:a16="http://schemas.microsoft.com/office/drawing/2014/main" id="{2F76A89B-1DE3-4AE7-A82B-31E0EBCDE3BA}"/>
              </a:ext>
            </a:extLst>
          </p:cNvPr>
          <p:cNvSpPr>
            <a:spLocks noGrp="1"/>
          </p:cNvSpPr>
          <p:nvPr>
            <p:ph type="sldNum" sz="quarter" idx="4"/>
          </p:nvPr>
        </p:nvSpPr>
        <p:spPr/>
        <p:txBody>
          <a:bodyPr/>
          <a:lstStyle/>
          <a:p>
            <a:fld id="{0406593E-52CF-5B45-8CFF-7309163A4729}" type="slidenum">
              <a:rPr lang="en-US" smtClean="0">
                <a:solidFill>
                  <a:schemeClr val="bg1">
                    <a:lumMod val="95000"/>
                  </a:schemeClr>
                </a:solidFill>
              </a:rPr>
              <a:pPr/>
              <a:t>21</a:t>
            </a:fld>
            <a:endParaRPr lang="en-US">
              <a:solidFill>
                <a:schemeClr val="bg1">
                  <a:lumMod val="95000"/>
                </a:schemeClr>
              </a:solidFill>
            </a:endParaRPr>
          </a:p>
        </p:txBody>
      </p:sp>
      <p:sp>
        <p:nvSpPr>
          <p:cNvPr id="5" name="Text Placeholder 4">
            <a:extLst>
              <a:ext uri="{FF2B5EF4-FFF2-40B4-BE49-F238E27FC236}">
                <a16:creationId xmlns:a16="http://schemas.microsoft.com/office/drawing/2014/main" id="{8B562216-2BA8-4800-BA53-0A9A3D66CF2B}"/>
              </a:ext>
            </a:extLst>
          </p:cNvPr>
          <p:cNvSpPr>
            <a:spLocks noGrp="1"/>
          </p:cNvSpPr>
          <p:nvPr>
            <p:ph type="body" sz="quarter" idx="10"/>
          </p:nvPr>
        </p:nvSpPr>
        <p:spPr/>
        <p:txBody>
          <a:bodyPr/>
          <a:lstStyle/>
          <a:p>
            <a:r>
              <a:rPr lang="en-GB" sz="3200" dirty="0">
                <a:solidFill>
                  <a:schemeClr val="bg1">
                    <a:lumMod val="95000"/>
                  </a:schemeClr>
                </a:solidFill>
                <a:latin typeface="Calibri" panose="020F0502020204030204" pitchFamily="34" charset="0"/>
                <a:cs typeface="Calibri" panose="020F0502020204030204" pitchFamily="34" charset="0"/>
              </a:rPr>
              <a:t>Key Recommendations:</a:t>
            </a:r>
          </a:p>
        </p:txBody>
      </p:sp>
    </p:spTree>
    <p:extLst>
      <p:ext uri="{BB962C8B-B14F-4D97-AF65-F5344CB8AC3E}">
        <p14:creationId xmlns:p14="http://schemas.microsoft.com/office/powerpoint/2010/main" val="141982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2039862" y="167953"/>
            <a:ext cx="7920773" cy="498599"/>
          </a:xfrm>
        </p:spPr>
        <p:txBody>
          <a:bodyPr/>
          <a:lstStyle/>
          <a:p>
            <a:pPr algn="ctr"/>
            <a:r>
              <a:rPr lang="en-GB" dirty="0">
                <a:latin typeface="Calibri" panose="020F0502020204030204" pitchFamily="34" charset="0"/>
                <a:cs typeface="Calibri" panose="020F0502020204030204" pitchFamily="34" charset="0"/>
              </a:rPr>
              <a:t>Scholarship </a:t>
            </a:r>
          </a:p>
        </p:txBody>
      </p:sp>
      <p:sp>
        <p:nvSpPr>
          <p:cNvPr id="53" name="Subtitle 2">
            <a:extLst>
              <a:ext uri="{FF2B5EF4-FFF2-40B4-BE49-F238E27FC236}">
                <a16:creationId xmlns:a16="http://schemas.microsoft.com/office/drawing/2014/main" id="{FE649B56-A7F3-4AC7-8434-2A7839DE122B}"/>
              </a:ext>
            </a:extLst>
          </p:cNvPr>
          <p:cNvSpPr>
            <a:spLocks noGrp="1"/>
          </p:cNvSpPr>
          <p:nvPr>
            <p:ph type="subTitle" idx="1"/>
          </p:nvPr>
        </p:nvSpPr>
        <p:spPr>
          <a:xfrm>
            <a:off x="1794296" y="666550"/>
            <a:ext cx="9075585" cy="258597"/>
          </a:xfrm>
        </p:spPr>
        <p:txBody>
          <a:bodyPr/>
          <a:lstStyle/>
          <a:p>
            <a:pPr algn="ctr"/>
            <a:r>
              <a:rPr lang="en-GB" sz="1867" dirty="0">
                <a:latin typeface="Calibri" panose="020F0502020204030204" pitchFamily="34" charset="0"/>
                <a:cs typeface="Calibri" panose="020F0502020204030204" pitchFamily="34" charset="0"/>
              </a:rPr>
              <a:t>Rehana Awan, Darren Gray, Emmanuel Nartey, Grace </a:t>
            </a:r>
            <a:r>
              <a:rPr lang="en-GB" sz="1867" dirty="0" err="1">
                <a:latin typeface="Calibri" panose="020F0502020204030204" pitchFamily="34" charset="0"/>
                <a:cs typeface="Calibri" panose="020F0502020204030204" pitchFamily="34" charset="0"/>
              </a:rPr>
              <a:t>Emiohe</a:t>
            </a:r>
            <a:r>
              <a:rPr lang="en-GB" sz="1867" dirty="0">
                <a:latin typeface="Calibri" panose="020F0502020204030204" pitchFamily="34" charset="0"/>
                <a:cs typeface="Calibri" panose="020F0502020204030204" pitchFamily="34" charset="0"/>
              </a:rPr>
              <a:t>, Khadija Patel, Tim Coughlan </a:t>
            </a:r>
          </a:p>
        </p:txBody>
      </p:sp>
      <p:sp>
        <p:nvSpPr>
          <p:cNvPr id="54" name="TextBox 53">
            <a:extLst>
              <a:ext uri="{FF2B5EF4-FFF2-40B4-BE49-F238E27FC236}">
                <a16:creationId xmlns:a16="http://schemas.microsoft.com/office/drawing/2014/main" id="{CB1D885D-CA99-4446-85FC-5422A7A27F30}"/>
              </a:ext>
            </a:extLst>
          </p:cNvPr>
          <p:cNvSpPr txBox="1"/>
          <p:nvPr/>
        </p:nvSpPr>
        <p:spPr>
          <a:xfrm>
            <a:off x="579120" y="1165149"/>
            <a:ext cx="11165840" cy="2718180"/>
          </a:xfrm>
          <a:prstGeom prst="rect">
            <a:avLst/>
          </a:prstGeom>
          <a:noFill/>
        </p:spPr>
        <p:txBody>
          <a:bodyPr wrap="square" rtlCol="0">
            <a:spAutoFit/>
          </a:bodyPr>
          <a:lstStyle/>
          <a:p>
            <a:pPr defTabSz="457189"/>
            <a:r>
              <a:rPr lang="en-GB" sz="2133" dirty="0">
                <a:solidFill>
                  <a:srgbClr val="FFFFFF"/>
                </a:solidFill>
                <a:latin typeface="Calibri" panose="020F0502020204030204" pitchFamily="34" charset="0"/>
                <a:cs typeface="Calibri" panose="020F0502020204030204" pitchFamily="34" charset="0"/>
              </a:rPr>
              <a:t>Objectives:</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To appraise the context in which the University operates in relation to Black students declaring mental health issues. </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Conduct a literature review looking at Black students and mental health </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Complete a scholarship project ‘How we talk about race, and mental health?’</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Draw on scholarship from across the University looking at Black students and mental health </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Draw on scholarship and research from the sector looking at Black students and mental health </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Inform/disseminate to the other work packages and the University</a:t>
            </a:r>
          </a:p>
        </p:txBody>
      </p:sp>
      <p:sp>
        <p:nvSpPr>
          <p:cNvPr id="55" name="TextBox 54">
            <a:extLst>
              <a:ext uri="{FF2B5EF4-FFF2-40B4-BE49-F238E27FC236}">
                <a16:creationId xmlns:a16="http://schemas.microsoft.com/office/drawing/2014/main" id="{30F98DD3-1C0E-43FE-87D4-076A02006045}"/>
              </a:ext>
            </a:extLst>
          </p:cNvPr>
          <p:cNvSpPr txBox="1"/>
          <p:nvPr/>
        </p:nvSpPr>
        <p:spPr>
          <a:xfrm>
            <a:off x="619760" y="4026379"/>
            <a:ext cx="11419840" cy="2061718"/>
          </a:xfrm>
          <a:prstGeom prst="rect">
            <a:avLst/>
          </a:prstGeom>
          <a:noFill/>
        </p:spPr>
        <p:txBody>
          <a:bodyPr wrap="square" rtlCol="0">
            <a:spAutoFit/>
          </a:bodyPr>
          <a:lstStyle/>
          <a:p>
            <a:pPr defTabSz="457189"/>
            <a:r>
              <a:rPr lang="en-GB" sz="2133" dirty="0">
                <a:solidFill>
                  <a:srgbClr val="FFFFFF"/>
                </a:solidFill>
                <a:latin typeface="Calibri" panose="020F0502020204030204" pitchFamily="34" charset="0"/>
                <a:cs typeface="Calibri" panose="020F0502020204030204" pitchFamily="34" charset="0"/>
              </a:rPr>
              <a:t>Outputs</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Literature review</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Resources review</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Funding obtained from APP, WELS TEF and PRAXIS</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Personas created to be disseminated across the university and sector (APP seminar, WELS, WPLL)</a:t>
            </a:r>
          </a:p>
          <a:p>
            <a:pPr marL="285744" indent="-285744" defTabSz="457189">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Script for animation co-created with AL and Black students</a:t>
            </a:r>
          </a:p>
        </p:txBody>
      </p:sp>
    </p:spTree>
    <p:extLst>
      <p:ext uri="{BB962C8B-B14F-4D97-AF65-F5344CB8AC3E}">
        <p14:creationId xmlns:p14="http://schemas.microsoft.com/office/powerpoint/2010/main" val="14578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8C6A-EF17-4A91-BDE2-9E8872501986}"/>
              </a:ext>
            </a:extLst>
          </p:cNvPr>
          <p:cNvSpPr>
            <a:spLocks noGrp="1"/>
          </p:cNvSpPr>
          <p:nvPr>
            <p:ph type="ctrTitle"/>
          </p:nvPr>
        </p:nvSpPr>
        <p:spPr>
          <a:xfrm>
            <a:off x="629167" y="511940"/>
            <a:ext cx="7200000" cy="1329595"/>
          </a:xfrm>
        </p:spPr>
        <p:txBody>
          <a:bodyPr/>
          <a:lstStyle/>
          <a:p>
            <a:r>
              <a:rPr lang="en-GB" dirty="0">
                <a:latin typeface="Calibri" panose="020F0502020204030204" pitchFamily="34" charset="0"/>
                <a:cs typeface="Calibri" panose="020F0502020204030204" pitchFamily="34" charset="0"/>
              </a:rPr>
              <a:t>Issues and Context </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5C0DFB4-842B-4123-8660-A3168C395807}"/>
              </a:ext>
            </a:extLst>
          </p:cNvPr>
          <p:cNvSpPr>
            <a:spLocks noGrp="1"/>
          </p:cNvSpPr>
          <p:nvPr>
            <p:ph type="subTitle" idx="1"/>
          </p:nvPr>
        </p:nvSpPr>
        <p:spPr>
          <a:xfrm>
            <a:off x="629167" y="1664677"/>
            <a:ext cx="10507756" cy="3656386"/>
          </a:xfrm>
        </p:spPr>
        <p:txBody>
          <a:bodyPr/>
          <a:lstStyle/>
          <a:p>
            <a:pPr marL="457189" indent="-457189">
              <a:buFont typeface="Arial" panose="020B0604020202020204" pitchFamily="34" charset="0"/>
              <a:buChar char="•"/>
            </a:pPr>
            <a:r>
              <a:rPr lang="en-GB" dirty="0">
                <a:latin typeface="Calibri" panose="020F0502020204030204" pitchFamily="34" charset="0"/>
                <a:cs typeface="Calibri" panose="020F0502020204030204" pitchFamily="34" charset="0"/>
              </a:rPr>
              <a:t>A plethora of quantitative data in the sector underlining the persistent awarding between Black and White students. OfS stipulation to address the gap as a matter of institutional urgency (see OU APP)</a:t>
            </a:r>
          </a:p>
          <a:p>
            <a:endParaRPr lang="en-GB" dirty="0">
              <a:latin typeface="Calibri" panose="020F0502020204030204" pitchFamily="34" charset="0"/>
              <a:cs typeface="Calibri" panose="020F0502020204030204" pitchFamily="34" charset="0"/>
            </a:endParaRPr>
          </a:p>
          <a:p>
            <a:pPr marL="457189" indent="-457189">
              <a:buFont typeface="Arial" panose="020B0604020202020204" pitchFamily="34" charset="0"/>
              <a:buChar char="•"/>
            </a:pPr>
            <a:r>
              <a:rPr lang="en-GB" dirty="0">
                <a:latin typeface="Calibri" panose="020F0502020204030204" pitchFamily="34" charset="0"/>
                <a:cs typeface="Calibri" panose="020F0502020204030204" pitchFamily="34" charset="0"/>
              </a:rPr>
              <a:t>Significant sector interest in mental wellbeing particularly resulting from the pandemic</a:t>
            </a:r>
          </a:p>
          <a:p>
            <a:endParaRPr lang="en-GB" dirty="0">
              <a:latin typeface="Calibri" panose="020F0502020204030204" pitchFamily="34" charset="0"/>
              <a:cs typeface="Calibri" panose="020F0502020204030204" pitchFamily="34" charset="0"/>
            </a:endParaRPr>
          </a:p>
          <a:p>
            <a:pPr marL="457189" indent="-457189">
              <a:buFont typeface="Arial" panose="020B0604020202020204" pitchFamily="34" charset="0"/>
              <a:buChar char="•"/>
            </a:pPr>
            <a:r>
              <a:rPr lang="en-GB" dirty="0">
                <a:latin typeface="Calibri" panose="020F0502020204030204" pitchFamily="34" charset="0"/>
                <a:cs typeface="Calibri" panose="020F0502020204030204" pitchFamily="34" charset="0"/>
              </a:rPr>
              <a:t>Black students are less likely to declare a mental health condition at the OU</a:t>
            </a:r>
          </a:p>
          <a:p>
            <a:endParaRPr lang="en-GB" dirty="0">
              <a:latin typeface="Calibri" panose="020F0502020204030204" pitchFamily="34" charset="0"/>
              <a:cs typeface="Calibri" panose="020F0502020204030204" pitchFamily="34" charset="0"/>
            </a:endParaRPr>
          </a:p>
          <a:p>
            <a:pPr marL="457189" indent="-457189">
              <a:buFont typeface="Arial" panose="020B0604020202020204" pitchFamily="34" charset="0"/>
              <a:buChar char="•"/>
            </a:pPr>
            <a:r>
              <a:rPr lang="en-GB" dirty="0">
                <a:latin typeface="Calibri" panose="020F0502020204030204" pitchFamily="34" charset="0"/>
                <a:cs typeface="Calibri" panose="020F0502020204030204" pitchFamily="34" charset="0"/>
              </a:rPr>
              <a:t>However, little research which brings together the awarding gap for Black and mental health declarations - an example of an intersectional barrier</a:t>
            </a:r>
          </a:p>
        </p:txBody>
      </p:sp>
    </p:spTree>
    <p:extLst>
      <p:ext uri="{BB962C8B-B14F-4D97-AF65-F5344CB8AC3E}">
        <p14:creationId xmlns:p14="http://schemas.microsoft.com/office/powerpoint/2010/main" val="93801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170" y="183692"/>
            <a:ext cx="8257804" cy="1329595"/>
          </a:xfrm>
        </p:spPr>
        <p:txBody>
          <a:bodyPr/>
          <a:lstStyle/>
          <a:p>
            <a:r>
              <a:rPr lang="en-US" dirty="0">
                <a:latin typeface="Calibri" panose="020F0502020204030204" pitchFamily="34" charset="0"/>
                <a:cs typeface="Calibri" panose="020F0502020204030204" pitchFamily="34" charset="0"/>
              </a:rPr>
              <a:t>Desk research</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04225" y="1125417"/>
            <a:ext cx="11328369" cy="5548892"/>
          </a:xfrm>
        </p:spPr>
        <p:txBody>
          <a:bodyPr>
            <a:noAutofit/>
          </a:bodyPr>
          <a:lstStyle/>
          <a:p>
            <a:r>
              <a:rPr lang="en-GB" dirty="0">
                <a:latin typeface="Calibri" panose="020F0502020204030204" pitchFamily="34" charset="0"/>
                <a:cs typeface="Calibri" panose="020F0502020204030204" pitchFamily="34" charset="0"/>
              </a:rPr>
              <a:t>We engaged an experienced researcher to conduct a literature review. The academic literature revealed a gap in the alignment between Black students and mental health. However, 4 key conclusions emerged about the intersectional issues: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1. Need </a:t>
            </a:r>
            <a:r>
              <a:rPr lang="en-GB" b="1" dirty="0">
                <a:latin typeface="Calibri" panose="020F0502020204030204" pitchFamily="34" charset="0"/>
                <a:cs typeface="Calibri" panose="020F0502020204030204" pitchFamily="34" charset="0"/>
              </a:rPr>
              <a:t>to understand the complex lives of our Black students</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2. We must not treat these, or any, students as a </a:t>
            </a:r>
            <a:r>
              <a:rPr lang="en-GB" b="1" dirty="0">
                <a:latin typeface="Calibri" panose="020F0502020204030204" pitchFamily="34" charset="0"/>
                <a:cs typeface="Calibri" panose="020F0502020204030204" pitchFamily="34" charset="0"/>
              </a:rPr>
              <a:t>homogeneous group</a:t>
            </a:r>
            <a:r>
              <a:rPr lang="en-GB" dirty="0">
                <a:latin typeface="Calibri" panose="020F0502020204030204" pitchFamily="34" charset="0"/>
                <a:cs typeface="Calibri" panose="020F0502020204030204" pitchFamily="34" charset="0"/>
              </a:rPr>
              <a:t>;</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3. The need for </a:t>
            </a:r>
            <a:r>
              <a:rPr lang="en-GB" b="1" dirty="0">
                <a:latin typeface="Calibri" panose="020F0502020204030204" pitchFamily="34" charset="0"/>
                <a:cs typeface="Calibri" panose="020F0502020204030204" pitchFamily="34" charset="0"/>
              </a:rPr>
              <a:t>cultural competence</a:t>
            </a:r>
            <a:r>
              <a:rPr lang="en-GB" dirty="0">
                <a:latin typeface="Calibri" panose="020F0502020204030204" pitchFamily="34" charset="0"/>
                <a:cs typeface="Calibri" panose="020F0502020204030204" pitchFamily="34" charset="0"/>
              </a:rPr>
              <a:t>; </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4. Importance of representation and role models</a:t>
            </a: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Previous research</a:t>
            </a:r>
            <a:r>
              <a:rPr lang="en-GB" dirty="0">
                <a:latin typeface="Calibri" panose="020F0502020204030204" pitchFamily="34" charset="0"/>
                <a:cs typeface="Calibri" panose="020F0502020204030204" pitchFamily="34" charset="0"/>
              </a:rPr>
              <a:t> by members of the team across the OU Access Programme concluded that </a:t>
            </a:r>
            <a:r>
              <a:rPr lang="en-GB" b="1" dirty="0">
                <a:latin typeface="Calibri" panose="020F0502020204030204" pitchFamily="34" charset="0"/>
                <a:cs typeface="Calibri" panose="020F0502020204030204" pitchFamily="34" charset="0"/>
              </a:rPr>
              <a:t>White people avoid talking about race</a:t>
            </a:r>
            <a:r>
              <a:rPr lang="en-GB"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With thanks to Julie Young</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5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3DBC-A380-494A-8D98-00611CA43B7D}"/>
              </a:ext>
            </a:extLst>
          </p:cNvPr>
          <p:cNvSpPr>
            <a:spLocks noGrp="1"/>
          </p:cNvSpPr>
          <p:nvPr>
            <p:ph type="ctrTitle"/>
          </p:nvPr>
        </p:nvSpPr>
        <p:spPr>
          <a:xfrm>
            <a:off x="488491" y="207141"/>
            <a:ext cx="10372549" cy="1477392"/>
          </a:xfrm>
        </p:spPr>
        <p:txBody>
          <a:bodyPr/>
          <a:lstStyle/>
          <a:p>
            <a:r>
              <a:rPr lang="en-GB" sz="3600" dirty="0">
                <a:latin typeface="Calibri" panose="020F0502020204030204" pitchFamily="34" charset="0"/>
                <a:cs typeface="Calibri" panose="020F0502020204030204" pitchFamily="34" charset="0"/>
              </a:rPr>
              <a:t>How do we talk about race and mental health? </a:t>
            </a:r>
            <a:br>
              <a:rPr lang="en-GB" sz="3600" dirty="0">
                <a:latin typeface="Calibri" panose="020F0502020204030204" pitchFamily="34" charset="0"/>
                <a:cs typeface="Calibri" panose="020F0502020204030204" pitchFamily="34" charset="0"/>
              </a:rPr>
            </a:br>
            <a:r>
              <a:rPr lang="en-GB" sz="1867" dirty="0">
                <a:latin typeface="Calibri" panose="020F0502020204030204" pitchFamily="34" charset="0"/>
                <a:cs typeface="Calibri" panose="020F0502020204030204" pitchFamily="34" charset="0"/>
              </a:rPr>
              <a:t>John Butcher, Rehana Awan, Darren Gray</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9A34F11-BC0A-4A5D-9992-80C8DA9DDF59}"/>
              </a:ext>
            </a:extLst>
          </p:cNvPr>
          <p:cNvSpPr>
            <a:spLocks noGrp="1"/>
          </p:cNvSpPr>
          <p:nvPr>
            <p:ph type="subTitle" idx="1"/>
          </p:nvPr>
        </p:nvSpPr>
        <p:spPr>
          <a:xfrm>
            <a:off x="488491" y="1119758"/>
            <a:ext cx="11327147" cy="5650778"/>
          </a:xfrm>
        </p:spPr>
        <p:txBody>
          <a:bodyPr/>
          <a:lstStyle/>
          <a:p>
            <a:r>
              <a:rPr lang="en-GB" dirty="0">
                <a:latin typeface="Calibri" panose="020F0502020204030204" pitchFamily="34" charset="0"/>
                <a:cs typeface="Calibri" panose="020F0502020204030204" pitchFamily="34" charset="0"/>
              </a:rPr>
              <a:t>Methodology</a:t>
            </a:r>
          </a:p>
          <a:p>
            <a:r>
              <a:rPr lang="en-GB" dirty="0">
                <a:latin typeface="Calibri" panose="020F0502020204030204" pitchFamily="34" charset="0"/>
                <a:cs typeface="Calibri" panose="020F0502020204030204" pitchFamily="34" charset="0"/>
              </a:rPr>
              <a:t>Following SRPP and ethics guidance an invitation to participate in 121 interviews was sent to all students on Y032, the largest Access module recruiting the highest number of students from disadvantaged backgrounds, asking those who self-identify as Black African or Black Caribbean to respond.</a:t>
            </a:r>
          </a:p>
          <a:p>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Five students were interviewed on MS Teams by 2 Black/Brown interviewers, one an AL on Y032. Each interview was approx. 1 hour in length. The interviews were transcribed (resulting in excess of 100 pages). The data was analysed by the research team who produced a series of themes which were then validated in consultation with the interviewers and participants.</a:t>
            </a:r>
          </a:p>
          <a:p>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personas:</a:t>
            </a:r>
          </a:p>
          <a:p>
            <a:pPr marL="380990" indent="-380990">
              <a:buFont typeface="Arial" panose="020B0604020202020204" pitchFamily="34" charset="0"/>
              <a:buChar char="•"/>
            </a:pPr>
            <a:r>
              <a:rPr lang="en-GB" dirty="0">
                <a:latin typeface="Calibri" panose="020F0502020204030204" pitchFamily="34" charset="0"/>
                <a:cs typeface="Calibri" panose="020F0502020204030204" pitchFamily="34" charset="0"/>
              </a:rPr>
              <a:t>de-personalise individual trauma </a:t>
            </a:r>
          </a:p>
          <a:p>
            <a:pPr marL="380990" indent="-380990">
              <a:buFont typeface="Arial" panose="020B0604020202020204" pitchFamily="34" charset="0"/>
              <a:buChar char="•"/>
            </a:pPr>
            <a:r>
              <a:rPr lang="en-GB" dirty="0">
                <a:latin typeface="Calibri" panose="020F0502020204030204" pitchFamily="34" charset="0"/>
                <a:cs typeface="Calibri" panose="020F0502020204030204" pitchFamily="34" charset="0"/>
              </a:rPr>
              <a:t>semi-generalisable findings</a:t>
            </a:r>
          </a:p>
          <a:p>
            <a:pPr marL="380990" indent="-380990">
              <a:buFont typeface="Arial" panose="020B0604020202020204" pitchFamily="34" charset="0"/>
              <a:buChar char="•"/>
            </a:pPr>
            <a:r>
              <a:rPr lang="en-GB" dirty="0">
                <a:latin typeface="Calibri" panose="020F0502020204030204" pitchFamily="34" charset="0"/>
                <a:cs typeface="Calibri" panose="020F0502020204030204" pitchFamily="34" charset="0"/>
              </a:rPr>
              <a:t>represent the breadth and commonalities between participants experiences. </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50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7"/>
            <a:fld id="{0406593E-52CF-5B45-8CFF-7309163A4729}" type="slidenum">
              <a:rPr lang="en-US">
                <a:solidFill>
                  <a:srgbClr val="FFFFFF"/>
                </a:solidFill>
                <a:latin typeface="Arial" panose="020B0604020202020204"/>
              </a:rPr>
              <a:pPr defTabSz="914377"/>
              <a:t>26</a:t>
            </a:fld>
            <a:endParaRPr lang="en-US" dirty="0">
              <a:solidFill>
                <a:srgbClr val="FFFFFF"/>
              </a:solidFill>
              <a:latin typeface="Arial" panose="020B0604020202020204"/>
            </a:endParaRPr>
          </a:p>
        </p:txBody>
      </p:sp>
      <p:sp>
        <p:nvSpPr>
          <p:cNvPr id="15" name="Text Placeholder 14"/>
          <p:cNvSpPr>
            <a:spLocks noGrp="1"/>
          </p:cNvSpPr>
          <p:nvPr>
            <p:ph type="body" sz="quarter" idx="11"/>
          </p:nvPr>
        </p:nvSpPr>
        <p:spPr>
          <a:xfrm>
            <a:off x="507297" y="3288320"/>
            <a:ext cx="3876089" cy="3548683"/>
          </a:xfrm>
          <a:ln w="57150">
            <a:solidFill>
              <a:srgbClr val="7030A0"/>
            </a:solidFill>
          </a:ln>
        </p:spPr>
        <p:txBody>
          <a:bodyPr/>
          <a:lstStyle/>
          <a:p>
            <a:pPr marL="47999">
              <a:spcBef>
                <a:spcPts val="800"/>
              </a:spcBef>
            </a:pPr>
            <a:r>
              <a:rPr lang="en-US" sz="2133" b="1" dirty="0">
                <a:latin typeface="Calibri" panose="020F0502020204030204" pitchFamily="34" charset="0"/>
                <a:cs typeface="Calibri" panose="020F0502020204030204" pitchFamily="34" charset="0"/>
              </a:rPr>
              <a:t>Representation</a:t>
            </a:r>
          </a:p>
          <a:p>
            <a:pPr marL="95998">
              <a:spcBef>
                <a:spcPts val="800"/>
              </a:spcBef>
            </a:pPr>
            <a:r>
              <a:rPr lang="en-GB" sz="2000" b="1" dirty="0">
                <a:latin typeface="Calibri" panose="020F0502020204030204" pitchFamily="34" charset="0"/>
                <a:cs typeface="Calibri" panose="020F0502020204030204" pitchFamily="34" charset="0"/>
              </a:rPr>
              <a:t>I’d like to be taught the contributions Black people have made</a:t>
            </a:r>
            <a:r>
              <a:rPr lang="en-GB" sz="2000" dirty="0">
                <a:latin typeface="Calibri" panose="020F0502020204030204" pitchFamily="34" charset="0"/>
                <a:cs typeface="Calibri" panose="020F0502020204030204" pitchFamily="34" charset="0"/>
              </a:rPr>
              <a:t> and I want to </a:t>
            </a:r>
            <a:r>
              <a:rPr lang="en-GB" sz="2000" b="1" dirty="0">
                <a:latin typeface="Calibri" panose="020F0502020204030204" pitchFamily="34" charset="0"/>
                <a:cs typeface="Calibri" panose="020F0502020204030204" pitchFamily="34" charset="0"/>
              </a:rPr>
              <a:t>see myself reflected in the staff, students and curriculum</a:t>
            </a:r>
            <a:r>
              <a:rPr lang="en-GB" sz="2000" dirty="0">
                <a:latin typeface="Calibri" panose="020F0502020204030204" pitchFamily="34" charset="0"/>
                <a:cs typeface="Calibri" panose="020F0502020204030204" pitchFamily="34" charset="0"/>
              </a:rPr>
              <a:t> at the OU. The OU should help students build resilience, have student partnerships and get Black students to make videos and tutorials to show other Black students they can do it.</a:t>
            </a:r>
          </a:p>
        </p:txBody>
      </p:sp>
      <p:sp>
        <p:nvSpPr>
          <p:cNvPr id="17" name="Text Placeholder 16"/>
          <p:cNvSpPr>
            <a:spLocks noGrp="1"/>
          </p:cNvSpPr>
          <p:nvPr>
            <p:ph type="body" sz="quarter" idx="13"/>
          </p:nvPr>
        </p:nvSpPr>
        <p:spPr>
          <a:xfrm>
            <a:off x="4590339" y="2110156"/>
            <a:ext cx="3095315" cy="4628973"/>
          </a:xfrm>
          <a:ln w="57150">
            <a:solidFill>
              <a:srgbClr val="00B050"/>
            </a:solidFill>
          </a:ln>
        </p:spPr>
        <p:txBody>
          <a:bodyPr/>
          <a:lstStyle/>
          <a:p>
            <a:pPr marL="95998" indent="0">
              <a:spcBef>
                <a:spcPts val="800"/>
              </a:spcBef>
              <a:buNone/>
            </a:pPr>
            <a:r>
              <a:rPr lang="en-US" sz="2133" b="1" dirty="0">
                <a:latin typeface="Calibri" panose="020F0502020204030204" pitchFamily="34" charset="0"/>
                <a:cs typeface="Calibri" panose="020F0502020204030204" pitchFamily="34" charset="0"/>
              </a:rPr>
              <a:t>Talking about race</a:t>
            </a:r>
            <a:br>
              <a:rPr lang="en-US" sz="2133" b="1"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I’ve experienced direct racism.</a:t>
            </a:r>
          </a:p>
          <a:p>
            <a:pPr marL="95998" indent="0">
              <a:spcBef>
                <a:spcPts val="800"/>
              </a:spcBef>
              <a:buNone/>
            </a:pPr>
            <a:r>
              <a:rPr lang="en-GB" sz="2000" dirty="0">
                <a:latin typeface="Calibri" panose="020F0502020204030204" pitchFamily="34" charset="0"/>
                <a:cs typeface="Calibri" panose="020F0502020204030204" pitchFamily="34" charset="0"/>
              </a:rPr>
              <a:t>White people know about where to find out stuff and how to get things done; need to share this with Black people so they know too.</a:t>
            </a:r>
          </a:p>
          <a:p>
            <a:pPr marL="95998" indent="0">
              <a:spcBef>
                <a:spcPts val="800"/>
              </a:spcBef>
              <a:buNone/>
            </a:pPr>
            <a:r>
              <a:rPr lang="en-GB" sz="2000" dirty="0">
                <a:latin typeface="Calibri" panose="020F0502020204030204" pitchFamily="34" charset="0"/>
                <a:cs typeface="Calibri" panose="020F0502020204030204" pitchFamily="34" charset="0"/>
              </a:rPr>
              <a:t>Black people are fine talking about race it’s White people who aren’t comfortable with it. </a:t>
            </a:r>
            <a:r>
              <a:rPr lang="en-GB" sz="2000" b="1" dirty="0">
                <a:latin typeface="Calibri" panose="020F0502020204030204" pitchFamily="34" charset="0"/>
                <a:cs typeface="Calibri" panose="020F0502020204030204" pitchFamily="34" charset="0"/>
              </a:rPr>
              <a:t>Black people need to be empowered </a:t>
            </a:r>
            <a:r>
              <a:rPr lang="en-GB" sz="2000" dirty="0">
                <a:latin typeface="Calibri" panose="020F0502020204030204" pitchFamily="34" charset="0"/>
                <a:cs typeface="Calibri" panose="020F0502020204030204" pitchFamily="34" charset="0"/>
              </a:rPr>
              <a:t>from the bottom and this will make the changes that are needed.</a:t>
            </a:r>
          </a:p>
          <a:p>
            <a:pPr marL="95998"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endParaRPr lang="en-US" dirty="0"/>
          </a:p>
        </p:txBody>
      </p:sp>
      <p:sp>
        <p:nvSpPr>
          <p:cNvPr id="14" name="Title 13"/>
          <p:cNvSpPr>
            <a:spLocks noGrp="1"/>
          </p:cNvSpPr>
          <p:nvPr>
            <p:ph type="ctrTitle"/>
          </p:nvPr>
        </p:nvSpPr>
        <p:spPr>
          <a:xfrm>
            <a:off x="480000" y="816286"/>
            <a:ext cx="1753843" cy="523919"/>
          </a:xfrm>
          <a:solidFill>
            <a:srgbClr val="0070C0"/>
          </a:solidFill>
        </p:spPr>
        <p:txBody>
          <a:bodyPr/>
          <a:lstStyle/>
          <a:p>
            <a:r>
              <a:rPr lang="en-US" sz="2133" dirty="0"/>
              <a:t>Age:  27</a:t>
            </a:r>
          </a:p>
        </p:txBody>
      </p:sp>
      <p:sp>
        <p:nvSpPr>
          <p:cNvPr id="18" name="Text Placeholder 17"/>
          <p:cNvSpPr>
            <a:spLocks noGrp="1"/>
          </p:cNvSpPr>
          <p:nvPr>
            <p:ph type="body" sz="quarter" idx="14"/>
          </p:nvPr>
        </p:nvSpPr>
        <p:spPr>
          <a:xfrm>
            <a:off x="526896" y="1418489"/>
            <a:ext cx="3876089" cy="1771251"/>
          </a:xfrm>
          <a:blipFill dpi="0" rotWithShape="1">
            <a:blip r:embed="rId2">
              <a:alphaModFix amt="0"/>
            </a:blip>
            <a:srcRect/>
            <a:tile tx="0" ty="0" sx="100000" sy="100000" flip="none" algn="tl"/>
          </a:blipFill>
          <a:ln w="57150">
            <a:solidFill>
              <a:srgbClr val="92D050"/>
            </a:solidFill>
          </a:ln>
        </p:spPr>
        <p:txBody>
          <a:bodyPr/>
          <a:lstStyle/>
          <a:p>
            <a:endParaRPr lang="en-GB" sz="2133" dirty="0"/>
          </a:p>
          <a:p>
            <a:r>
              <a:rPr lang="en-GB" sz="2133" dirty="0">
                <a:latin typeface="Calibri" panose="020F0502020204030204" pitchFamily="34" charset="0"/>
                <a:cs typeface="Calibri" panose="020F0502020204030204" pitchFamily="34" charset="0"/>
              </a:rPr>
              <a:t>Educational experience </a:t>
            </a:r>
          </a:p>
          <a:p>
            <a:pPr>
              <a:spcBef>
                <a:spcPts val="800"/>
              </a:spcBef>
            </a:pPr>
            <a:r>
              <a:rPr lang="en-GB" sz="2000" b="0" dirty="0">
                <a:latin typeface="Calibri" panose="020F0502020204030204" pitchFamily="34" charset="0"/>
                <a:cs typeface="Calibri" panose="020F0502020204030204" pitchFamily="34" charset="0"/>
              </a:rPr>
              <a:t>I was told I was never going to amount to anything by my teachers at school. They had low expectations for me. I needed the </a:t>
            </a:r>
            <a:r>
              <a:rPr lang="en-GB" sz="2000" dirty="0">
                <a:latin typeface="Calibri" panose="020F0502020204030204" pitchFamily="34" charset="0"/>
                <a:cs typeface="Calibri" panose="020F0502020204030204" pitchFamily="34" charset="0"/>
              </a:rPr>
              <a:t>bursary to study</a:t>
            </a:r>
            <a:r>
              <a:rPr lang="en-GB" sz="2000" b="0" dirty="0">
                <a:latin typeface="Calibri" panose="020F0502020204030204" pitchFamily="34" charset="0"/>
                <a:cs typeface="Calibri" panose="020F0502020204030204" pitchFamily="34" charset="0"/>
              </a:rPr>
              <a:t>. </a:t>
            </a:r>
          </a:p>
          <a:p>
            <a:endParaRPr lang="en-GB" sz="2133" dirty="0"/>
          </a:p>
        </p:txBody>
      </p:sp>
      <p:sp>
        <p:nvSpPr>
          <p:cNvPr id="10" name="Title 13">
            <a:extLst>
              <a:ext uri="{FF2B5EF4-FFF2-40B4-BE49-F238E27FC236}">
                <a16:creationId xmlns:a16="http://schemas.microsoft.com/office/drawing/2014/main" id="{30B2F7EA-7D43-44B0-946E-618F42C0CFAA}"/>
              </a:ext>
            </a:extLst>
          </p:cNvPr>
          <p:cNvSpPr txBox="1">
            <a:spLocks/>
          </p:cNvSpPr>
          <p:nvPr/>
        </p:nvSpPr>
        <p:spPr>
          <a:xfrm>
            <a:off x="4489108" y="835468"/>
            <a:ext cx="3835993" cy="504737"/>
          </a:xfrm>
          <a:prstGeom prst="rect">
            <a:avLst/>
          </a:prstGeom>
          <a:solidFill>
            <a:srgbClr val="0070C0"/>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First language: English	</a:t>
            </a:r>
          </a:p>
        </p:txBody>
      </p:sp>
      <p:sp>
        <p:nvSpPr>
          <p:cNvPr id="11" name="Title 13">
            <a:extLst>
              <a:ext uri="{FF2B5EF4-FFF2-40B4-BE49-F238E27FC236}">
                <a16:creationId xmlns:a16="http://schemas.microsoft.com/office/drawing/2014/main" id="{94B1DA79-C464-47CE-91C4-2C7CFF5D64E4}"/>
              </a:ext>
            </a:extLst>
          </p:cNvPr>
          <p:cNvSpPr txBox="1">
            <a:spLocks/>
          </p:cNvSpPr>
          <p:nvPr/>
        </p:nvSpPr>
        <p:spPr>
          <a:xfrm>
            <a:off x="2304183" y="816284"/>
            <a:ext cx="2079203" cy="523920"/>
          </a:xfrm>
          <a:prstGeom prst="rect">
            <a:avLst/>
          </a:prstGeom>
          <a:solidFill>
            <a:srgbClr val="0070C0"/>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Name: Kaye</a:t>
            </a:r>
          </a:p>
        </p:txBody>
      </p:sp>
      <p:sp>
        <p:nvSpPr>
          <p:cNvPr id="12" name="Title 13">
            <a:extLst>
              <a:ext uri="{FF2B5EF4-FFF2-40B4-BE49-F238E27FC236}">
                <a16:creationId xmlns:a16="http://schemas.microsoft.com/office/drawing/2014/main" id="{759B6AB3-9166-4BD2-8E80-112458C581A0}"/>
              </a:ext>
            </a:extLst>
          </p:cNvPr>
          <p:cNvSpPr txBox="1">
            <a:spLocks/>
          </p:cNvSpPr>
          <p:nvPr/>
        </p:nvSpPr>
        <p:spPr>
          <a:xfrm>
            <a:off x="436370" y="165767"/>
            <a:ext cx="9434461" cy="565900"/>
          </a:xfrm>
          <a:prstGeom prst="rect">
            <a:avLst/>
          </a:prstGeom>
          <a:solidFill>
            <a:srgbClr val="0070C0"/>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endParaRPr lang="en-GB" sz="2133" dirty="0">
              <a:solidFill>
                <a:srgbClr val="FFFFFF"/>
              </a:solidFill>
              <a:latin typeface="Arial" panose="020B0604020202020204"/>
            </a:endParaRPr>
          </a:p>
          <a:p>
            <a:pPr defTabSz="1219139"/>
            <a:r>
              <a:rPr lang="en-GB" sz="2133" dirty="0">
                <a:solidFill>
                  <a:srgbClr val="FFFFFF"/>
                </a:solidFill>
                <a:latin typeface="Arial" panose="020B0604020202020204"/>
              </a:rPr>
              <a:t>Identity: ‘Black British single mother, I’m confident, strong and resilient’</a:t>
            </a:r>
          </a:p>
          <a:p>
            <a:pPr defTabSz="1219139"/>
            <a:r>
              <a:rPr lang="en-US" sz="1867" dirty="0">
                <a:solidFill>
                  <a:srgbClr val="FFFFFF"/>
                </a:solidFill>
                <a:latin typeface="Arial" panose="020B0604020202020204"/>
              </a:rPr>
              <a:t>	</a:t>
            </a:r>
          </a:p>
        </p:txBody>
      </p:sp>
      <p:sp>
        <p:nvSpPr>
          <p:cNvPr id="6" name="TextBox 5">
            <a:extLst>
              <a:ext uri="{FF2B5EF4-FFF2-40B4-BE49-F238E27FC236}">
                <a16:creationId xmlns:a16="http://schemas.microsoft.com/office/drawing/2014/main" id="{38628A86-3288-4E93-BDC0-A2FD84D7FAF8}"/>
              </a:ext>
            </a:extLst>
          </p:cNvPr>
          <p:cNvSpPr txBox="1"/>
          <p:nvPr/>
        </p:nvSpPr>
        <p:spPr>
          <a:xfrm>
            <a:off x="4610191" y="1456427"/>
            <a:ext cx="2986364" cy="387735"/>
          </a:xfrm>
          <a:prstGeom prst="rect">
            <a:avLst/>
          </a:prstGeom>
          <a:noFill/>
          <a:ln w="57150">
            <a:solidFill>
              <a:srgbClr val="FFFF00"/>
            </a:solidFill>
          </a:ln>
        </p:spPr>
        <p:txBody>
          <a:bodyPr wrap="square" rtlCol="0">
            <a:spAutoFit/>
          </a:bodyPr>
          <a:lstStyle/>
          <a:p>
            <a:pPr marL="95998" defTabSz="914377">
              <a:lnSpc>
                <a:spcPct val="90000"/>
              </a:lnSpc>
            </a:pPr>
            <a:r>
              <a:rPr lang="en-GB" sz="2133" b="1" dirty="0">
                <a:solidFill>
                  <a:srgbClr val="000000"/>
                </a:solidFill>
                <a:latin typeface="Calibri" panose="020F0502020204030204" pitchFamily="34" charset="0"/>
                <a:cs typeface="Calibri" panose="020F0502020204030204" pitchFamily="34" charset="0"/>
              </a:rPr>
              <a:t>Disability - </a:t>
            </a:r>
            <a:r>
              <a:rPr lang="en-GB" sz="2133" dirty="0">
                <a:solidFill>
                  <a:srgbClr val="000000"/>
                </a:solidFill>
                <a:latin typeface="Calibri" panose="020F0502020204030204" pitchFamily="34" charset="0"/>
                <a:cs typeface="Calibri" panose="020F0502020204030204" pitchFamily="34" charset="0"/>
              </a:rPr>
              <a:t>None</a:t>
            </a:r>
          </a:p>
        </p:txBody>
      </p:sp>
      <p:sp>
        <p:nvSpPr>
          <p:cNvPr id="3" name="Rectangle 2">
            <a:extLst>
              <a:ext uri="{FF2B5EF4-FFF2-40B4-BE49-F238E27FC236}">
                <a16:creationId xmlns:a16="http://schemas.microsoft.com/office/drawing/2014/main" id="{0C5D5F4D-2E2C-4DD6-9824-E1A1E9591941}"/>
              </a:ext>
            </a:extLst>
          </p:cNvPr>
          <p:cNvSpPr/>
          <p:nvPr/>
        </p:nvSpPr>
        <p:spPr>
          <a:xfrm>
            <a:off x="11712000" y="6289482"/>
            <a:ext cx="480000" cy="56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7912205" y="1444004"/>
            <a:ext cx="3799795" cy="5248229"/>
          </a:xfrm>
          <a:ln w="57150">
            <a:solidFill>
              <a:schemeClr val="accent2">
                <a:lumMod val="60000"/>
                <a:lumOff val="40000"/>
              </a:schemeClr>
            </a:solidFill>
          </a:ln>
        </p:spPr>
        <p:txBody>
          <a:bodyPr/>
          <a:lstStyle/>
          <a:p>
            <a:pPr marL="47999"/>
            <a:r>
              <a:rPr lang="en-US" sz="2133" b="1" dirty="0">
                <a:latin typeface="Calibri" panose="020F0502020204030204" pitchFamily="34" charset="0"/>
                <a:cs typeface="Calibri" panose="020F0502020204030204" pitchFamily="34" charset="0"/>
              </a:rPr>
              <a:t>Talking</a:t>
            </a:r>
            <a:r>
              <a:rPr lang="en-US" sz="2000" b="1" dirty="0">
                <a:latin typeface="Calibri" panose="020F0502020204030204" pitchFamily="34" charset="0"/>
                <a:cs typeface="Calibri" panose="020F0502020204030204" pitchFamily="34" charset="0"/>
              </a:rPr>
              <a:t> about mental health</a:t>
            </a:r>
          </a:p>
          <a:p>
            <a:r>
              <a:rPr lang="en-GB" sz="2000" dirty="0">
                <a:latin typeface="Calibri" panose="020F0502020204030204" pitchFamily="34" charset="0"/>
                <a:cs typeface="Calibri" panose="020F0502020204030204" pitchFamily="34" charset="0"/>
              </a:rPr>
              <a:t>My parent’s generation just used to get on with stuff, not seeking help or talking about it. It wasn’t right but </a:t>
            </a:r>
            <a:r>
              <a:rPr lang="en-GB" sz="2000" b="1" dirty="0">
                <a:latin typeface="Calibri" panose="020F0502020204030204" pitchFamily="34" charset="0"/>
                <a:cs typeface="Calibri" panose="020F0502020204030204" pitchFamily="34" charset="0"/>
              </a:rPr>
              <a:t>they didn’t want to be labelled mad and then for people to avoid them or they feared their family will find out. </a:t>
            </a:r>
            <a:r>
              <a:rPr lang="en-GB" sz="2000" dirty="0">
                <a:latin typeface="Calibri" panose="020F0502020204030204" pitchFamily="34" charset="0"/>
                <a:cs typeface="Calibri" panose="020F0502020204030204" pitchFamily="34" charset="0"/>
              </a:rPr>
              <a:t>There’s nothing to be embarrassed about though, you won’t be treated differently, need to speak out and not hold things in because that’s where the problems happen. Need to </a:t>
            </a:r>
            <a:r>
              <a:rPr lang="en-GB" sz="2000" b="1" dirty="0">
                <a:latin typeface="Calibri" panose="020F0502020204030204" pitchFamily="34" charset="0"/>
                <a:cs typeface="Calibri" panose="020F0502020204030204" pitchFamily="34" charset="0"/>
              </a:rPr>
              <a:t>tell people it’s confidential </a:t>
            </a:r>
            <a:r>
              <a:rPr lang="en-GB" sz="2000" dirty="0">
                <a:latin typeface="Calibri" panose="020F0502020204030204" pitchFamily="34" charset="0"/>
                <a:cs typeface="Calibri" panose="020F0502020204030204" pitchFamily="34" charset="0"/>
              </a:rPr>
              <a:t>and</a:t>
            </a:r>
            <a:r>
              <a:rPr lang="en-GB" sz="2000" b="1" dirty="0">
                <a:latin typeface="Calibri" panose="020F0502020204030204" pitchFamily="34" charset="0"/>
                <a:cs typeface="Calibri" panose="020F0502020204030204" pitchFamily="34" charset="0"/>
              </a:rPr>
              <a:t> make information easy to find.</a:t>
            </a:r>
          </a:p>
          <a:p>
            <a:r>
              <a:rPr lang="en-GB" sz="2000" dirty="0">
                <a:latin typeface="Calibri" panose="020F0502020204030204" pitchFamily="34" charset="0"/>
                <a:cs typeface="Calibri" panose="020F0502020204030204" pitchFamily="34" charset="0"/>
              </a:rPr>
              <a:t>My</a:t>
            </a:r>
            <a:r>
              <a:rPr lang="en-GB" sz="2000" b="1" dirty="0">
                <a:latin typeface="Calibri" panose="020F0502020204030204" pitchFamily="34" charset="0"/>
                <a:cs typeface="Calibri" panose="020F0502020204030204" pitchFamily="34" charset="0"/>
              </a:rPr>
              <a:t> tutor has been amazing </a:t>
            </a:r>
            <a:r>
              <a:rPr lang="en-GB" sz="2000" dirty="0">
                <a:latin typeface="Calibri" panose="020F0502020204030204" pitchFamily="34" charset="0"/>
                <a:cs typeface="Calibri" panose="020F0502020204030204" pitchFamily="34" charset="0"/>
              </a:rPr>
              <a:t>though and helped me so much.</a:t>
            </a:r>
          </a:p>
          <a:p>
            <a:endParaRPr lang="en-US" sz="2133" b="1" dirty="0"/>
          </a:p>
        </p:txBody>
      </p:sp>
    </p:spTree>
    <p:extLst>
      <p:ext uri="{BB962C8B-B14F-4D97-AF65-F5344CB8AC3E}">
        <p14:creationId xmlns:p14="http://schemas.microsoft.com/office/powerpoint/2010/main" val="31445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7"/>
            <a:fld id="{0406593E-52CF-5B45-8CFF-7309163A4729}" type="slidenum">
              <a:rPr lang="en-US">
                <a:solidFill>
                  <a:srgbClr val="FFFFFF"/>
                </a:solidFill>
                <a:latin typeface="Arial" panose="020B0604020202020204"/>
              </a:rPr>
              <a:pPr defTabSz="914377"/>
              <a:t>27</a:t>
            </a:fld>
            <a:endParaRPr lang="en-US" dirty="0">
              <a:solidFill>
                <a:srgbClr val="FFFFFF"/>
              </a:solidFill>
              <a:latin typeface="Arial" panose="020B0604020202020204"/>
            </a:endParaRPr>
          </a:p>
        </p:txBody>
      </p:sp>
      <p:sp>
        <p:nvSpPr>
          <p:cNvPr id="15" name="Text Placeholder 14"/>
          <p:cNvSpPr>
            <a:spLocks noGrp="1"/>
          </p:cNvSpPr>
          <p:nvPr>
            <p:ph type="body" sz="quarter" idx="11"/>
          </p:nvPr>
        </p:nvSpPr>
        <p:spPr>
          <a:xfrm>
            <a:off x="479999" y="1496658"/>
            <a:ext cx="3505848" cy="3864685"/>
          </a:xfrm>
          <a:ln w="57150">
            <a:solidFill>
              <a:srgbClr val="7030A0"/>
            </a:solidFill>
          </a:ln>
        </p:spPr>
        <p:txBody>
          <a:bodyPr/>
          <a:lstStyle/>
          <a:p>
            <a:pPr marL="47999">
              <a:spcBef>
                <a:spcPts val="800"/>
              </a:spcBef>
            </a:pPr>
            <a:r>
              <a:rPr lang="en-US" sz="2133" b="1" dirty="0">
                <a:latin typeface="Calibri" panose="020F0502020204030204" pitchFamily="34" charset="0"/>
                <a:cs typeface="Calibri" panose="020F0502020204030204" pitchFamily="34" charset="0"/>
              </a:rPr>
              <a:t>Representation</a:t>
            </a:r>
          </a:p>
          <a:p>
            <a:pPr marL="95998">
              <a:spcBef>
                <a:spcPts val="800"/>
              </a:spcBef>
            </a:pPr>
            <a:r>
              <a:rPr lang="en-GB" sz="2000" dirty="0">
                <a:latin typeface="Calibri" panose="020F0502020204030204" pitchFamily="34" charset="0"/>
                <a:cs typeface="Calibri" panose="020F0502020204030204" pitchFamily="34" charset="0"/>
              </a:rPr>
              <a:t>There were only 2 Black people in my tutorial. Being the only Black man in a White class F2F would play on my mind. I worry that I might be in the wrong place. </a:t>
            </a:r>
          </a:p>
          <a:p>
            <a:pPr marL="95998">
              <a:spcBef>
                <a:spcPts val="800"/>
              </a:spcBef>
            </a:pPr>
            <a:r>
              <a:rPr lang="en-GB" sz="2000" dirty="0">
                <a:latin typeface="Calibri" panose="020F0502020204030204" pitchFamily="34" charset="0"/>
                <a:cs typeface="Calibri" panose="020F0502020204030204" pitchFamily="34" charset="0"/>
              </a:rPr>
              <a:t>I tried to find </a:t>
            </a:r>
            <a:r>
              <a:rPr lang="en-GB" sz="2000" b="1" dirty="0">
                <a:latin typeface="Calibri" panose="020F0502020204030204" pitchFamily="34" charset="0"/>
                <a:cs typeface="Calibri" panose="020F0502020204030204" pitchFamily="34" charset="0"/>
              </a:rPr>
              <a:t>the Black experience in the materials, it’s only negative representation</a:t>
            </a:r>
            <a:r>
              <a:rPr lang="en-GB" sz="2000" dirty="0">
                <a:latin typeface="Calibri" panose="020F0502020204030204" pitchFamily="34" charset="0"/>
                <a:cs typeface="Calibri" panose="020F0502020204030204" pitchFamily="34" charset="0"/>
              </a:rPr>
              <a:t>. The </a:t>
            </a:r>
            <a:r>
              <a:rPr lang="en-GB" sz="2000" b="1" dirty="0">
                <a:latin typeface="Calibri" panose="020F0502020204030204" pitchFamily="34" charset="0"/>
                <a:cs typeface="Calibri" panose="020F0502020204030204" pitchFamily="34" charset="0"/>
              </a:rPr>
              <a:t>tokenism </a:t>
            </a:r>
            <a:r>
              <a:rPr lang="en-GB" sz="2000" dirty="0">
                <a:latin typeface="Calibri" panose="020F0502020204030204" pitchFamily="34" charset="0"/>
                <a:cs typeface="Calibri" panose="020F0502020204030204" pitchFamily="34" charset="0"/>
              </a:rPr>
              <a:t>on the OU website</a:t>
            </a:r>
            <a:r>
              <a:rPr lang="en-GB" sz="2000" b="1" dirty="0">
                <a:latin typeface="Calibri" panose="020F0502020204030204" pitchFamily="34" charset="0"/>
                <a:cs typeface="Calibri" panose="020F0502020204030204" pitchFamily="34" charset="0"/>
              </a:rPr>
              <a:t> reinforces structural inequalities</a:t>
            </a:r>
            <a:r>
              <a:rPr lang="en-GB" sz="2000" dirty="0">
                <a:latin typeface="Calibri" panose="020F0502020204030204" pitchFamily="34" charset="0"/>
                <a:cs typeface="Calibri" panose="020F0502020204030204" pitchFamily="34" charset="0"/>
              </a:rPr>
              <a:t>.</a:t>
            </a:r>
            <a:endParaRPr lang="en-US" dirty="0"/>
          </a:p>
        </p:txBody>
      </p:sp>
      <p:sp>
        <p:nvSpPr>
          <p:cNvPr id="17" name="Text Placeholder 16"/>
          <p:cNvSpPr>
            <a:spLocks noGrp="1"/>
          </p:cNvSpPr>
          <p:nvPr>
            <p:ph type="body" sz="quarter" idx="13"/>
          </p:nvPr>
        </p:nvSpPr>
        <p:spPr>
          <a:xfrm>
            <a:off x="4106932" y="3222398"/>
            <a:ext cx="4190869" cy="3614605"/>
          </a:xfrm>
          <a:ln w="57150">
            <a:solidFill>
              <a:srgbClr val="00B050"/>
            </a:solidFill>
          </a:ln>
        </p:spPr>
        <p:txBody>
          <a:bodyPr/>
          <a:lstStyle/>
          <a:p>
            <a:pPr marL="95998" indent="0">
              <a:buNone/>
            </a:pPr>
            <a:r>
              <a:rPr lang="en-US" sz="2133" b="1" dirty="0">
                <a:latin typeface="Calibri" panose="020F0502020204030204" pitchFamily="34" charset="0"/>
                <a:cs typeface="Calibri" panose="020F0502020204030204" pitchFamily="34" charset="0"/>
              </a:rPr>
              <a:t>Talking about race</a:t>
            </a:r>
            <a:br>
              <a:rPr lang="en-US" sz="2133" b="1"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I’ve experienced direct racism.</a:t>
            </a:r>
          </a:p>
          <a:p>
            <a:pPr marL="95998" indent="0">
              <a:buNone/>
            </a:pPr>
            <a:r>
              <a:rPr lang="en-GB" sz="2000" b="1" dirty="0">
                <a:latin typeface="Calibri" panose="020F0502020204030204" pitchFamily="34" charset="0"/>
                <a:cs typeface="Calibri" panose="020F0502020204030204" pitchFamily="34" charset="0"/>
              </a:rPr>
              <a:t>White people feel guilty when they talk about racism, </a:t>
            </a:r>
            <a:r>
              <a:rPr lang="en-GB" sz="2000" dirty="0">
                <a:latin typeface="Calibri" panose="020F0502020204030204" pitchFamily="34" charset="0"/>
                <a:cs typeface="Calibri" panose="020F0502020204030204" pitchFamily="34" charset="0"/>
              </a:rPr>
              <a:t>so they avoid talking about it – ‘let’s not go there’.</a:t>
            </a:r>
          </a:p>
          <a:p>
            <a:pPr marL="95998" indent="0">
              <a:buNone/>
            </a:pPr>
            <a:r>
              <a:rPr lang="en-GB" sz="2000" dirty="0">
                <a:latin typeface="Calibri" panose="020F0502020204030204" pitchFamily="34" charset="0"/>
                <a:cs typeface="Calibri" panose="020F0502020204030204" pitchFamily="34" charset="0"/>
              </a:rPr>
              <a:t>We need to find the common goals and the common points to find agreement.</a:t>
            </a:r>
          </a:p>
          <a:p>
            <a:pPr marL="95998" indent="0">
              <a:buNone/>
            </a:pPr>
            <a:r>
              <a:rPr lang="en-GB" sz="2000" b="1" dirty="0">
                <a:latin typeface="Calibri" panose="020F0502020204030204" pitchFamily="34" charset="0"/>
                <a:cs typeface="Calibri" panose="020F0502020204030204" pitchFamily="34" charset="0"/>
              </a:rPr>
              <a:t>I worry about the stereotypes linked to Black people</a:t>
            </a:r>
            <a:r>
              <a:rPr lang="en-GB" sz="2000" dirty="0">
                <a:latin typeface="Calibri" panose="020F0502020204030204" pitchFamily="34" charset="0"/>
                <a:cs typeface="Calibri" panose="020F0502020204030204" pitchFamily="34" charset="0"/>
              </a:rPr>
              <a:t>, like ‘they don’t want to work, they’re lazy’.</a:t>
            </a:r>
          </a:p>
          <a:p>
            <a:pPr marL="95998"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endParaRPr lang="en-US" dirty="0"/>
          </a:p>
        </p:txBody>
      </p:sp>
      <p:sp>
        <p:nvSpPr>
          <p:cNvPr id="14" name="Title 13"/>
          <p:cNvSpPr>
            <a:spLocks noGrp="1"/>
          </p:cNvSpPr>
          <p:nvPr>
            <p:ph type="ctrTitle"/>
          </p:nvPr>
        </p:nvSpPr>
        <p:spPr>
          <a:xfrm>
            <a:off x="480000" y="816286"/>
            <a:ext cx="1753843" cy="523919"/>
          </a:xfrm>
          <a:solidFill>
            <a:schemeClr val="accent3">
              <a:lumMod val="75000"/>
            </a:schemeClr>
          </a:solidFill>
        </p:spPr>
        <p:txBody>
          <a:bodyPr/>
          <a:lstStyle/>
          <a:p>
            <a:r>
              <a:rPr lang="en-US" sz="2133" dirty="0"/>
              <a:t>Age:  45	</a:t>
            </a:r>
          </a:p>
        </p:txBody>
      </p:sp>
      <p:sp>
        <p:nvSpPr>
          <p:cNvPr id="18" name="Text Placeholder 17"/>
          <p:cNvSpPr>
            <a:spLocks noGrp="1"/>
          </p:cNvSpPr>
          <p:nvPr>
            <p:ph type="body" sz="quarter" idx="14"/>
          </p:nvPr>
        </p:nvSpPr>
        <p:spPr>
          <a:xfrm>
            <a:off x="480002" y="5361343"/>
            <a:ext cx="3505845" cy="1330891"/>
          </a:xfrm>
          <a:blipFill dpi="0" rotWithShape="1">
            <a:blip r:embed="rId2">
              <a:alphaModFix amt="0"/>
            </a:blip>
            <a:srcRect/>
            <a:tile tx="0" ty="0" sx="100000" sy="100000" flip="none" algn="tl"/>
          </a:blipFill>
          <a:ln w="57150">
            <a:solidFill>
              <a:srgbClr val="92D050"/>
            </a:solidFill>
          </a:ln>
        </p:spPr>
        <p:txBody>
          <a:bodyPr/>
          <a:lstStyle/>
          <a:p>
            <a:endParaRPr lang="en-GB" sz="2133" dirty="0"/>
          </a:p>
          <a:p>
            <a:r>
              <a:rPr lang="en-GB" sz="2133" dirty="0">
                <a:latin typeface="Calibri" panose="020F0502020204030204" pitchFamily="34" charset="0"/>
                <a:cs typeface="Calibri" panose="020F0502020204030204" pitchFamily="34" charset="0"/>
              </a:rPr>
              <a:t>Educational experience </a:t>
            </a:r>
          </a:p>
          <a:p>
            <a:pPr>
              <a:spcBef>
                <a:spcPts val="800"/>
              </a:spcBef>
            </a:pPr>
            <a:r>
              <a:rPr lang="en-GB" sz="2000" b="0" dirty="0">
                <a:latin typeface="Calibri" panose="020F0502020204030204" pitchFamily="34" charset="0"/>
                <a:cs typeface="Calibri" panose="020F0502020204030204" pitchFamily="34" charset="0"/>
              </a:rPr>
              <a:t>I studied in Nigeria.</a:t>
            </a:r>
            <a:r>
              <a:rPr lang="en-GB" sz="2000" dirty="0">
                <a:latin typeface="Calibri" panose="020F0502020204030204" pitchFamily="34" charset="0"/>
                <a:cs typeface="Calibri" panose="020F0502020204030204" pitchFamily="34" charset="0"/>
              </a:rPr>
              <a:t> I don’t like to bother my tutor with issues or when I’m not feeling well. </a:t>
            </a:r>
          </a:p>
          <a:p>
            <a:endParaRPr lang="en-GB" sz="2133" dirty="0"/>
          </a:p>
        </p:txBody>
      </p:sp>
      <p:sp>
        <p:nvSpPr>
          <p:cNvPr id="10" name="Title 13">
            <a:extLst>
              <a:ext uri="{FF2B5EF4-FFF2-40B4-BE49-F238E27FC236}">
                <a16:creationId xmlns:a16="http://schemas.microsoft.com/office/drawing/2014/main" id="{30B2F7EA-7D43-44B0-946E-618F42C0CFAA}"/>
              </a:ext>
            </a:extLst>
          </p:cNvPr>
          <p:cNvSpPr txBox="1">
            <a:spLocks/>
          </p:cNvSpPr>
          <p:nvPr/>
        </p:nvSpPr>
        <p:spPr>
          <a:xfrm>
            <a:off x="4489108" y="835468"/>
            <a:ext cx="3835993" cy="504737"/>
          </a:xfrm>
          <a:prstGeom prst="rect">
            <a:avLst/>
          </a:prstGeom>
          <a:solidFill>
            <a:schemeClr val="accent3">
              <a:lumMod val="75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First language: English/Igbo	</a:t>
            </a:r>
          </a:p>
        </p:txBody>
      </p:sp>
      <p:sp>
        <p:nvSpPr>
          <p:cNvPr id="11" name="Title 13">
            <a:extLst>
              <a:ext uri="{FF2B5EF4-FFF2-40B4-BE49-F238E27FC236}">
                <a16:creationId xmlns:a16="http://schemas.microsoft.com/office/drawing/2014/main" id="{94B1DA79-C464-47CE-91C4-2C7CFF5D64E4}"/>
              </a:ext>
            </a:extLst>
          </p:cNvPr>
          <p:cNvSpPr txBox="1">
            <a:spLocks/>
          </p:cNvSpPr>
          <p:nvPr/>
        </p:nvSpPr>
        <p:spPr>
          <a:xfrm>
            <a:off x="2304183" y="816284"/>
            <a:ext cx="2079203" cy="523920"/>
          </a:xfrm>
          <a:prstGeom prst="rect">
            <a:avLst/>
          </a:prstGeom>
          <a:solidFill>
            <a:schemeClr val="accent3">
              <a:lumMod val="75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Name: Joshua</a:t>
            </a:r>
          </a:p>
        </p:txBody>
      </p:sp>
      <p:sp>
        <p:nvSpPr>
          <p:cNvPr id="12" name="Title 13">
            <a:extLst>
              <a:ext uri="{FF2B5EF4-FFF2-40B4-BE49-F238E27FC236}">
                <a16:creationId xmlns:a16="http://schemas.microsoft.com/office/drawing/2014/main" id="{759B6AB3-9166-4BD2-8E80-112458C581A0}"/>
              </a:ext>
            </a:extLst>
          </p:cNvPr>
          <p:cNvSpPr txBox="1">
            <a:spLocks/>
          </p:cNvSpPr>
          <p:nvPr/>
        </p:nvSpPr>
        <p:spPr>
          <a:xfrm>
            <a:off x="436369" y="165767"/>
            <a:ext cx="4620824" cy="565900"/>
          </a:xfrm>
          <a:prstGeom prst="rect">
            <a:avLst/>
          </a:prstGeom>
          <a:solidFill>
            <a:schemeClr val="accent3">
              <a:lumMod val="75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endParaRPr lang="en-GB" sz="2133" dirty="0">
              <a:solidFill>
                <a:srgbClr val="FFFFFF"/>
              </a:solidFill>
              <a:latin typeface="Arial" panose="020B0604020202020204"/>
            </a:endParaRPr>
          </a:p>
          <a:p>
            <a:pPr defTabSz="1219139"/>
            <a:r>
              <a:rPr lang="en-GB" sz="2133" dirty="0">
                <a:solidFill>
                  <a:srgbClr val="FFFFFF"/>
                </a:solidFill>
                <a:latin typeface="Arial" panose="020B0604020202020204"/>
              </a:rPr>
              <a:t>Identity: ‘Black African (Nigerian)’</a:t>
            </a:r>
          </a:p>
          <a:p>
            <a:pPr defTabSz="1219139"/>
            <a:r>
              <a:rPr lang="en-US" sz="1867" dirty="0">
                <a:solidFill>
                  <a:srgbClr val="FFFFFF"/>
                </a:solidFill>
                <a:latin typeface="Arial" panose="020B0604020202020204"/>
              </a:rPr>
              <a:t>	</a:t>
            </a:r>
          </a:p>
        </p:txBody>
      </p:sp>
      <p:sp>
        <p:nvSpPr>
          <p:cNvPr id="6" name="TextBox 5">
            <a:extLst>
              <a:ext uri="{FF2B5EF4-FFF2-40B4-BE49-F238E27FC236}">
                <a16:creationId xmlns:a16="http://schemas.microsoft.com/office/drawing/2014/main" id="{38628A86-3288-4E93-BDC0-A2FD84D7FAF8}"/>
              </a:ext>
            </a:extLst>
          </p:cNvPr>
          <p:cNvSpPr txBox="1"/>
          <p:nvPr/>
        </p:nvSpPr>
        <p:spPr>
          <a:xfrm>
            <a:off x="4106932" y="1496656"/>
            <a:ext cx="4190869" cy="1598323"/>
          </a:xfrm>
          <a:prstGeom prst="rect">
            <a:avLst/>
          </a:prstGeom>
          <a:noFill/>
          <a:ln w="57150">
            <a:solidFill>
              <a:srgbClr val="FFFF00"/>
            </a:solidFill>
          </a:ln>
        </p:spPr>
        <p:txBody>
          <a:bodyPr wrap="square" rtlCol="0">
            <a:spAutoFit/>
          </a:bodyPr>
          <a:lstStyle/>
          <a:p>
            <a:pPr marL="95998" defTabSz="914377">
              <a:lnSpc>
                <a:spcPct val="90000"/>
              </a:lnSpc>
            </a:pPr>
            <a:r>
              <a:rPr lang="en-GB" sz="2133" b="1" dirty="0">
                <a:solidFill>
                  <a:srgbClr val="000000"/>
                </a:solidFill>
                <a:latin typeface="Calibri" panose="020F0502020204030204" pitchFamily="34" charset="0"/>
                <a:cs typeface="Calibri" panose="020F0502020204030204" pitchFamily="34" charset="0"/>
              </a:rPr>
              <a:t>Disability</a:t>
            </a:r>
          </a:p>
          <a:p>
            <a:pPr marL="95998" defTabSz="914377">
              <a:lnSpc>
                <a:spcPct val="90000"/>
              </a:lnSpc>
              <a:spcBef>
                <a:spcPts val="800"/>
              </a:spcBef>
            </a:pPr>
            <a:r>
              <a:rPr lang="en-GB" sz="2000" dirty="0">
                <a:solidFill>
                  <a:srgbClr val="000000"/>
                </a:solidFill>
                <a:latin typeface="Calibri" panose="020F0502020204030204" pitchFamily="34" charset="0"/>
                <a:cs typeface="Calibri" panose="020F0502020204030204" pitchFamily="34" charset="0"/>
              </a:rPr>
              <a:t>I don’t like this question as I don’t think I have a disability. Why is mental health and disability put in one category? </a:t>
            </a:r>
          </a:p>
        </p:txBody>
      </p:sp>
      <p:sp>
        <p:nvSpPr>
          <p:cNvPr id="13" name="Rectangle 12">
            <a:extLst>
              <a:ext uri="{FF2B5EF4-FFF2-40B4-BE49-F238E27FC236}">
                <a16:creationId xmlns:a16="http://schemas.microsoft.com/office/drawing/2014/main" id="{7A343148-24BC-4CE6-895E-36FAD8014640}"/>
              </a:ext>
            </a:extLst>
          </p:cNvPr>
          <p:cNvSpPr/>
          <p:nvPr/>
        </p:nvSpPr>
        <p:spPr>
          <a:xfrm>
            <a:off x="11712000" y="6289482"/>
            <a:ext cx="480000" cy="56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2"/>
          </p:nvPr>
        </p:nvSpPr>
        <p:spPr>
          <a:xfrm>
            <a:off x="8418887" y="1023053"/>
            <a:ext cx="3679327" cy="5813951"/>
          </a:xfrm>
          <a:ln w="57150">
            <a:solidFill>
              <a:schemeClr val="accent2">
                <a:lumMod val="60000"/>
                <a:lumOff val="40000"/>
              </a:schemeClr>
            </a:solidFill>
          </a:ln>
        </p:spPr>
        <p:txBody>
          <a:bodyPr/>
          <a:lstStyle/>
          <a:p>
            <a:pPr marL="47999"/>
            <a:r>
              <a:rPr lang="en-US" sz="2133" b="1" dirty="0">
                <a:cs typeface="Calibri" panose="020F0502020204030204" pitchFamily="34" charset="0"/>
              </a:rPr>
              <a:t>Talking</a:t>
            </a:r>
            <a:r>
              <a:rPr lang="en-US" sz="2000" b="1" dirty="0">
                <a:cs typeface="Calibri" panose="020F0502020204030204" pitchFamily="34" charset="0"/>
              </a:rPr>
              <a:t> about mental health</a:t>
            </a:r>
          </a:p>
          <a:p>
            <a:pPr marL="95998">
              <a:spcBef>
                <a:spcPts val="800"/>
              </a:spcBef>
            </a:pPr>
            <a:r>
              <a:rPr lang="en-GB" sz="2000" dirty="0"/>
              <a:t>I don’t post in the forums because</a:t>
            </a:r>
            <a:r>
              <a:rPr lang="en-GB" sz="2000" b="1" dirty="0"/>
              <a:t> I feel anxious and I don’t know who the other students are </a:t>
            </a:r>
            <a:r>
              <a:rPr lang="en-GB" sz="2000" dirty="0"/>
              <a:t>reading it</a:t>
            </a:r>
            <a:r>
              <a:rPr lang="en-GB" sz="2000" b="1" dirty="0"/>
              <a:t>.</a:t>
            </a:r>
          </a:p>
          <a:p>
            <a:pPr marL="95998">
              <a:spcBef>
                <a:spcPts val="800"/>
              </a:spcBef>
            </a:pPr>
            <a:r>
              <a:rPr lang="en-GB" sz="2000" dirty="0"/>
              <a:t>You have to be strong, you’re told you’re the pillar or not being a man or you’re not strong enough, you’re crazy or need to man up. So, I don’t talk about it but brush it off.</a:t>
            </a:r>
          </a:p>
          <a:p>
            <a:pPr marL="95998">
              <a:spcBef>
                <a:spcPts val="800"/>
              </a:spcBef>
            </a:pPr>
            <a:r>
              <a:rPr lang="en-GB" sz="2000" b="1" dirty="0"/>
              <a:t>I don’t want to be seen as weak.</a:t>
            </a:r>
          </a:p>
          <a:p>
            <a:pPr marL="95998">
              <a:spcBef>
                <a:spcPts val="800"/>
              </a:spcBef>
            </a:pPr>
            <a:r>
              <a:rPr lang="en-GB" sz="2000" dirty="0"/>
              <a:t>We need to talk to people in the community and tell them about it and that it’s ok.</a:t>
            </a:r>
          </a:p>
          <a:p>
            <a:pPr marL="95998">
              <a:spcBef>
                <a:spcPts val="800"/>
              </a:spcBef>
            </a:pPr>
            <a:r>
              <a:rPr lang="en-GB" sz="2000" b="1" dirty="0"/>
              <a:t>I’d like to talk to someone who’s trained and can offer direct support </a:t>
            </a:r>
          </a:p>
          <a:p>
            <a:endParaRPr lang="en-US" sz="2133" b="1" dirty="0"/>
          </a:p>
        </p:txBody>
      </p:sp>
    </p:spTree>
    <p:extLst>
      <p:ext uri="{BB962C8B-B14F-4D97-AF65-F5344CB8AC3E}">
        <p14:creationId xmlns:p14="http://schemas.microsoft.com/office/powerpoint/2010/main" val="4456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7"/>
            <a:fld id="{0406593E-52CF-5B45-8CFF-7309163A4729}" type="slidenum">
              <a:rPr lang="en-US">
                <a:solidFill>
                  <a:srgbClr val="FFFFFF"/>
                </a:solidFill>
                <a:latin typeface="Arial" panose="020B0604020202020204"/>
              </a:rPr>
              <a:pPr defTabSz="914377"/>
              <a:t>28</a:t>
            </a:fld>
            <a:endParaRPr lang="en-US" dirty="0">
              <a:solidFill>
                <a:srgbClr val="FFFFFF"/>
              </a:solidFill>
              <a:latin typeface="Arial" panose="020B0604020202020204"/>
            </a:endParaRPr>
          </a:p>
        </p:txBody>
      </p:sp>
      <p:sp>
        <p:nvSpPr>
          <p:cNvPr id="15" name="Text Placeholder 14"/>
          <p:cNvSpPr>
            <a:spLocks noGrp="1"/>
          </p:cNvSpPr>
          <p:nvPr>
            <p:ph type="body" sz="quarter" idx="11"/>
          </p:nvPr>
        </p:nvSpPr>
        <p:spPr>
          <a:xfrm>
            <a:off x="491362" y="1489525"/>
            <a:ext cx="2650423" cy="1566352"/>
          </a:xfrm>
          <a:ln w="57150">
            <a:solidFill>
              <a:srgbClr val="92D050"/>
            </a:solidFill>
          </a:ln>
        </p:spPr>
        <p:txBody>
          <a:bodyPr/>
          <a:lstStyle/>
          <a:p>
            <a:pPr marL="95998">
              <a:spcBef>
                <a:spcPts val="800"/>
              </a:spcBef>
            </a:pPr>
            <a:r>
              <a:rPr lang="en-GB" sz="2133" b="1" dirty="0">
                <a:latin typeface="Calibri" panose="020F0502020204030204" pitchFamily="34" charset="0"/>
                <a:cs typeface="Calibri" panose="020F0502020204030204" pitchFamily="34" charset="0"/>
              </a:rPr>
              <a:t>Educational experience</a:t>
            </a:r>
          </a:p>
          <a:p>
            <a:pPr marL="95998">
              <a:spcBef>
                <a:spcPts val="1600"/>
              </a:spcBef>
            </a:pPr>
            <a:r>
              <a:rPr lang="en-GB" sz="2000" dirty="0">
                <a:latin typeface="Calibri" panose="020F0502020204030204" pitchFamily="34" charset="0"/>
                <a:cs typeface="Calibri" panose="020F0502020204030204" pitchFamily="34" charset="0"/>
              </a:rPr>
              <a:t>It wasn’t good, I didn’t fit into school life</a:t>
            </a:r>
          </a:p>
        </p:txBody>
      </p:sp>
      <p:sp>
        <p:nvSpPr>
          <p:cNvPr id="16" name="Text Placeholder 15"/>
          <p:cNvSpPr>
            <a:spLocks noGrp="1"/>
          </p:cNvSpPr>
          <p:nvPr>
            <p:ph type="body" sz="quarter" idx="12"/>
          </p:nvPr>
        </p:nvSpPr>
        <p:spPr>
          <a:xfrm>
            <a:off x="3343208" y="1505229"/>
            <a:ext cx="4457056" cy="2982247"/>
          </a:xfrm>
          <a:ln w="57150">
            <a:solidFill>
              <a:schemeClr val="accent2">
                <a:lumMod val="60000"/>
                <a:lumOff val="40000"/>
              </a:schemeClr>
            </a:solidFill>
          </a:ln>
        </p:spPr>
        <p:txBody>
          <a:bodyPr/>
          <a:lstStyle/>
          <a:p>
            <a:pPr marL="47999"/>
            <a:r>
              <a:rPr lang="en-US" sz="2133" b="1" dirty="0">
                <a:latin typeface="Calibri" panose="020F0502020204030204" pitchFamily="34" charset="0"/>
                <a:cs typeface="Calibri" panose="020F0502020204030204" pitchFamily="34" charset="0"/>
              </a:rPr>
              <a:t>Talking about mental health</a:t>
            </a:r>
          </a:p>
          <a:p>
            <a:pPr marL="95998">
              <a:spcBef>
                <a:spcPts val="800"/>
              </a:spcBef>
            </a:pPr>
            <a:r>
              <a:rPr lang="en-GB" sz="2000" b="1" dirty="0">
                <a:latin typeface="Calibri" panose="020F0502020204030204" pitchFamily="34" charset="0"/>
                <a:cs typeface="Calibri" panose="020F0502020204030204" pitchFamily="34" charset="0"/>
              </a:rPr>
              <a:t>People talk about mental health but need to. </a:t>
            </a:r>
            <a:r>
              <a:rPr lang="en-GB" sz="2000" dirty="0">
                <a:latin typeface="Calibri" panose="020F0502020204030204" pitchFamily="34" charset="0"/>
                <a:cs typeface="Calibri" panose="020F0502020204030204" pitchFamily="34" charset="0"/>
              </a:rPr>
              <a:t>It’s one of them things nobody wants to know. Support is there though if you want it, just have to look for it.</a:t>
            </a:r>
            <a:r>
              <a:rPr lang="en-GB" sz="2000" b="1" dirty="0">
                <a:latin typeface="Calibri" panose="020F0502020204030204" pitchFamily="34" charset="0"/>
                <a:cs typeface="Calibri" panose="020F0502020204030204" pitchFamily="34" charset="0"/>
              </a:rPr>
              <a:t> It’s not about lifestyles but is from within. </a:t>
            </a:r>
            <a:r>
              <a:rPr lang="en-GB" sz="2000" dirty="0">
                <a:latin typeface="Calibri" panose="020F0502020204030204" pitchFamily="34" charset="0"/>
                <a:cs typeface="Calibri" panose="020F0502020204030204" pitchFamily="34" charset="0"/>
              </a:rPr>
              <a:t>Race isn’t relevant as mental health affects everyone in different ways. You need to be willing to do things for yourself, it’s the individual’s responsibility.              </a:t>
            </a:r>
          </a:p>
          <a:p>
            <a:pPr marL="47999"/>
            <a:endParaRPr lang="en-GB" sz="2000" dirty="0">
              <a:cs typeface="Calibri" panose="020F0502020204030204" pitchFamily="34" charset="0"/>
            </a:endParaRPr>
          </a:p>
          <a:p>
            <a:pPr marL="47999"/>
            <a:endParaRPr lang="en-US" sz="2000" b="1" dirty="0">
              <a:cs typeface="Calibri" panose="020F0502020204030204" pitchFamily="34" charset="0"/>
            </a:endParaRPr>
          </a:p>
          <a:p>
            <a:pPr marL="47999"/>
            <a:endParaRPr lang="en-US" sz="2000" b="1" dirty="0">
              <a:cs typeface="Calibri" panose="020F0502020204030204" pitchFamily="34" charset="0"/>
            </a:endParaRPr>
          </a:p>
          <a:p>
            <a:pPr marL="47999"/>
            <a:endParaRPr lang="en-US" sz="2000" b="1" dirty="0">
              <a:cs typeface="Calibri" panose="020F0502020204030204" pitchFamily="34" charset="0"/>
            </a:endParaRPr>
          </a:p>
          <a:p>
            <a:endParaRPr lang="en-US" sz="2133" b="1" dirty="0"/>
          </a:p>
        </p:txBody>
      </p:sp>
      <p:sp>
        <p:nvSpPr>
          <p:cNvPr id="17" name="Text Placeholder 16"/>
          <p:cNvSpPr>
            <a:spLocks noGrp="1"/>
          </p:cNvSpPr>
          <p:nvPr>
            <p:ph type="body" sz="quarter" idx="13"/>
          </p:nvPr>
        </p:nvSpPr>
        <p:spPr>
          <a:xfrm>
            <a:off x="8001687" y="1511485"/>
            <a:ext cx="3955365" cy="4326608"/>
          </a:xfrm>
          <a:ln w="57150">
            <a:solidFill>
              <a:srgbClr val="00B050"/>
            </a:solidFill>
          </a:ln>
        </p:spPr>
        <p:txBody>
          <a:bodyPr/>
          <a:lstStyle/>
          <a:p>
            <a:pPr marL="95998" indent="0">
              <a:spcBef>
                <a:spcPts val="1600"/>
              </a:spcBef>
              <a:buNone/>
            </a:pPr>
            <a:r>
              <a:rPr lang="en-US" sz="2133" b="1" dirty="0">
                <a:latin typeface="Calibri" panose="020F0502020204030204" pitchFamily="34" charset="0"/>
                <a:cs typeface="Calibri" panose="020F0502020204030204" pitchFamily="34" charset="0"/>
              </a:rPr>
              <a:t>Talking about race</a:t>
            </a:r>
          </a:p>
          <a:p>
            <a:pPr marL="95998" indent="0">
              <a:spcBef>
                <a:spcPts val="1600"/>
              </a:spcBef>
              <a:buNone/>
            </a:pPr>
            <a:r>
              <a:rPr lang="en-GB" sz="2133" dirty="0">
                <a:latin typeface="Calibri" panose="020F0502020204030204" pitchFamily="34" charset="0"/>
                <a:cs typeface="Calibri" panose="020F0502020204030204" pitchFamily="34" charset="0"/>
              </a:rPr>
              <a:t>I’ve experienced direct racism, all Black people have, race is a part of you, but it doesn’t define me. It’s an on-going conversation.</a:t>
            </a:r>
          </a:p>
          <a:p>
            <a:pPr marL="95998" indent="0">
              <a:buNone/>
            </a:pPr>
            <a:r>
              <a:rPr lang="en-GB" sz="2133" b="1" dirty="0">
                <a:latin typeface="Calibri" panose="020F0502020204030204" pitchFamily="34" charset="0"/>
                <a:cs typeface="Calibri" panose="020F0502020204030204" pitchFamily="34" charset="0"/>
              </a:rPr>
              <a:t>White people don’t know what words to use, </a:t>
            </a:r>
            <a:r>
              <a:rPr lang="en-GB" sz="2133" dirty="0">
                <a:latin typeface="Calibri" panose="020F0502020204030204" pitchFamily="34" charset="0"/>
                <a:cs typeface="Calibri" panose="020F0502020204030204" pitchFamily="34" charset="0"/>
              </a:rPr>
              <a:t>they’re scared but the </a:t>
            </a:r>
            <a:r>
              <a:rPr lang="en-GB" sz="2133" b="1" dirty="0">
                <a:latin typeface="Calibri" panose="020F0502020204030204" pitchFamily="34" charset="0"/>
                <a:cs typeface="Calibri" panose="020F0502020204030204" pitchFamily="34" charset="0"/>
              </a:rPr>
              <a:t>tension can leave the topic untouched. </a:t>
            </a:r>
            <a:r>
              <a:rPr lang="en-GB" sz="2133" dirty="0">
                <a:latin typeface="Calibri" panose="020F0502020204030204" pitchFamily="34" charset="0"/>
                <a:cs typeface="Calibri" panose="020F0502020204030204" pitchFamily="34" charset="0"/>
              </a:rPr>
              <a:t>Things White people say can be taken the wrong way and accusations about racism stop White people from talking about it.</a:t>
            </a:r>
          </a:p>
          <a:p>
            <a:pPr marL="95998"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95998" indent="0">
              <a:spcBef>
                <a:spcPts val="800"/>
              </a:spcBef>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endParaRPr lang="en-US" dirty="0"/>
          </a:p>
        </p:txBody>
      </p:sp>
      <p:sp>
        <p:nvSpPr>
          <p:cNvPr id="14" name="Title 13"/>
          <p:cNvSpPr>
            <a:spLocks noGrp="1"/>
          </p:cNvSpPr>
          <p:nvPr>
            <p:ph type="ctrTitle"/>
          </p:nvPr>
        </p:nvSpPr>
        <p:spPr>
          <a:xfrm>
            <a:off x="480000" y="816286"/>
            <a:ext cx="1753843" cy="523919"/>
          </a:xfrm>
          <a:solidFill>
            <a:schemeClr val="accent4">
              <a:lumMod val="75000"/>
            </a:schemeClr>
          </a:solidFill>
        </p:spPr>
        <p:txBody>
          <a:bodyPr/>
          <a:lstStyle/>
          <a:p>
            <a:r>
              <a:rPr lang="en-US" sz="2133" dirty="0"/>
              <a:t>Age:  57</a:t>
            </a:r>
          </a:p>
        </p:txBody>
      </p:sp>
      <p:sp>
        <p:nvSpPr>
          <p:cNvPr id="18" name="Text Placeholder 17"/>
          <p:cNvSpPr>
            <a:spLocks noGrp="1"/>
          </p:cNvSpPr>
          <p:nvPr>
            <p:ph type="body" sz="quarter" idx="14"/>
          </p:nvPr>
        </p:nvSpPr>
        <p:spPr>
          <a:xfrm>
            <a:off x="3343209" y="4665011"/>
            <a:ext cx="4457057" cy="2027223"/>
          </a:xfrm>
          <a:blipFill dpi="0" rotWithShape="1">
            <a:blip r:embed="rId2">
              <a:alphaModFix amt="0"/>
            </a:blip>
            <a:srcRect/>
            <a:tile tx="0" ty="0" sx="100000" sy="100000" flip="none" algn="tl"/>
          </a:blipFill>
          <a:ln w="57150">
            <a:solidFill>
              <a:srgbClr val="FFFF00"/>
            </a:solidFill>
          </a:ln>
        </p:spPr>
        <p:txBody>
          <a:bodyPr/>
          <a:lstStyle/>
          <a:p>
            <a:pPr marL="95998">
              <a:spcBef>
                <a:spcPts val="0"/>
              </a:spcBef>
            </a:pPr>
            <a:r>
              <a:rPr lang="en-GB" sz="2133" dirty="0">
                <a:latin typeface="Calibri" panose="020F0502020204030204" pitchFamily="34" charset="0"/>
                <a:cs typeface="Calibri" panose="020F0502020204030204" pitchFamily="34" charset="0"/>
              </a:rPr>
              <a:t>Disability</a:t>
            </a:r>
          </a:p>
          <a:p>
            <a:pPr marL="95998">
              <a:spcBef>
                <a:spcPts val="800"/>
              </a:spcBef>
            </a:pPr>
            <a:r>
              <a:rPr lang="en-GB" sz="2000" b="0" dirty="0">
                <a:latin typeface="Calibri" panose="020F0502020204030204" pitchFamily="34" charset="0"/>
                <a:cs typeface="Calibri" panose="020F0502020204030204" pitchFamily="34" charset="0"/>
              </a:rPr>
              <a:t>I have MS but when I told my SST they were ‘outstanding’ with their support and help. They printed the forms I needed and sent them to me as I didn’t have a printer.</a:t>
            </a:r>
            <a:endParaRPr lang="en-GB" sz="2133" dirty="0">
              <a:latin typeface="Calibri" panose="020F0502020204030204" pitchFamily="34" charset="0"/>
              <a:cs typeface="Calibri" panose="020F0502020204030204" pitchFamily="34" charset="0"/>
            </a:endParaRPr>
          </a:p>
        </p:txBody>
      </p:sp>
      <p:sp>
        <p:nvSpPr>
          <p:cNvPr id="10" name="Title 13">
            <a:extLst>
              <a:ext uri="{FF2B5EF4-FFF2-40B4-BE49-F238E27FC236}">
                <a16:creationId xmlns:a16="http://schemas.microsoft.com/office/drawing/2014/main" id="{30B2F7EA-7D43-44B0-946E-618F42C0CFAA}"/>
              </a:ext>
            </a:extLst>
          </p:cNvPr>
          <p:cNvSpPr txBox="1">
            <a:spLocks/>
          </p:cNvSpPr>
          <p:nvPr/>
        </p:nvSpPr>
        <p:spPr>
          <a:xfrm>
            <a:off x="4489107" y="835467"/>
            <a:ext cx="4185971" cy="483868"/>
          </a:xfrm>
          <a:prstGeom prst="rect">
            <a:avLst/>
          </a:prstGeom>
          <a:solidFill>
            <a:schemeClr val="accent4">
              <a:lumMod val="75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First language: English/Bajan</a:t>
            </a:r>
          </a:p>
        </p:txBody>
      </p:sp>
      <p:sp>
        <p:nvSpPr>
          <p:cNvPr id="11" name="Title 13">
            <a:extLst>
              <a:ext uri="{FF2B5EF4-FFF2-40B4-BE49-F238E27FC236}">
                <a16:creationId xmlns:a16="http://schemas.microsoft.com/office/drawing/2014/main" id="{94B1DA79-C464-47CE-91C4-2C7CFF5D64E4}"/>
              </a:ext>
            </a:extLst>
          </p:cNvPr>
          <p:cNvSpPr txBox="1">
            <a:spLocks/>
          </p:cNvSpPr>
          <p:nvPr/>
        </p:nvSpPr>
        <p:spPr>
          <a:xfrm>
            <a:off x="2304183" y="816284"/>
            <a:ext cx="2079203" cy="523920"/>
          </a:xfrm>
          <a:prstGeom prst="rect">
            <a:avLst/>
          </a:prstGeom>
          <a:solidFill>
            <a:schemeClr val="accent4">
              <a:lumMod val="75000"/>
            </a:schemeClr>
          </a:solidFill>
          <a:ln>
            <a:noFill/>
          </a:ln>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Name: Brenda</a:t>
            </a:r>
          </a:p>
        </p:txBody>
      </p:sp>
      <p:sp>
        <p:nvSpPr>
          <p:cNvPr id="12" name="Title 13">
            <a:extLst>
              <a:ext uri="{FF2B5EF4-FFF2-40B4-BE49-F238E27FC236}">
                <a16:creationId xmlns:a16="http://schemas.microsoft.com/office/drawing/2014/main" id="{759B6AB3-9166-4BD2-8E80-112458C581A0}"/>
              </a:ext>
            </a:extLst>
          </p:cNvPr>
          <p:cNvSpPr txBox="1">
            <a:spLocks/>
          </p:cNvSpPr>
          <p:nvPr/>
        </p:nvSpPr>
        <p:spPr>
          <a:xfrm>
            <a:off x="436370" y="165767"/>
            <a:ext cx="5378277" cy="565900"/>
          </a:xfrm>
          <a:prstGeom prst="rect">
            <a:avLst/>
          </a:prstGeom>
          <a:solidFill>
            <a:schemeClr val="accent4">
              <a:lumMod val="75000"/>
            </a:schemeClr>
          </a:solidFill>
          <a:ln>
            <a:noFill/>
          </a:ln>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endParaRPr lang="en-GB" sz="2133" dirty="0">
              <a:solidFill>
                <a:srgbClr val="FFFFFF"/>
              </a:solidFill>
              <a:latin typeface="Arial" panose="020B0604020202020204"/>
            </a:endParaRPr>
          </a:p>
          <a:p>
            <a:pPr defTabSz="1219139"/>
            <a:r>
              <a:rPr lang="en-GB" sz="2133" dirty="0">
                <a:solidFill>
                  <a:srgbClr val="FFFFFF"/>
                </a:solidFill>
                <a:latin typeface="Arial" panose="020B0604020202020204"/>
              </a:rPr>
              <a:t>Identity: ‘Black mature and disabled’</a:t>
            </a:r>
          </a:p>
          <a:p>
            <a:pPr defTabSz="1219139"/>
            <a:r>
              <a:rPr lang="en-US" sz="1867" dirty="0">
                <a:solidFill>
                  <a:srgbClr val="FFFFFF"/>
                </a:solidFill>
                <a:latin typeface="Arial" panose="020B0604020202020204"/>
              </a:rPr>
              <a:t>	</a:t>
            </a:r>
          </a:p>
        </p:txBody>
      </p:sp>
      <p:sp>
        <p:nvSpPr>
          <p:cNvPr id="6" name="TextBox 5">
            <a:extLst>
              <a:ext uri="{FF2B5EF4-FFF2-40B4-BE49-F238E27FC236}">
                <a16:creationId xmlns:a16="http://schemas.microsoft.com/office/drawing/2014/main" id="{38628A86-3288-4E93-BDC0-A2FD84D7FAF8}"/>
              </a:ext>
            </a:extLst>
          </p:cNvPr>
          <p:cNvSpPr txBox="1"/>
          <p:nvPr/>
        </p:nvSpPr>
        <p:spPr>
          <a:xfrm>
            <a:off x="480000" y="3212014"/>
            <a:ext cx="2661784" cy="1996316"/>
          </a:xfrm>
          <a:prstGeom prst="rect">
            <a:avLst/>
          </a:prstGeom>
          <a:noFill/>
          <a:ln w="57150">
            <a:solidFill>
              <a:srgbClr val="7030A0"/>
            </a:solidFill>
          </a:ln>
        </p:spPr>
        <p:txBody>
          <a:bodyPr wrap="square" rtlCol="0">
            <a:spAutoFit/>
          </a:bodyPr>
          <a:lstStyle/>
          <a:p>
            <a:pPr marL="95998" defTabSz="914377">
              <a:lnSpc>
                <a:spcPct val="90000"/>
              </a:lnSpc>
            </a:pPr>
            <a:r>
              <a:rPr lang="en-GB" sz="2133" b="1" dirty="0">
                <a:solidFill>
                  <a:srgbClr val="000000"/>
                </a:solidFill>
                <a:latin typeface="Calibri" panose="020F0502020204030204" pitchFamily="34" charset="0"/>
                <a:cs typeface="Calibri" panose="020F0502020204030204" pitchFamily="34" charset="0"/>
              </a:rPr>
              <a:t>Representation</a:t>
            </a:r>
          </a:p>
          <a:p>
            <a:pPr marL="95998" defTabSz="914377">
              <a:lnSpc>
                <a:spcPct val="90000"/>
              </a:lnSpc>
              <a:spcBef>
                <a:spcPts val="1600"/>
              </a:spcBef>
            </a:pPr>
            <a:r>
              <a:rPr lang="en-GB" sz="2000" b="1" dirty="0">
                <a:solidFill>
                  <a:srgbClr val="000000"/>
                </a:solidFill>
                <a:latin typeface="Calibri" panose="020F0502020204030204" pitchFamily="34" charset="0"/>
                <a:cs typeface="Calibri" panose="020F0502020204030204" pitchFamily="34" charset="0"/>
              </a:rPr>
              <a:t>I thought more people would be drawn to the OU because there aren’t any barriers.</a:t>
            </a:r>
          </a:p>
          <a:p>
            <a:pPr marL="95998" defTabSz="914377">
              <a:lnSpc>
                <a:spcPct val="90000"/>
              </a:lnSpc>
            </a:pPr>
            <a:endParaRPr lang="en-GB" sz="2133" b="1" dirty="0">
              <a:solidFill>
                <a:srgbClr val="00000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7E87D4C-4B34-45D8-85A9-37C7D06B3264}"/>
              </a:ext>
            </a:extLst>
          </p:cNvPr>
          <p:cNvSpPr/>
          <p:nvPr/>
        </p:nvSpPr>
        <p:spPr>
          <a:xfrm>
            <a:off x="11712000" y="6289482"/>
            <a:ext cx="480000" cy="56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52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7"/>
            <a:fld id="{0406593E-52CF-5B45-8CFF-7309163A4729}" type="slidenum">
              <a:rPr lang="en-US">
                <a:solidFill>
                  <a:srgbClr val="FFFFFF"/>
                </a:solidFill>
                <a:latin typeface="Arial" panose="020B0604020202020204"/>
              </a:rPr>
              <a:pPr defTabSz="914377"/>
              <a:t>29</a:t>
            </a:fld>
            <a:endParaRPr lang="en-US" dirty="0">
              <a:solidFill>
                <a:srgbClr val="FFFFFF"/>
              </a:solidFill>
              <a:latin typeface="Arial" panose="020B0604020202020204"/>
            </a:endParaRPr>
          </a:p>
        </p:txBody>
      </p:sp>
      <p:sp>
        <p:nvSpPr>
          <p:cNvPr id="15" name="Text Placeholder 14"/>
          <p:cNvSpPr>
            <a:spLocks noGrp="1"/>
          </p:cNvSpPr>
          <p:nvPr>
            <p:ph type="body" sz="quarter" idx="11"/>
          </p:nvPr>
        </p:nvSpPr>
        <p:spPr>
          <a:xfrm>
            <a:off x="480002" y="5881706"/>
            <a:ext cx="2865629" cy="864615"/>
          </a:xfrm>
          <a:ln w="57150">
            <a:solidFill>
              <a:srgbClr val="92D050"/>
            </a:solidFill>
          </a:ln>
        </p:spPr>
        <p:txBody>
          <a:bodyPr/>
          <a:lstStyle/>
          <a:p>
            <a:pPr marL="95998">
              <a:spcBef>
                <a:spcPts val="800"/>
              </a:spcBef>
            </a:pPr>
            <a:r>
              <a:rPr lang="en-GB" sz="2133" b="1" dirty="0">
                <a:latin typeface="Calibri" panose="020F0502020204030204" pitchFamily="34" charset="0"/>
                <a:cs typeface="Calibri" panose="020F0502020204030204" pitchFamily="34" charset="0"/>
              </a:rPr>
              <a:t>Educational experience</a:t>
            </a:r>
          </a:p>
          <a:p>
            <a:pPr marL="95998">
              <a:spcBef>
                <a:spcPts val="0"/>
              </a:spcBef>
            </a:pPr>
            <a:r>
              <a:rPr lang="en-GB" sz="2000" dirty="0">
                <a:latin typeface="Calibri" panose="020F0502020204030204" pitchFamily="34" charset="0"/>
                <a:cs typeface="Calibri" panose="020F0502020204030204" pitchFamily="34" charset="0"/>
              </a:rPr>
              <a:t>Lacks confidence. Used the </a:t>
            </a:r>
            <a:r>
              <a:rPr lang="en-GB" sz="2000" b="1" dirty="0">
                <a:latin typeface="Calibri" panose="020F0502020204030204" pitchFamily="34" charset="0"/>
                <a:cs typeface="Calibri" panose="020F0502020204030204" pitchFamily="34" charset="0"/>
              </a:rPr>
              <a:t>bursary</a:t>
            </a:r>
            <a:r>
              <a:rPr lang="en-GB" sz="2000" dirty="0">
                <a:latin typeface="Calibri" panose="020F0502020204030204" pitchFamily="34" charset="0"/>
                <a:cs typeface="Calibri" panose="020F0502020204030204" pitchFamily="34" charset="0"/>
              </a:rPr>
              <a:t> to study.</a:t>
            </a:r>
          </a:p>
        </p:txBody>
      </p:sp>
      <p:sp>
        <p:nvSpPr>
          <p:cNvPr id="16" name="Text Placeholder 15"/>
          <p:cNvSpPr>
            <a:spLocks noGrp="1"/>
          </p:cNvSpPr>
          <p:nvPr>
            <p:ph type="body" sz="quarter" idx="12"/>
          </p:nvPr>
        </p:nvSpPr>
        <p:spPr>
          <a:xfrm>
            <a:off x="6668962" y="880985"/>
            <a:ext cx="5476145" cy="3953504"/>
          </a:xfrm>
          <a:ln w="57150">
            <a:solidFill>
              <a:schemeClr val="accent2">
                <a:lumMod val="60000"/>
                <a:lumOff val="40000"/>
              </a:schemeClr>
            </a:solidFill>
          </a:ln>
        </p:spPr>
        <p:txBody>
          <a:bodyPr/>
          <a:lstStyle/>
          <a:p>
            <a:pPr marL="47999"/>
            <a:r>
              <a:rPr lang="en-US" sz="2133" b="1" dirty="0">
                <a:latin typeface="Calibri" panose="020F0502020204030204" pitchFamily="34" charset="0"/>
                <a:cs typeface="Calibri" panose="020F0502020204030204" pitchFamily="34" charset="0"/>
              </a:rPr>
              <a:t>Talking about mental health</a:t>
            </a:r>
          </a:p>
          <a:p>
            <a:pPr marL="95998">
              <a:spcBef>
                <a:spcPts val="800"/>
              </a:spcBef>
            </a:pPr>
            <a:r>
              <a:rPr lang="en-GB" sz="2000" b="1" dirty="0">
                <a:latin typeface="Calibri" panose="020F0502020204030204" pitchFamily="34" charset="0"/>
                <a:cs typeface="Calibri" panose="020F0502020204030204" pitchFamily="34" charset="0"/>
              </a:rPr>
              <a:t>I hide when I have bad days, I have a disability that can’t be seen and don’t really like the way I’m labelled disabled. </a:t>
            </a:r>
          </a:p>
          <a:p>
            <a:pPr marL="95998">
              <a:spcBef>
                <a:spcPts val="800"/>
              </a:spcBef>
            </a:pPr>
            <a:r>
              <a:rPr lang="en-GB" sz="2000" dirty="0">
                <a:latin typeface="Calibri" panose="020F0502020204030204" pitchFamily="34" charset="0"/>
                <a:cs typeface="Calibri" panose="020F0502020204030204" pitchFamily="34" charset="0"/>
              </a:rPr>
              <a:t>People need to be told it’s ok to talk about how they’re feeling and that there will be no judgement, we need to teach people how to do this. It’s ok not to feel good. </a:t>
            </a:r>
          </a:p>
          <a:p>
            <a:pPr marL="95998">
              <a:spcBef>
                <a:spcPts val="800"/>
              </a:spcBef>
            </a:pPr>
            <a:r>
              <a:rPr lang="en-GB" sz="2000" dirty="0">
                <a:latin typeface="Calibri" panose="020F0502020204030204" pitchFamily="34" charset="0"/>
                <a:cs typeface="Calibri" panose="020F0502020204030204" pitchFamily="34" charset="0"/>
              </a:rPr>
              <a:t>A bit of support can keep you studying.</a:t>
            </a:r>
          </a:p>
          <a:p>
            <a:pPr marL="95998">
              <a:spcBef>
                <a:spcPts val="800"/>
              </a:spcBef>
            </a:pPr>
            <a:r>
              <a:rPr lang="en-GB" sz="2000" b="1" dirty="0">
                <a:latin typeface="Calibri" panose="020F0502020204030204" pitchFamily="34" charset="0"/>
                <a:cs typeface="Calibri" panose="020F0502020204030204" pitchFamily="34" charset="0"/>
              </a:rPr>
              <a:t>My tutor supported me</a:t>
            </a:r>
            <a:r>
              <a:rPr lang="en-GB" sz="2000" dirty="0">
                <a:latin typeface="Calibri" panose="020F0502020204030204" pitchFamily="34" charset="0"/>
                <a:cs typeface="Calibri" panose="020F0502020204030204" pitchFamily="34" charset="0"/>
              </a:rPr>
              <a:t> when I needed help and was struggling. They shared links with me, </a:t>
            </a:r>
            <a:r>
              <a:rPr lang="en-GB" sz="2000" b="1" dirty="0">
                <a:latin typeface="Calibri" panose="020F0502020204030204" pitchFamily="34" charset="0"/>
                <a:cs typeface="Calibri" panose="020F0502020204030204" pitchFamily="34" charset="0"/>
              </a:rPr>
              <a:t>but I’d have liked to have spoken to someone rather than just use websites.</a:t>
            </a:r>
          </a:p>
          <a:p>
            <a:pPr marL="95998">
              <a:spcBef>
                <a:spcPts val="800"/>
              </a:spcBef>
            </a:pPr>
            <a:r>
              <a:rPr lang="en-GB" sz="2000" dirty="0">
                <a:latin typeface="Calibri" panose="020F0502020204030204" pitchFamily="34" charset="0"/>
                <a:cs typeface="Calibri" panose="020F0502020204030204" pitchFamily="34" charset="0"/>
              </a:rPr>
              <a:t>             </a:t>
            </a:r>
          </a:p>
          <a:p>
            <a:pPr marL="47999"/>
            <a:endParaRPr lang="en-GB" sz="2000" dirty="0">
              <a:cs typeface="Calibri" panose="020F0502020204030204" pitchFamily="34" charset="0"/>
            </a:endParaRPr>
          </a:p>
          <a:p>
            <a:pPr marL="47999"/>
            <a:endParaRPr lang="en-US" sz="2000" b="1" dirty="0">
              <a:cs typeface="Calibri" panose="020F0502020204030204" pitchFamily="34" charset="0"/>
            </a:endParaRPr>
          </a:p>
          <a:p>
            <a:pPr marL="47999"/>
            <a:endParaRPr lang="en-US" sz="2000" b="1" dirty="0">
              <a:cs typeface="Calibri" panose="020F0502020204030204" pitchFamily="34" charset="0"/>
            </a:endParaRPr>
          </a:p>
          <a:p>
            <a:pPr marL="47999"/>
            <a:endParaRPr lang="en-US" sz="2000" b="1" dirty="0">
              <a:cs typeface="Calibri" panose="020F0502020204030204" pitchFamily="34" charset="0"/>
            </a:endParaRPr>
          </a:p>
          <a:p>
            <a:endParaRPr lang="en-US" sz="2133" b="1" dirty="0"/>
          </a:p>
        </p:txBody>
      </p:sp>
      <p:sp>
        <p:nvSpPr>
          <p:cNvPr id="14" name="Title 13"/>
          <p:cNvSpPr>
            <a:spLocks noGrp="1"/>
          </p:cNvSpPr>
          <p:nvPr>
            <p:ph type="ctrTitle"/>
          </p:nvPr>
        </p:nvSpPr>
        <p:spPr>
          <a:xfrm>
            <a:off x="463724" y="745306"/>
            <a:ext cx="1753843" cy="523919"/>
          </a:xfrm>
          <a:solidFill>
            <a:srgbClr val="C00000"/>
          </a:solidFill>
        </p:spPr>
        <p:txBody>
          <a:bodyPr/>
          <a:lstStyle/>
          <a:p>
            <a:r>
              <a:rPr lang="en-US" sz="2133" dirty="0"/>
              <a:t>Age:  38</a:t>
            </a:r>
          </a:p>
        </p:txBody>
      </p:sp>
      <p:sp>
        <p:nvSpPr>
          <p:cNvPr id="18" name="Text Placeholder 17"/>
          <p:cNvSpPr>
            <a:spLocks noGrp="1"/>
          </p:cNvSpPr>
          <p:nvPr>
            <p:ph type="body" sz="quarter" idx="14"/>
          </p:nvPr>
        </p:nvSpPr>
        <p:spPr>
          <a:xfrm>
            <a:off x="3421988" y="1377323"/>
            <a:ext cx="3130893" cy="3265015"/>
          </a:xfrm>
          <a:blipFill dpi="0" rotWithShape="1">
            <a:blip r:embed="rId2">
              <a:alphaModFix amt="0"/>
            </a:blip>
            <a:srcRect/>
            <a:tile tx="0" ty="0" sx="100000" sy="100000" flip="none" algn="tl"/>
          </a:blipFill>
          <a:ln w="57150">
            <a:solidFill>
              <a:schemeClr val="tx1"/>
            </a:solidFill>
          </a:ln>
        </p:spPr>
        <p:txBody>
          <a:bodyPr/>
          <a:lstStyle/>
          <a:p>
            <a:pPr marL="95998">
              <a:spcBef>
                <a:spcPts val="0"/>
              </a:spcBef>
            </a:pPr>
            <a:r>
              <a:rPr lang="en-GB" sz="2133" dirty="0">
                <a:latin typeface="Calibri" panose="020F0502020204030204" pitchFamily="34" charset="0"/>
                <a:cs typeface="Calibri" panose="020F0502020204030204" pitchFamily="34" charset="0"/>
              </a:rPr>
              <a:t>Hidden curriculum</a:t>
            </a:r>
          </a:p>
          <a:p>
            <a:pPr marL="95998">
              <a:spcBef>
                <a:spcPts val="800"/>
              </a:spcBef>
            </a:pPr>
            <a:r>
              <a:rPr lang="en-GB" sz="2000" b="0" dirty="0">
                <a:latin typeface="Calibri" panose="020F0502020204030204" pitchFamily="34" charset="0"/>
                <a:cs typeface="Calibri" panose="020F0502020204030204" pitchFamily="34" charset="0"/>
              </a:rPr>
              <a:t>Registering with the OU was hard, I almost gave up but wanted it badly. I was clicking and clicking but nothing…to help me. I had a really long waiting time when I called.  I needed to be shown how and where to access support and information. </a:t>
            </a:r>
          </a:p>
        </p:txBody>
      </p:sp>
      <p:sp>
        <p:nvSpPr>
          <p:cNvPr id="10" name="Title 13">
            <a:extLst>
              <a:ext uri="{FF2B5EF4-FFF2-40B4-BE49-F238E27FC236}">
                <a16:creationId xmlns:a16="http://schemas.microsoft.com/office/drawing/2014/main" id="{30B2F7EA-7D43-44B0-946E-618F42C0CFAA}"/>
              </a:ext>
            </a:extLst>
          </p:cNvPr>
          <p:cNvSpPr txBox="1">
            <a:spLocks/>
          </p:cNvSpPr>
          <p:nvPr/>
        </p:nvSpPr>
        <p:spPr>
          <a:xfrm>
            <a:off x="4987435" y="125357"/>
            <a:ext cx="3130893" cy="551087"/>
          </a:xfrm>
          <a:prstGeom prst="rect">
            <a:avLst/>
          </a:prstGeom>
          <a:solidFill>
            <a:srgbClr val="C00000"/>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First language: English</a:t>
            </a:r>
          </a:p>
        </p:txBody>
      </p:sp>
      <p:sp>
        <p:nvSpPr>
          <p:cNvPr id="11" name="Title 13">
            <a:extLst>
              <a:ext uri="{FF2B5EF4-FFF2-40B4-BE49-F238E27FC236}">
                <a16:creationId xmlns:a16="http://schemas.microsoft.com/office/drawing/2014/main" id="{94B1DA79-C464-47CE-91C4-2C7CFF5D64E4}"/>
              </a:ext>
            </a:extLst>
          </p:cNvPr>
          <p:cNvSpPr txBox="1">
            <a:spLocks/>
          </p:cNvSpPr>
          <p:nvPr/>
        </p:nvSpPr>
        <p:spPr>
          <a:xfrm>
            <a:off x="2304183" y="745305"/>
            <a:ext cx="2079203" cy="523920"/>
          </a:xfrm>
          <a:prstGeom prst="rect">
            <a:avLst/>
          </a:prstGeom>
          <a:solidFill>
            <a:srgbClr val="C00000"/>
          </a:solidFill>
          <a:ln>
            <a:noFill/>
          </a:ln>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Name: Zaahra</a:t>
            </a:r>
          </a:p>
        </p:txBody>
      </p:sp>
      <p:sp>
        <p:nvSpPr>
          <p:cNvPr id="12" name="Title 13">
            <a:extLst>
              <a:ext uri="{FF2B5EF4-FFF2-40B4-BE49-F238E27FC236}">
                <a16:creationId xmlns:a16="http://schemas.microsoft.com/office/drawing/2014/main" id="{759B6AB3-9166-4BD2-8E80-112458C581A0}"/>
              </a:ext>
            </a:extLst>
          </p:cNvPr>
          <p:cNvSpPr txBox="1">
            <a:spLocks/>
          </p:cNvSpPr>
          <p:nvPr/>
        </p:nvSpPr>
        <p:spPr>
          <a:xfrm>
            <a:off x="463725" y="125357"/>
            <a:ext cx="4440431" cy="565900"/>
          </a:xfrm>
          <a:prstGeom prst="rect">
            <a:avLst/>
          </a:prstGeom>
          <a:solidFill>
            <a:srgbClr val="C00000"/>
          </a:solidFill>
          <a:ln>
            <a:noFill/>
          </a:ln>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endParaRPr lang="en-GB" sz="2133" dirty="0">
              <a:solidFill>
                <a:srgbClr val="FFFFFF"/>
              </a:solidFill>
              <a:latin typeface="Arial" panose="020B0604020202020204"/>
            </a:endParaRPr>
          </a:p>
          <a:p>
            <a:pPr defTabSz="1219139"/>
            <a:r>
              <a:rPr lang="en-GB" sz="2133" dirty="0">
                <a:solidFill>
                  <a:srgbClr val="FFFFFF"/>
                </a:solidFill>
                <a:latin typeface="Arial" panose="020B0604020202020204"/>
              </a:rPr>
              <a:t>Identity: ‘Black disabled woman’</a:t>
            </a:r>
          </a:p>
          <a:p>
            <a:pPr defTabSz="1219139"/>
            <a:r>
              <a:rPr lang="en-US" sz="1867" dirty="0">
                <a:solidFill>
                  <a:srgbClr val="FFFFFF"/>
                </a:solidFill>
                <a:latin typeface="Arial" panose="020B0604020202020204"/>
              </a:rPr>
              <a:t>	</a:t>
            </a:r>
          </a:p>
        </p:txBody>
      </p:sp>
      <p:sp>
        <p:nvSpPr>
          <p:cNvPr id="6" name="TextBox 5">
            <a:extLst>
              <a:ext uri="{FF2B5EF4-FFF2-40B4-BE49-F238E27FC236}">
                <a16:creationId xmlns:a16="http://schemas.microsoft.com/office/drawing/2014/main" id="{38628A86-3288-4E93-BDC0-A2FD84D7FAF8}"/>
              </a:ext>
            </a:extLst>
          </p:cNvPr>
          <p:cNvSpPr txBox="1"/>
          <p:nvPr/>
        </p:nvSpPr>
        <p:spPr>
          <a:xfrm>
            <a:off x="463724" y="1375888"/>
            <a:ext cx="2865629" cy="4368312"/>
          </a:xfrm>
          <a:prstGeom prst="rect">
            <a:avLst/>
          </a:prstGeom>
          <a:noFill/>
          <a:ln w="57150">
            <a:solidFill>
              <a:srgbClr val="7030A0"/>
            </a:solidFill>
          </a:ln>
        </p:spPr>
        <p:txBody>
          <a:bodyPr wrap="square" rtlCol="0">
            <a:spAutoFit/>
          </a:bodyPr>
          <a:lstStyle/>
          <a:p>
            <a:pPr marL="95998" defTabSz="914377">
              <a:lnSpc>
                <a:spcPct val="90000"/>
              </a:lnSpc>
            </a:pPr>
            <a:r>
              <a:rPr lang="en-GB" sz="2133" b="1" dirty="0">
                <a:solidFill>
                  <a:srgbClr val="000000"/>
                </a:solidFill>
                <a:latin typeface="Calibri" panose="020F0502020204030204" pitchFamily="34" charset="0"/>
                <a:cs typeface="Calibri" panose="020F0502020204030204" pitchFamily="34" charset="0"/>
              </a:rPr>
              <a:t>Representation</a:t>
            </a:r>
          </a:p>
          <a:p>
            <a:pPr marL="95998" defTabSz="914377">
              <a:lnSpc>
                <a:spcPct val="90000"/>
              </a:lnSpc>
              <a:spcBef>
                <a:spcPts val="800"/>
              </a:spcBef>
            </a:pPr>
            <a:r>
              <a:rPr lang="en-GB" sz="2000" b="1" dirty="0">
                <a:solidFill>
                  <a:srgbClr val="000000"/>
                </a:solidFill>
                <a:latin typeface="Calibri" panose="020F0502020204030204" pitchFamily="34" charset="0"/>
                <a:cs typeface="Calibri" panose="020F0502020204030204" pitchFamily="34" charset="0"/>
              </a:rPr>
              <a:t>I don’t post to forums or attend online sessions. No one can tell I’m Black, </a:t>
            </a:r>
            <a:r>
              <a:rPr lang="en-GB" sz="2000" dirty="0">
                <a:solidFill>
                  <a:srgbClr val="000000"/>
                </a:solidFill>
                <a:latin typeface="Calibri" panose="020F0502020204030204" pitchFamily="34" charset="0"/>
                <a:cs typeface="Calibri" panose="020F0502020204030204" pitchFamily="34" charset="0"/>
              </a:rPr>
              <a:t>but I’m not confident as I don’t know who else is there. I’d like to meet other students who are going through the same thing.</a:t>
            </a:r>
          </a:p>
          <a:p>
            <a:pPr marL="95998" defTabSz="914377">
              <a:lnSpc>
                <a:spcPct val="90000"/>
              </a:lnSpc>
            </a:pPr>
            <a:r>
              <a:rPr lang="en-GB" sz="2000" dirty="0">
                <a:solidFill>
                  <a:srgbClr val="000000"/>
                </a:solidFill>
                <a:latin typeface="Calibri" panose="020F0502020204030204" pitchFamily="34" charset="0"/>
                <a:cs typeface="Calibri" panose="020F0502020204030204" pitchFamily="34" charset="0"/>
              </a:rPr>
              <a:t>It would be good to</a:t>
            </a:r>
            <a:r>
              <a:rPr lang="en-GB" sz="2000" b="1" dirty="0">
                <a:solidFill>
                  <a:srgbClr val="000000"/>
                </a:solidFill>
                <a:latin typeface="Calibri" panose="020F0502020204030204" pitchFamily="34" charset="0"/>
                <a:cs typeface="Calibri" panose="020F0502020204030204" pitchFamily="34" charset="0"/>
              </a:rPr>
              <a:t> see more of my history </a:t>
            </a:r>
            <a:r>
              <a:rPr lang="en-GB" sz="2000" dirty="0">
                <a:solidFill>
                  <a:srgbClr val="000000"/>
                </a:solidFill>
                <a:latin typeface="Calibri" panose="020F0502020204030204" pitchFamily="34" charset="0"/>
                <a:cs typeface="Calibri" panose="020F0502020204030204" pitchFamily="34" charset="0"/>
              </a:rPr>
              <a:t>and learn more about what my people have done to build society.</a:t>
            </a:r>
            <a:endParaRPr lang="en-GB" sz="2000" b="1" dirty="0">
              <a:solidFill>
                <a:srgbClr val="00000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0AA5F69B-66ED-4195-ADB3-83941AF3BFE8}"/>
              </a:ext>
            </a:extLst>
          </p:cNvPr>
          <p:cNvSpPr/>
          <p:nvPr/>
        </p:nvSpPr>
        <p:spPr>
          <a:xfrm>
            <a:off x="11712000" y="6289482"/>
            <a:ext cx="480000" cy="56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6"/>
          <p:cNvSpPr>
            <a:spLocks noGrp="1"/>
          </p:cNvSpPr>
          <p:nvPr>
            <p:ph type="body" sz="quarter" idx="13"/>
          </p:nvPr>
        </p:nvSpPr>
        <p:spPr>
          <a:xfrm>
            <a:off x="3445436" y="4853355"/>
            <a:ext cx="8699673" cy="2004645"/>
          </a:xfrm>
          <a:ln w="57150">
            <a:solidFill>
              <a:srgbClr val="00B050"/>
            </a:solidFill>
          </a:ln>
        </p:spPr>
        <p:txBody>
          <a:bodyPr/>
          <a:lstStyle/>
          <a:p>
            <a:pPr marL="95998" indent="0">
              <a:spcBef>
                <a:spcPts val="1600"/>
              </a:spcBef>
              <a:buNone/>
            </a:pPr>
            <a:r>
              <a:rPr lang="en-US" sz="2133" b="1" dirty="0">
                <a:latin typeface="Calibri" panose="020F0502020204030204" pitchFamily="34" charset="0"/>
                <a:cs typeface="Calibri" panose="020F0502020204030204" pitchFamily="34" charset="0"/>
              </a:rPr>
              <a:t>Talking about race</a:t>
            </a:r>
          </a:p>
          <a:p>
            <a:pPr marL="95998" indent="0">
              <a:spcBef>
                <a:spcPts val="800"/>
              </a:spcBef>
              <a:buNone/>
            </a:pPr>
            <a:r>
              <a:rPr lang="en-GB" sz="2133" dirty="0">
                <a:latin typeface="Calibri" panose="020F0502020204030204" pitchFamily="34" charset="0"/>
                <a:cs typeface="Calibri" panose="020F0502020204030204" pitchFamily="34" charset="0"/>
              </a:rPr>
              <a:t>White people are worried about talking about race in case it offends, they’re caught in the past. People don’t know what terminology to use. There’s a real pressure being Black in a White country.</a:t>
            </a:r>
            <a:r>
              <a:rPr lang="en-GB" sz="2133" b="1" dirty="0">
                <a:latin typeface="Calibri" panose="020F0502020204030204" pitchFamily="34" charset="0"/>
                <a:cs typeface="Calibri" panose="020F0502020204030204" pitchFamily="34" charset="0"/>
              </a:rPr>
              <a:t> It’s important to talk about race. Although odd when White people try to teach you about your past. They don’t feel the pain of slavery.</a:t>
            </a: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95998" indent="0">
              <a:spcBef>
                <a:spcPts val="800"/>
              </a:spcBef>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3517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532738" y="156357"/>
            <a:ext cx="10408257" cy="5152180"/>
          </a:xfrm>
        </p:spPr>
        <p:txBody>
          <a:bodyPr/>
          <a:lstStyle/>
          <a:p>
            <a:r>
              <a:rPr lang="en-GB" sz="3600" dirty="0">
                <a:solidFill>
                  <a:schemeClr val="bg1">
                    <a:lumMod val="95000"/>
                  </a:schemeClr>
                </a:solidFill>
                <a:latin typeface="Calibri" panose="020F0502020204030204" pitchFamily="34" charset="0"/>
                <a:cs typeface="Calibri" panose="020F0502020204030204" pitchFamily="34" charset="0"/>
              </a:rPr>
              <a:t>Agenda</a:t>
            </a:r>
            <a:br>
              <a:rPr lang="en-GB" sz="2800" dirty="0">
                <a:solidFill>
                  <a:schemeClr val="bg1">
                    <a:lumMod val="95000"/>
                  </a:schemeClr>
                </a:solidFill>
              </a:rPr>
            </a:br>
            <a:br>
              <a:rPr lang="en-GB" sz="2800" dirty="0">
                <a:solidFill>
                  <a:schemeClr val="bg1">
                    <a:lumMod val="95000"/>
                  </a:schemeClr>
                </a:solidFill>
              </a:rPr>
            </a:br>
            <a:br>
              <a:rPr lang="en-GB" sz="28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br>
              <a:rPr lang="en-GB" sz="4000" dirty="0">
                <a:solidFill>
                  <a:schemeClr val="bg1">
                    <a:lumMod val="95000"/>
                  </a:schemeClr>
                </a:solidFill>
              </a:rPr>
            </a:br>
            <a:endParaRPr lang="en-GB" sz="40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FDD31E5-A039-4B7F-A2D5-1FE9D4396AC2}"/>
              </a:ext>
            </a:extLst>
          </p:cNvPr>
          <p:cNvSpPr/>
          <p:nvPr/>
        </p:nvSpPr>
        <p:spPr>
          <a:xfrm>
            <a:off x="1820846" y="802419"/>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Calibri" panose="020F0502020204030204" pitchFamily="34" charset="0"/>
                <a:cs typeface="Calibri" panose="020F0502020204030204" pitchFamily="34" charset="0"/>
              </a:rPr>
              <a:t>Resources</a:t>
            </a:r>
          </a:p>
        </p:txBody>
      </p:sp>
      <p:sp>
        <p:nvSpPr>
          <p:cNvPr id="4" name="Rectangle 3">
            <a:extLst>
              <a:ext uri="{FF2B5EF4-FFF2-40B4-BE49-F238E27FC236}">
                <a16:creationId xmlns:a16="http://schemas.microsoft.com/office/drawing/2014/main" id="{4E68C310-A6AB-4BD0-870F-749F895492FE}"/>
              </a:ext>
            </a:extLst>
          </p:cNvPr>
          <p:cNvSpPr/>
          <p:nvPr/>
        </p:nvSpPr>
        <p:spPr>
          <a:xfrm>
            <a:off x="1820845" y="1588740"/>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Evaluation</a:t>
            </a:r>
          </a:p>
        </p:txBody>
      </p:sp>
      <p:sp>
        <p:nvSpPr>
          <p:cNvPr id="5" name="Rectangle 4">
            <a:extLst>
              <a:ext uri="{FF2B5EF4-FFF2-40B4-BE49-F238E27FC236}">
                <a16:creationId xmlns:a16="http://schemas.microsoft.com/office/drawing/2014/main" id="{FDA9CAC6-D827-441D-93C6-696DFFD347AD}"/>
              </a:ext>
            </a:extLst>
          </p:cNvPr>
          <p:cNvSpPr/>
          <p:nvPr/>
        </p:nvSpPr>
        <p:spPr>
          <a:xfrm>
            <a:off x="1820845" y="2375061"/>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Recommendations</a:t>
            </a:r>
          </a:p>
        </p:txBody>
      </p:sp>
      <p:sp>
        <p:nvSpPr>
          <p:cNvPr id="6" name="Rectangle 5">
            <a:extLst>
              <a:ext uri="{FF2B5EF4-FFF2-40B4-BE49-F238E27FC236}">
                <a16:creationId xmlns:a16="http://schemas.microsoft.com/office/drawing/2014/main" id="{264E37E2-3961-45D3-8D66-AB3DACF9F314}"/>
              </a:ext>
            </a:extLst>
          </p:cNvPr>
          <p:cNvSpPr/>
          <p:nvPr/>
        </p:nvSpPr>
        <p:spPr>
          <a:xfrm>
            <a:off x="1820845" y="3161382"/>
            <a:ext cx="8984974"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Panel Session</a:t>
            </a:r>
          </a:p>
        </p:txBody>
      </p:sp>
      <p:sp>
        <p:nvSpPr>
          <p:cNvPr id="7" name="Rectangle 6">
            <a:extLst>
              <a:ext uri="{FF2B5EF4-FFF2-40B4-BE49-F238E27FC236}">
                <a16:creationId xmlns:a16="http://schemas.microsoft.com/office/drawing/2014/main" id="{01A718DB-BEED-45B5-B72F-E0694A87646C}"/>
              </a:ext>
            </a:extLst>
          </p:cNvPr>
          <p:cNvSpPr/>
          <p:nvPr/>
        </p:nvSpPr>
        <p:spPr>
          <a:xfrm>
            <a:off x="1820845" y="3947703"/>
            <a:ext cx="8984975"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Closing Thoughts &amp; Thank you</a:t>
            </a:r>
          </a:p>
        </p:txBody>
      </p:sp>
      <p:sp>
        <p:nvSpPr>
          <p:cNvPr id="9" name="Rectangle 8">
            <a:extLst>
              <a:ext uri="{FF2B5EF4-FFF2-40B4-BE49-F238E27FC236}">
                <a16:creationId xmlns:a16="http://schemas.microsoft.com/office/drawing/2014/main" id="{33F5024E-B8D7-405A-BD31-DF35C7A55BEE}"/>
              </a:ext>
            </a:extLst>
          </p:cNvPr>
          <p:cNvSpPr/>
          <p:nvPr/>
        </p:nvSpPr>
        <p:spPr>
          <a:xfrm>
            <a:off x="532737" y="802419"/>
            <a:ext cx="1142329"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Calibri" panose="020F0502020204030204" pitchFamily="34" charset="0"/>
                <a:cs typeface="Calibri" panose="020F0502020204030204" pitchFamily="34" charset="0"/>
              </a:rPr>
              <a:t>14:10</a:t>
            </a:r>
          </a:p>
        </p:txBody>
      </p:sp>
      <p:sp>
        <p:nvSpPr>
          <p:cNvPr id="10" name="Rectangle 9">
            <a:extLst>
              <a:ext uri="{FF2B5EF4-FFF2-40B4-BE49-F238E27FC236}">
                <a16:creationId xmlns:a16="http://schemas.microsoft.com/office/drawing/2014/main" id="{8EA0C8F5-3C2C-4467-B911-2B6B87492A89}"/>
              </a:ext>
            </a:extLst>
          </p:cNvPr>
          <p:cNvSpPr/>
          <p:nvPr/>
        </p:nvSpPr>
        <p:spPr>
          <a:xfrm>
            <a:off x="543339" y="3161382"/>
            <a:ext cx="1142329"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Calibri" panose="020F0502020204030204" pitchFamily="34" charset="0"/>
                <a:cs typeface="Calibri" panose="020F0502020204030204" pitchFamily="34" charset="0"/>
              </a:rPr>
              <a:t>14:30</a:t>
            </a:r>
          </a:p>
        </p:txBody>
      </p:sp>
      <p:sp>
        <p:nvSpPr>
          <p:cNvPr id="12" name="Rectangle 11">
            <a:extLst>
              <a:ext uri="{FF2B5EF4-FFF2-40B4-BE49-F238E27FC236}">
                <a16:creationId xmlns:a16="http://schemas.microsoft.com/office/drawing/2014/main" id="{6A3DCF6B-413A-4E88-8840-151AC082D5C8}"/>
              </a:ext>
            </a:extLst>
          </p:cNvPr>
          <p:cNvSpPr/>
          <p:nvPr/>
        </p:nvSpPr>
        <p:spPr>
          <a:xfrm>
            <a:off x="543340" y="3947703"/>
            <a:ext cx="1142330" cy="72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Calibri" panose="020F0502020204030204" pitchFamily="34" charset="0"/>
                <a:cs typeface="Calibri" panose="020F0502020204030204" pitchFamily="34" charset="0"/>
              </a:rPr>
              <a:t>15:00</a:t>
            </a:r>
          </a:p>
        </p:txBody>
      </p:sp>
      <p:pic>
        <p:nvPicPr>
          <p:cNvPr id="13" name="Picture 12">
            <a:extLst>
              <a:ext uri="{FF2B5EF4-FFF2-40B4-BE49-F238E27FC236}">
                <a16:creationId xmlns:a16="http://schemas.microsoft.com/office/drawing/2014/main" id="{56092343-8C45-4608-A3AE-259D4DA88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8157" y="6024335"/>
            <a:ext cx="1884876" cy="637431"/>
          </a:xfrm>
          <a:prstGeom prst="rect">
            <a:avLst/>
          </a:prstGeom>
        </p:spPr>
      </p:pic>
    </p:spTree>
    <p:extLst>
      <p:ext uri="{BB962C8B-B14F-4D97-AF65-F5344CB8AC3E}">
        <p14:creationId xmlns:p14="http://schemas.microsoft.com/office/powerpoint/2010/main" val="18255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7"/>
            <a:fld id="{0406593E-52CF-5B45-8CFF-7309163A4729}" type="slidenum">
              <a:rPr lang="en-US">
                <a:solidFill>
                  <a:srgbClr val="FFFFFF"/>
                </a:solidFill>
                <a:latin typeface="Arial" panose="020B0604020202020204"/>
              </a:rPr>
              <a:pPr defTabSz="914377"/>
              <a:t>30</a:t>
            </a:fld>
            <a:endParaRPr lang="en-US" dirty="0">
              <a:solidFill>
                <a:srgbClr val="FFFFFF"/>
              </a:solidFill>
              <a:latin typeface="Arial" panose="020B0604020202020204"/>
            </a:endParaRPr>
          </a:p>
        </p:txBody>
      </p:sp>
      <p:sp>
        <p:nvSpPr>
          <p:cNvPr id="16" name="Text Placeholder 15"/>
          <p:cNvSpPr>
            <a:spLocks noGrp="1"/>
          </p:cNvSpPr>
          <p:nvPr>
            <p:ph type="body" sz="quarter" idx="12"/>
          </p:nvPr>
        </p:nvSpPr>
        <p:spPr>
          <a:xfrm>
            <a:off x="3259011" y="1451654"/>
            <a:ext cx="8920447" cy="3612717"/>
          </a:xfrm>
          <a:ln w="57150">
            <a:solidFill>
              <a:schemeClr val="accent2">
                <a:lumMod val="60000"/>
                <a:lumOff val="40000"/>
              </a:schemeClr>
            </a:solidFill>
          </a:ln>
        </p:spPr>
        <p:txBody>
          <a:bodyPr/>
          <a:lstStyle/>
          <a:p>
            <a:pPr marL="47999"/>
            <a:r>
              <a:rPr lang="en-US" sz="2133" b="1" dirty="0">
                <a:latin typeface="Calibri" panose="020F0502020204030204" pitchFamily="34" charset="0"/>
                <a:cs typeface="Calibri" panose="020F0502020204030204" pitchFamily="34" charset="0"/>
              </a:rPr>
              <a:t>Talking about mental health</a:t>
            </a:r>
          </a:p>
          <a:p>
            <a:pPr marL="95998">
              <a:spcBef>
                <a:spcPts val="800"/>
              </a:spcBef>
            </a:pPr>
            <a:r>
              <a:rPr lang="en-GB" sz="2000" dirty="0">
                <a:latin typeface="Calibri" panose="020F0502020204030204" pitchFamily="34" charset="0"/>
                <a:cs typeface="Calibri" panose="020F0502020204030204" pitchFamily="34" charset="0"/>
              </a:rPr>
              <a:t>I was struggling with my studies, with life in general</a:t>
            </a:r>
            <a:r>
              <a:rPr lang="en-GB" sz="2000" b="1" dirty="0">
                <a:latin typeface="Calibri" panose="020F0502020204030204" pitchFamily="34" charset="0"/>
                <a:cs typeface="Calibri" panose="020F0502020204030204" pitchFamily="34" charset="0"/>
              </a:rPr>
              <a:t> I was tired all the time and felt unwell. I don’t want to be labelled with a mental health condition. I don’t want to be called crazy. </a:t>
            </a:r>
            <a:r>
              <a:rPr lang="en-GB" sz="2000" dirty="0">
                <a:latin typeface="Calibri" panose="020F0502020204030204" pitchFamily="34" charset="0"/>
                <a:cs typeface="Calibri" panose="020F0502020204030204" pitchFamily="34" charset="0"/>
              </a:rPr>
              <a:t>I was worried about telling the OU because of the impact on my family and studies being</a:t>
            </a:r>
            <a:r>
              <a:rPr lang="en-GB" sz="2000" b="1" dirty="0">
                <a:latin typeface="Calibri" panose="020F0502020204030204" pitchFamily="34" charset="0"/>
                <a:cs typeface="Calibri" panose="020F0502020204030204" pitchFamily="34" charset="0"/>
              </a:rPr>
              <a:t> labelled with a mental health condition.  </a:t>
            </a:r>
            <a:r>
              <a:rPr lang="en-GB" sz="2000" dirty="0">
                <a:latin typeface="Calibri" panose="020F0502020204030204" pitchFamily="34" charset="0"/>
                <a:cs typeface="Calibri" panose="020F0502020204030204" pitchFamily="34" charset="0"/>
              </a:rPr>
              <a:t>I also thought they’d make me get a letter or certificate from my Dr and that it would cost me money to do.</a:t>
            </a:r>
          </a:p>
          <a:p>
            <a:pPr marL="95998">
              <a:spcBef>
                <a:spcPts val="800"/>
              </a:spcBef>
            </a:pPr>
            <a:r>
              <a:rPr lang="en-GB" sz="2000" b="1" dirty="0">
                <a:latin typeface="Calibri" panose="020F0502020204030204" pitchFamily="34" charset="0"/>
                <a:cs typeface="Calibri" panose="020F0502020204030204" pitchFamily="34" charset="0"/>
              </a:rPr>
              <a:t>My tutor is amazing </a:t>
            </a:r>
            <a:r>
              <a:rPr lang="en-GB" sz="2000" dirty="0">
                <a:latin typeface="Calibri" panose="020F0502020204030204" pitchFamily="34" charset="0"/>
                <a:cs typeface="Calibri" panose="020F0502020204030204" pitchFamily="34" charset="0"/>
              </a:rPr>
              <a:t>though, I’ve had fantastic support. I confided in my tutor about how I was feeling and they sent me links to a website, some videos and to the help centre.</a:t>
            </a:r>
            <a:r>
              <a:rPr lang="en-GB" sz="2000" b="1" dirty="0">
                <a:latin typeface="Calibri" panose="020F0502020204030204" pitchFamily="34" charset="0"/>
                <a:cs typeface="Calibri" panose="020F0502020204030204" pitchFamily="34" charset="0"/>
              </a:rPr>
              <a:t> I wish there was a dedicated wellbeing service </a:t>
            </a:r>
            <a:r>
              <a:rPr lang="en-GB" sz="2000" dirty="0">
                <a:latin typeface="Calibri" panose="020F0502020204030204" pitchFamily="34" charset="0"/>
                <a:cs typeface="Calibri" panose="020F0502020204030204" pitchFamily="34" charset="0"/>
              </a:rPr>
              <a:t>that I could pick up the phone and call and</a:t>
            </a:r>
            <a:r>
              <a:rPr lang="en-GB" sz="2000" b="1" dirty="0">
                <a:latin typeface="Calibri" panose="020F0502020204030204" pitchFamily="34" charset="0"/>
                <a:cs typeface="Calibri" panose="020F0502020204030204" pitchFamily="34" charset="0"/>
              </a:rPr>
              <a:t> speak to someone. So</a:t>
            </a:r>
            <a:r>
              <a:rPr lang="en-GB" sz="2000" dirty="0">
                <a:latin typeface="Calibri" panose="020F0502020204030204" pitchFamily="34" charset="0"/>
                <a:cs typeface="Calibri" panose="020F0502020204030204" pitchFamily="34" charset="0"/>
              </a:rPr>
              <a:t>meone who would be able to</a:t>
            </a:r>
            <a:r>
              <a:rPr lang="en-GB" sz="2000" b="1" dirty="0">
                <a:latin typeface="Calibri" panose="020F0502020204030204" pitchFamily="34" charset="0"/>
                <a:cs typeface="Calibri" panose="020F0502020204030204" pitchFamily="34" charset="0"/>
              </a:rPr>
              <a:t> understand my past and my journey. </a:t>
            </a:r>
            <a:endParaRPr lang="en-US" sz="2133" b="1" dirty="0"/>
          </a:p>
        </p:txBody>
      </p:sp>
      <p:sp>
        <p:nvSpPr>
          <p:cNvPr id="17" name="Text Placeholder 16"/>
          <p:cNvSpPr>
            <a:spLocks noGrp="1"/>
          </p:cNvSpPr>
          <p:nvPr>
            <p:ph type="body" sz="quarter" idx="13"/>
          </p:nvPr>
        </p:nvSpPr>
        <p:spPr>
          <a:xfrm>
            <a:off x="506730" y="3059511"/>
            <a:ext cx="2611609" cy="2727413"/>
          </a:xfrm>
          <a:ln w="57150">
            <a:solidFill>
              <a:srgbClr val="00B050"/>
            </a:solidFill>
          </a:ln>
        </p:spPr>
        <p:txBody>
          <a:bodyPr/>
          <a:lstStyle/>
          <a:p>
            <a:pPr marL="95998" indent="0">
              <a:spcBef>
                <a:spcPts val="1600"/>
              </a:spcBef>
              <a:buNone/>
            </a:pPr>
            <a:r>
              <a:rPr lang="en-US" sz="2133" b="1" dirty="0">
                <a:latin typeface="Calibri" panose="020F0502020204030204" pitchFamily="34" charset="0"/>
                <a:cs typeface="Calibri" panose="020F0502020204030204" pitchFamily="34" charset="0"/>
              </a:rPr>
              <a:t>Talking about race</a:t>
            </a:r>
            <a:br>
              <a:rPr lang="en-US" sz="2133" b="1"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White people don’t like talking about race because they feel guilty about their colonial past and the problems they created which impact on people who have come to this country. </a:t>
            </a: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pPr marL="47999" indent="0">
              <a:buNone/>
            </a:pPr>
            <a:endParaRPr lang="en-US" sz="2133" b="1" dirty="0">
              <a:latin typeface="Calibri" panose="020F0502020204030204" pitchFamily="34" charset="0"/>
              <a:cs typeface="Calibri" panose="020F0502020204030204" pitchFamily="34" charset="0"/>
            </a:endParaRPr>
          </a:p>
          <a:p>
            <a:endParaRPr lang="en-US" dirty="0"/>
          </a:p>
        </p:txBody>
      </p:sp>
      <p:sp>
        <p:nvSpPr>
          <p:cNvPr id="14" name="Title 13"/>
          <p:cNvSpPr>
            <a:spLocks noGrp="1"/>
          </p:cNvSpPr>
          <p:nvPr>
            <p:ph type="ctrTitle"/>
          </p:nvPr>
        </p:nvSpPr>
        <p:spPr>
          <a:xfrm>
            <a:off x="480000" y="826415"/>
            <a:ext cx="1348800" cy="523919"/>
          </a:xfrm>
          <a:solidFill>
            <a:schemeClr val="accent3">
              <a:lumMod val="50000"/>
            </a:schemeClr>
          </a:solidFill>
        </p:spPr>
        <p:txBody>
          <a:bodyPr/>
          <a:lstStyle/>
          <a:p>
            <a:r>
              <a:rPr lang="en-US" sz="2133" dirty="0"/>
              <a:t>Age:  47	</a:t>
            </a:r>
          </a:p>
        </p:txBody>
      </p:sp>
      <p:sp>
        <p:nvSpPr>
          <p:cNvPr id="18" name="Text Placeholder 17"/>
          <p:cNvSpPr>
            <a:spLocks noGrp="1"/>
          </p:cNvSpPr>
          <p:nvPr>
            <p:ph type="body" sz="quarter" idx="14"/>
          </p:nvPr>
        </p:nvSpPr>
        <p:spPr>
          <a:xfrm>
            <a:off x="506729" y="1496655"/>
            <a:ext cx="2638339" cy="1387223"/>
          </a:xfrm>
          <a:blipFill dpi="0" rotWithShape="1">
            <a:blip r:embed="rId2">
              <a:alphaModFix amt="0"/>
            </a:blip>
            <a:srcRect/>
            <a:tile tx="0" ty="0" sx="100000" sy="100000" flip="none" algn="tl"/>
          </a:blipFill>
          <a:ln w="57150">
            <a:solidFill>
              <a:srgbClr val="92D050"/>
            </a:solidFill>
          </a:ln>
        </p:spPr>
        <p:txBody>
          <a:bodyPr/>
          <a:lstStyle/>
          <a:p>
            <a:r>
              <a:rPr lang="en-GB" sz="2133" dirty="0">
                <a:latin typeface="Calibri" panose="020F0502020204030204" pitchFamily="34" charset="0"/>
                <a:cs typeface="Calibri" panose="020F0502020204030204" pitchFamily="34" charset="0"/>
              </a:rPr>
              <a:t>Educational experience </a:t>
            </a:r>
          </a:p>
          <a:p>
            <a:pPr>
              <a:spcBef>
                <a:spcPts val="800"/>
              </a:spcBef>
            </a:pPr>
            <a:r>
              <a:rPr lang="en-GB" sz="2000" b="0" dirty="0">
                <a:latin typeface="Calibri" panose="020F0502020204030204" pitchFamily="34" charset="0"/>
                <a:cs typeface="Calibri" panose="020F0502020204030204" pitchFamily="34" charset="0"/>
              </a:rPr>
              <a:t>Lacks confidence, used the </a:t>
            </a:r>
            <a:r>
              <a:rPr lang="en-GB" sz="2000" dirty="0">
                <a:latin typeface="Calibri" panose="020F0502020204030204" pitchFamily="34" charset="0"/>
                <a:cs typeface="Calibri" panose="020F0502020204030204" pitchFamily="34" charset="0"/>
              </a:rPr>
              <a:t>bursary</a:t>
            </a:r>
            <a:r>
              <a:rPr lang="en-GB" sz="2000" b="0" dirty="0">
                <a:latin typeface="Calibri" panose="020F0502020204030204" pitchFamily="34" charset="0"/>
                <a:cs typeface="Calibri" panose="020F0502020204030204" pitchFamily="34" charset="0"/>
              </a:rPr>
              <a:t> to study </a:t>
            </a:r>
            <a:endParaRPr lang="en-GB" sz="2133" dirty="0"/>
          </a:p>
        </p:txBody>
      </p:sp>
      <p:sp>
        <p:nvSpPr>
          <p:cNvPr id="10" name="Title 13">
            <a:extLst>
              <a:ext uri="{FF2B5EF4-FFF2-40B4-BE49-F238E27FC236}">
                <a16:creationId xmlns:a16="http://schemas.microsoft.com/office/drawing/2014/main" id="{30B2F7EA-7D43-44B0-946E-618F42C0CFAA}"/>
              </a:ext>
            </a:extLst>
          </p:cNvPr>
          <p:cNvSpPr txBox="1">
            <a:spLocks/>
          </p:cNvSpPr>
          <p:nvPr/>
        </p:nvSpPr>
        <p:spPr>
          <a:xfrm>
            <a:off x="3851620" y="861224"/>
            <a:ext cx="4190869" cy="485553"/>
          </a:xfrm>
          <a:prstGeom prst="rect">
            <a:avLst/>
          </a:prstGeom>
          <a:solidFill>
            <a:schemeClr val="accent3">
              <a:lumMod val="50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First </a:t>
            </a:r>
            <a:r>
              <a:rPr lang="en-US" sz="2133" dirty="0" err="1">
                <a:solidFill>
                  <a:srgbClr val="FFFFFF"/>
                </a:solidFill>
                <a:latin typeface="Arial" panose="020B0604020202020204"/>
              </a:rPr>
              <a:t>language:Arabic</a:t>
            </a:r>
            <a:r>
              <a:rPr lang="en-US" sz="2133" dirty="0">
                <a:solidFill>
                  <a:srgbClr val="FFFFFF"/>
                </a:solidFill>
                <a:latin typeface="Arial" panose="020B0604020202020204"/>
              </a:rPr>
              <a:t>/English</a:t>
            </a:r>
          </a:p>
        </p:txBody>
      </p:sp>
      <p:sp>
        <p:nvSpPr>
          <p:cNvPr id="11" name="Title 13">
            <a:extLst>
              <a:ext uri="{FF2B5EF4-FFF2-40B4-BE49-F238E27FC236}">
                <a16:creationId xmlns:a16="http://schemas.microsoft.com/office/drawing/2014/main" id="{94B1DA79-C464-47CE-91C4-2C7CFF5D64E4}"/>
              </a:ext>
            </a:extLst>
          </p:cNvPr>
          <p:cNvSpPr txBox="1">
            <a:spLocks/>
          </p:cNvSpPr>
          <p:nvPr/>
        </p:nvSpPr>
        <p:spPr>
          <a:xfrm>
            <a:off x="1929037" y="842040"/>
            <a:ext cx="1822348" cy="504737"/>
          </a:xfrm>
          <a:prstGeom prst="rect">
            <a:avLst/>
          </a:prstGeom>
          <a:solidFill>
            <a:schemeClr val="accent3">
              <a:lumMod val="50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r>
              <a:rPr lang="en-US" sz="2133" dirty="0">
                <a:solidFill>
                  <a:srgbClr val="FFFFFF"/>
                </a:solidFill>
                <a:latin typeface="Arial" panose="020B0604020202020204"/>
              </a:rPr>
              <a:t>Name: Abdo</a:t>
            </a:r>
          </a:p>
        </p:txBody>
      </p:sp>
      <p:sp>
        <p:nvSpPr>
          <p:cNvPr id="12" name="Title 13">
            <a:extLst>
              <a:ext uri="{FF2B5EF4-FFF2-40B4-BE49-F238E27FC236}">
                <a16:creationId xmlns:a16="http://schemas.microsoft.com/office/drawing/2014/main" id="{759B6AB3-9166-4BD2-8E80-112458C581A0}"/>
              </a:ext>
            </a:extLst>
          </p:cNvPr>
          <p:cNvSpPr txBox="1">
            <a:spLocks/>
          </p:cNvSpPr>
          <p:nvPr/>
        </p:nvSpPr>
        <p:spPr>
          <a:xfrm>
            <a:off x="480001" y="197537"/>
            <a:ext cx="10306335" cy="587560"/>
          </a:xfrm>
          <a:prstGeom prst="rect">
            <a:avLst/>
          </a:prstGeom>
          <a:solidFill>
            <a:schemeClr val="accent3">
              <a:lumMod val="50000"/>
            </a:schemeClr>
          </a:solidFill>
        </p:spPr>
        <p:txBody>
          <a:bodyPr wrap="square" lIns="48000" tIns="24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1219139"/>
            <a:endParaRPr lang="en-GB" sz="2133" dirty="0">
              <a:solidFill>
                <a:srgbClr val="FFFFFF"/>
              </a:solidFill>
              <a:latin typeface="Arial" panose="020B0604020202020204"/>
            </a:endParaRPr>
          </a:p>
          <a:p>
            <a:pPr defTabSz="1219139"/>
            <a:r>
              <a:rPr lang="en-GB" sz="2133" dirty="0">
                <a:solidFill>
                  <a:srgbClr val="FFFFFF"/>
                </a:solidFill>
                <a:latin typeface="Arial" panose="020B0604020202020204"/>
              </a:rPr>
              <a:t>Identity: ‘Black man – not sure where I belong. My family were forced migrants. I came to England from Sudan in 2015’</a:t>
            </a:r>
          </a:p>
          <a:p>
            <a:pPr defTabSz="1219139"/>
            <a:r>
              <a:rPr lang="en-US" sz="1867" dirty="0">
                <a:solidFill>
                  <a:srgbClr val="FFFFFF"/>
                </a:solidFill>
                <a:latin typeface="Arial" panose="020B0604020202020204"/>
              </a:rPr>
              <a:t>	</a:t>
            </a:r>
          </a:p>
        </p:txBody>
      </p:sp>
      <p:sp>
        <p:nvSpPr>
          <p:cNvPr id="6" name="TextBox 5">
            <a:extLst>
              <a:ext uri="{FF2B5EF4-FFF2-40B4-BE49-F238E27FC236}">
                <a16:creationId xmlns:a16="http://schemas.microsoft.com/office/drawing/2014/main" id="{38628A86-3288-4E93-BDC0-A2FD84D7FAF8}"/>
              </a:ext>
            </a:extLst>
          </p:cNvPr>
          <p:cNvSpPr txBox="1"/>
          <p:nvPr/>
        </p:nvSpPr>
        <p:spPr>
          <a:xfrm>
            <a:off x="480000" y="5894066"/>
            <a:ext cx="2638339" cy="767326"/>
          </a:xfrm>
          <a:prstGeom prst="rect">
            <a:avLst/>
          </a:prstGeom>
          <a:noFill/>
          <a:ln w="57150">
            <a:solidFill>
              <a:srgbClr val="FFFF00"/>
            </a:solidFill>
          </a:ln>
        </p:spPr>
        <p:txBody>
          <a:bodyPr wrap="square" rtlCol="0">
            <a:spAutoFit/>
          </a:bodyPr>
          <a:lstStyle/>
          <a:p>
            <a:pPr marL="95998" defTabSz="914377">
              <a:lnSpc>
                <a:spcPct val="90000"/>
              </a:lnSpc>
            </a:pPr>
            <a:r>
              <a:rPr lang="en-GB" sz="2133" b="1" dirty="0">
                <a:solidFill>
                  <a:srgbClr val="000000"/>
                </a:solidFill>
                <a:latin typeface="Calibri" panose="020F0502020204030204" pitchFamily="34" charset="0"/>
                <a:cs typeface="Calibri" panose="020F0502020204030204" pitchFamily="34" charset="0"/>
              </a:rPr>
              <a:t>Disability</a:t>
            </a:r>
          </a:p>
          <a:p>
            <a:pPr marL="95998" defTabSz="914377">
              <a:lnSpc>
                <a:spcPct val="90000"/>
              </a:lnSpc>
              <a:spcBef>
                <a:spcPts val="800"/>
              </a:spcBef>
            </a:pPr>
            <a:r>
              <a:rPr lang="en-GB" sz="2000" b="1" dirty="0">
                <a:solidFill>
                  <a:srgbClr val="000000"/>
                </a:solidFill>
                <a:latin typeface="Calibri" panose="020F0502020204030204" pitchFamily="34" charset="0"/>
                <a:cs typeface="Calibri" panose="020F0502020204030204" pitchFamily="34" charset="0"/>
              </a:rPr>
              <a:t>I wouldn’t call it that</a:t>
            </a:r>
            <a:endParaRPr lang="en-GB" sz="2000" dirty="0">
              <a:solidFill>
                <a:srgbClr val="00000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F58CDBAB-F1C3-414A-9267-ED5CDE6ACEEE}"/>
              </a:ext>
            </a:extLst>
          </p:cNvPr>
          <p:cNvSpPr/>
          <p:nvPr/>
        </p:nvSpPr>
        <p:spPr>
          <a:xfrm>
            <a:off x="11712000" y="6289482"/>
            <a:ext cx="480000" cy="56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3271553" y="5194576"/>
            <a:ext cx="8920447" cy="1622107"/>
          </a:xfrm>
          <a:ln w="57150">
            <a:solidFill>
              <a:srgbClr val="7030A0"/>
            </a:solidFill>
          </a:ln>
        </p:spPr>
        <p:txBody>
          <a:bodyPr/>
          <a:lstStyle/>
          <a:p>
            <a:pPr marL="95998">
              <a:spcBef>
                <a:spcPts val="800"/>
              </a:spcBef>
            </a:pPr>
            <a:r>
              <a:rPr lang="en-US" sz="2133" b="1" dirty="0">
                <a:latin typeface="Calibri" panose="020F0502020204030204" pitchFamily="34" charset="0"/>
                <a:cs typeface="Calibri" panose="020F0502020204030204" pitchFamily="34" charset="0"/>
              </a:rPr>
              <a:t>Representation</a:t>
            </a:r>
          </a:p>
          <a:p>
            <a:pPr marL="95998">
              <a:spcBef>
                <a:spcPts val="800"/>
              </a:spcBef>
            </a:pPr>
            <a:r>
              <a:rPr lang="en-GB" sz="2000" dirty="0">
                <a:latin typeface="Calibri" panose="020F0502020204030204" pitchFamily="34" charset="0"/>
                <a:cs typeface="Calibri" panose="020F0502020204030204" pitchFamily="34" charset="0"/>
              </a:rPr>
              <a:t>I don’t feel isolated but I don’t have much contact with other students. I know to go to my tutor if I’m struggling. The reflective parts in the module is good </a:t>
            </a:r>
            <a:r>
              <a:rPr lang="en-GB" sz="2000" b="1" dirty="0">
                <a:latin typeface="Calibri" panose="020F0502020204030204" pitchFamily="34" charset="0"/>
                <a:cs typeface="Calibri" panose="020F0502020204030204" pitchFamily="34" charset="0"/>
              </a:rPr>
              <a:t>but I don’t really see myself in the materials </a:t>
            </a:r>
            <a:r>
              <a:rPr lang="en-GB" sz="2000" dirty="0">
                <a:latin typeface="Calibri" panose="020F0502020204030204" pitchFamily="34" charset="0"/>
                <a:cs typeface="Calibri" panose="020F0502020204030204" pitchFamily="34" charset="0"/>
              </a:rPr>
              <a:t>but I am having the same experience as other students. I belong because my work is ok.</a:t>
            </a:r>
            <a:r>
              <a:rPr lang="en-GB" sz="2000" b="1" dirty="0">
                <a:latin typeface="Calibri" panose="020F0502020204030204" pitchFamily="34" charset="0"/>
                <a:cs typeface="Calibri" panose="020F0502020204030204" pitchFamily="34" charset="0"/>
              </a:rPr>
              <a:t> It would be nice to have a Black tutor.</a:t>
            </a:r>
          </a:p>
          <a:p>
            <a:pPr marL="95998">
              <a:spcBef>
                <a:spcPts val="800"/>
              </a:spcBef>
            </a:pPr>
            <a:endParaRPr lang="en-US" sz="2133"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44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B6E3-E8B9-4D90-A4C5-4AD7EC0C05BA}"/>
              </a:ext>
            </a:extLst>
          </p:cNvPr>
          <p:cNvSpPr>
            <a:spLocks noGrp="1"/>
          </p:cNvSpPr>
          <p:nvPr>
            <p:ph type="ctrTitle"/>
          </p:nvPr>
        </p:nvSpPr>
        <p:spPr>
          <a:xfrm>
            <a:off x="1078519" y="785953"/>
            <a:ext cx="7200000" cy="1329595"/>
          </a:xfrm>
        </p:spPr>
        <p:txBody>
          <a:bodyPr/>
          <a:lstStyle/>
          <a:p>
            <a:r>
              <a:rPr lang="en-GB" dirty="0"/>
              <a:t>Key </a:t>
            </a:r>
            <a:r>
              <a:rPr lang="en-GB" dirty="0">
                <a:latin typeface="Calibri" panose="020F0502020204030204" pitchFamily="34" charset="0"/>
                <a:cs typeface="Calibri" panose="020F0502020204030204" pitchFamily="34" charset="0"/>
              </a:rPr>
              <a:t>recommendation:</a:t>
            </a:r>
            <a:br>
              <a:rPr lang="en-GB" dirty="0"/>
            </a:br>
            <a:endParaRPr lang="en-GB" dirty="0"/>
          </a:p>
        </p:txBody>
      </p:sp>
      <p:sp>
        <p:nvSpPr>
          <p:cNvPr id="7" name="TextBox 6">
            <a:extLst>
              <a:ext uri="{FF2B5EF4-FFF2-40B4-BE49-F238E27FC236}">
                <a16:creationId xmlns:a16="http://schemas.microsoft.com/office/drawing/2014/main" id="{5EE8A9BA-F298-4CCC-8276-E49BE6159FF1}"/>
              </a:ext>
            </a:extLst>
          </p:cNvPr>
          <p:cNvSpPr txBox="1"/>
          <p:nvPr/>
        </p:nvSpPr>
        <p:spPr>
          <a:xfrm>
            <a:off x="993339" y="1841796"/>
            <a:ext cx="9827047" cy="1815882"/>
          </a:xfrm>
          <a:prstGeom prst="rect">
            <a:avLst/>
          </a:prstGeom>
          <a:noFill/>
        </p:spPr>
        <p:txBody>
          <a:bodyPr wrap="square" rtlCol="0">
            <a:spAutoFit/>
          </a:bodyPr>
          <a:lstStyle/>
          <a:p>
            <a:pPr defTabSz="914377"/>
            <a:r>
              <a:rPr lang="en-GB" sz="2800" dirty="0">
                <a:solidFill>
                  <a:srgbClr val="FFFFFF"/>
                </a:solidFill>
                <a:latin typeface="Arial" panose="020B0604020202020204"/>
              </a:rPr>
              <a:t>A fundamental cultural shift is needed which abandons the deficit model, increases representation, helps students belong to and trust the Academy along with supporting all staff to develop cultural competence.</a:t>
            </a:r>
          </a:p>
        </p:txBody>
      </p:sp>
    </p:spTree>
    <p:extLst>
      <p:ext uri="{BB962C8B-B14F-4D97-AF65-F5344CB8AC3E}">
        <p14:creationId xmlns:p14="http://schemas.microsoft.com/office/powerpoint/2010/main" val="19333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2039862" y="344549"/>
            <a:ext cx="7920773" cy="498598"/>
          </a:xfrm>
        </p:spPr>
        <p:txBody>
          <a:bodyPr/>
          <a:lstStyle/>
          <a:p>
            <a:pPr algn="ctr"/>
            <a:r>
              <a:rPr lang="en-GB" dirty="0">
                <a:latin typeface="Calibri" panose="020F0502020204030204" pitchFamily="34" charset="0"/>
                <a:cs typeface="Calibri" panose="020F0502020204030204" pitchFamily="34" charset="0"/>
              </a:rPr>
              <a:t>Language and Communication</a:t>
            </a:r>
          </a:p>
        </p:txBody>
      </p:sp>
      <p:sp>
        <p:nvSpPr>
          <p:cNvPr id="53" name="Subtitle 2">
            <a:extLst>
              <a:ext uri="{FF2B5EF4-FFF2-40B4-BE49-F238E27FC236}">
                <a16:creationId xmlns:a16="http://schemas.microsoft.com/office/drawing/2014/main" id="{FE649B56-A7F3-4AC7-8434-2A7839DE122B}"/>
              </a:ext>
            </a:extLst>
          </p:cNvPr>
          <p:cNvSpPr>
            <a:spLocks noGrp="1"/>
          </p:cNvSpPr>
          <p:nvPr>
            <p:ph type="subTitle" idx="1"/>
          </p:nvPr>
        </p:nvSpPr>
        <p:spPr>
          <a:xfrm>
            <a:off x="2027006" y="666550"/>
            <a:ext cx="7920775" cy="498598"/>
          </a:xfrm>
        </p:spPr>
        <p:txBody>
          <a:bodyPr/>
          <a:lstStyle/>
          <a:p>
            <a:pPr algn="ctr"/>
            <a:endParaRPr lang="es-ES" dirty="0">
              <a:latin typeface="Calibri" panose="020F0502020204030204" pitchFamily="34" charset="0"/>
              <a:cs typeface="Calibri" panose="020F0502020204030204" pitchFamily="34" charset="0"/>
            </a:endParaRPr>
          </a:p>
          <a:p>
            <a:pPr algn="ctr"/>
            <a:r>
              <a:rPr lang="es-ES" dirty="0">
                <a:latin typeface="Calibri" panose="020F0502020204030204" pitchFamily="34" charset="0"/>
                <a:cs typeface="Calibri" panose="020F0502020204030204" pitchFamily="34" charset="0"/>
              </a:rPr>
              <a:t>Khadija Patel, Emmanuel Nartey, Patrice Belton, Grace Emiohe, Darren Gray</a:t>
            </a:r>
          </a:p>
        </p:txBody>
      </p:sp>
      <p:sp>
        <p:nvSpPr>
          <p:cNvPr id="54" name="TextBox 53">
            <a:extLst>
              <a:ext uri="{FF2B5EF4-FFF2-40B4-BE49-F238E27FC236}">
                <a16:creationId xmlns:a16="http://schemas.microsoft.com/office/drawing/2014/main" id="{CB1D885D-CA99-4446-85FC-5422A7A27F30}"/>
              </a:ext>
            </a:extLst>
          </p:cNvPr>
          <p:cNvSpPr txBox="1"/>
          <p:nvPr/>
        </p:nvSpPr>
        <p:spPr>
          <a:xfrm>
            <a:off x="579120" y="1165149"/>
            <a:ext cx="11165840" cy="238995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Objectives</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Explore the language and terminology Black Staff at the OU use when referring to mental health conditions and develop resources to support staff with selecting appropriate language to use with Black Students who are sharing information about their mental health.</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Draw on scholarship and research from the sector looking at Black people’s experiences of accessing mental health support in HE institutions</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Inform/disseminate to the other work packages and the University of findings</a:t>
            </a:r>
          </a:p>
        </p:txBody>
      </p:sp>
      <p:sp>
        <p:nvSpPr>
          <p:cNvPr id="55" name="TextBox 54">
            <a:extLst>
              <a:ext uri="{FF2B5EF4-FFF2-40B4-BE49-F238E27FC236}">
                <a16:creationId xmlns:a16="http://schemas.microsoft.com/office/drawing/2014/main" id="{30F98DD3-1C0E-43FE-87D4-076A02006045}"/>
              </a:ext>
            </a:extLst>
          </p:cNvPr>
          <p:cNvSpPr txBox="1"/>
          <p:nvPr/>
        </p:nvSpPr>
        <p:spPr>
          <a:xfrm>
            <a:off x="619760" y="4026379"/>
            <a:ext cx="11419840" cy="238995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Outputs</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Collaborate with staff through survey and interviews to identify the language and terminology used by the participants </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Analyse findings and present back in a report and in presentations</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Resources including a short document to support colleagues in conversation with Black Students (carry forward)</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33"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5857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40BB3C-8CC9-42E3-B6D7-D8621BD9F2EA}"/>
              </a:ext>
            </a:extLst>
          </p:cNvPr>
          <p:cNvSpPr>
            <a:spLocks noGrp="1"/>
          </p:cNvSpPr>
          <p:nvPr>
            <p:ph type="title"/>
          </p:nvPr>
        </p:nvSpPr>
        <p:spPr>
          <a:xfrm>
            <a:off x="659021" y="499101"/>
            <a:ext cx="10864622" cy="485955"/>
          </a:xfrm>
          <a:solidFill>
            <a:schemeClr val="accent1">
              <a:lumMod val="75000"/>
            </a:schemeClr>
          </a:solidFill>
        </p:spPr>
        <p:txBody>
          <a:bodyPr>
            <a:normAutofit/>
          </a:bodyPr>
          <a:lstStyle/>
          <a:p>
            <a:r>
              <a:rPr lang="en-GB" sz="2800" b="1" dirty="0">
                <a:solidFill>
                  <a:schemeClr val="bg1"/>
                </a:solidFill>
                <a:latin typeface="Calibri" panose="020F0502020204030204" pitchFamily="34" charset="0"/>
                <a:cs typeface="Calibri" panose="020F0502020204030204" pitchFamily="34" charset="0"/>
              </a:rPr>
              <a:t>Language and Communication Aim</a:t>
            </a:r>
          </a:p>
        </p:txBody>
      </p:sp>
      <p:sp>
        <p:nvSpPr>
          <p:cNvPr id="28" name="Oval 27">
            <a:extLst>
              <a:ext uri="{FF2B5EF4-FFF2-40B4-BE49-F238E27FC236}">
                <a16:creationId xmlns:a16="http://schemas.microsoft.com/office/drawing/2014/main" id="{4E36C098-BA28-4234-BB84-287CD386C91B}"/>
              </a:ext>
            </a:extLst>
          </p:cNvPr>
          <p:cNvSpPr/>
          <p:nvPr/>
        </p:nvSpPr>
        <p:spPr>
          <a:xfrm>
            <a:off x="1820841" y="3129142"/>
            <a:ext cx="1609699" cy="1503428"/>
          </a:xfrm>
          <a:prstGeom prst="ellipse">
            <a:avLst/>
          </a:prstGeom>
          <a:solidFill>
            <a:srgbClr val="FF0000">
              <a:alpha val="5000"/>
            </a:srgb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2DD1CAB-5509-438D-B996-D88BD3EA925D}"/>
              </a:ext>
            </a:extLst>
          </p:cNvPr>
          <p:cNvSpPr txBox="1"/>
          <p:nvPr/>
        </p:nvSpPr>
        <p:spPr>
          <a:xfrm>
            <a:off x="815364" y="2108535"/>
            <a:ext cx="3620652" cy="35789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AIM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Develop and agree on appropriate </a:t>
            </a:r>
            <a:r>
              <a:rPr kumimoji="0" lang="en-GB" sz="2000" b="1" i="0" u="sng"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language</a:t>
            </a:r>
            <a:r>
              <a:rPr kumimoji="0" lang="en-GB" sz="20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and terminology for use with students and staff when referring to Black Students declaring mental health conditions and presenting the findings as research/conference. </a:t>
            </a:r>
            <a:endParaRPr kumimoji="0" lang="en-GB" sz="2000" b="0" i="0" u="none" strike="noStrike" kern="1200" cap="none" spc="0" normalizeH="0" baseline="0" noProof="0" dirty="0">
              <a:ln>
                <a:noFill/>
              </a:ln>
              <a:solidFill>
                <a:srgbClr val="0E101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GB" sz="1600" b="0" i="0" u="none" strike="noStrike" kern="1200" cap="none" spc="0" normalizeH="0" baseline="0" noProof="0" dirty="0">
              <a:ln>
                <a:noFill/>
              </a:ln>
              <a:solidFill>
                <a:srgbClr val="0E101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096E09E9-6866-4E6C-8692-B1004BE48C5D}"/>
              </a:ext>
            </a:extLst>
          </p:cNvPr>
          <p:cNvSpPr/>
          <p:nvPr/>
        </p:nvSpPr>
        <p:spPr>
          <a:xfrm>
            <a:off x="281356" y="1690688"/>
            <a:ext cx="4726744" cy="4414690"/>
          </a:xfrm>
          <a:prstGeom prst="ellipse">
            <a:avLst/>
          </a:prstGeom>
          <a:noFill/>
          <a:ln w="889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Oval 4">
            <a:extLst>
              <a:ext uri="{FF2B5EF4-FFF2-40B4-BE49-F238E27FC236}">
                <a16:creationId xmlns:a16="http://schemas.microsoft.com/office/drawing/2014/main" id="{2E028253-B1C9-4693-9C48-95729408D3FD}"/>
              </a:ext>
            </a:extLst>
          </p:cNvPr>
          <p:cNvSpPr/>
          <p:nvPr/>
        </p:nvSpPr>
        <p:spPr>
          <a:xfrm>
            <a:off x="731845" y="2111436"/>
            <a:ext cx="3825765" cy="3573193"/>
          </a:xfrm>
          <a:prstGeom prst="ellipse">
            <a:avLst/>
          </a:prstGeom>
          <a:noFill/>
          <a:ln w="88900">
            <a:solidFill>
              <a:srgbClr val="FF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1C9C7F09-8C59-4B0D-82FC-AFB74B1E9A9D}"/>
              </a:ext>
            </a:extLst>
          </p:cNvPr>
          <p:cNvSpPr/>
          <p:nvPr/>
        </p:nvSpPr>
        <p:spPr>
          <a:xfrm>
            <a:off x="1201966" y="2449667"/>
            <a:ext cx="2847448" cy="2659463"/>
          </a:xfrm>
          <a:prstGeom prst="ellipse">
            <a:avLst/>
          </a:prstGeom>
          <a:noFill/>
          <a:ln w="88900">
            <a:solidFill>
              <a:srgbClr val="FF00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1B5312A9-C82F-4FB2-851D-99AD53EF5991}"/>
              </a:ext>
            </a:extLst>
          </p:cNvPr>
          <p:cNvGrpSpPr/>
          <p:nvPr/>
        </p:nvGrpSpPr>
        <p:grpSpPr>
          <a:xfrm>
            <a:off x="4881719" y="2157280"/>
            <a:ext cx="6641923" cy="1059640"/>
            <a:chOff x="4881720" y="2157280"/>
            <a:chExt cx="6052782" cy="1059640"/>
          </a:xfrm>
        </p:grpSpPr>
        <p:grpSp>
          <p:nvGrpSpPr>
            <p:cNvPr id="22" name="Group 21">
              <a:extLst>
                <a:ext uri="{FF2B5EF4-FFF2-40B4-BE49-F238E27FC236}">
                  <a16:creationId xmlns:a16="http://schemas.microsoft.com/office/drawing/2014/main" id="{A2233D6E-1DCE-44A2-BBBD-C13291E53FC3}"/>
                </a:ext>
              </a:extLst>
            </p:cNvPr>
            <p:cNvGrpSpPr/>
            <p:nvPr/>
          </p:nvGrpSpPr>
          <p:grpSpPr>
            <a:xfrm>
              <a:off x="4881720" y="2157280"/>
              <a:ext cx="6052782" cy="1059640"/>
              <a:chOff x="4881720" y="2157280"/>
              <a:chExt cx="6052782" cy="1059640"/>
            </a:xfrm>
          </p:grpSpPr>
          <p:sp>
            <p:nvSpPr>
              <p:cNvPr id="21" name="Arrow: Down 20">
                <a:extLst>
                  <a:ext uri="{FF2B5EF4-FFF2-40B4-BE49-F238E27FC236}">
                    <a16:creationId xmlns:a16="http://schemas.microsoft.com/office/drawing/2014/main" id="{63A291CA-0266-43B1-A0AD-A8E2548A5C3D}"/>
                  </a:ext>
                </a:extLst>
              </p:cNvPr>
              <p:cNvSpPr/>
              <p:nvPr/>
            </p:nvSpPr>
            <p:spPr>
              <a:xfrm rot="4584977">
                <a:off x="5508655" y="1585980"/>
                <a:ext cx="1004005" cy="2257875"/>
              </a:xfrm>
              <a:prstGeom prst="downArrow">
                <a:avLst>
                  <a:gd name="adj1" fmla="val 55859"/>
                  <a:gd name="adj2" fmla="val 5695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0AC4C520-79AB-4657-A554-DE6988143F14}"/>
                  </a:ext>
                </a:extLst>
              </p:cNvPr>
              <p:cNvSpPr/>
              <p:nvPr/>
            </p:nvSpPr>
            <p:spPr>
              <a:xfrm>
                <a:off x="7027331" y="2157280"/>
                <a:ext cx="3907171" cy="5847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TextBox 6">
              <a:extLst>
                <a:ext uri="{FF2B5EF4-FFF2-40B4-BE49-F238E27FC236}">
                  <a16:creationId xmlns:a16="http://schemas.microsoft.com/office/drawing/2014/main" id="{661E484A-D2AC-4170-9A44-DF0C8AFC863E}"/>
                </a:ext>
              </a:extLst>
            </p:cNvPr>
            <p:cNvSpPr txBox="1"/>
            <p:nvPr/>
          </p:nvSpPr>
          <p:spPr>
            <a:xfrm>
              <a:off x="7089422" y="2160133"/>
              <a:ext cx="384508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Reports </a:t>
              </a:r>
              <a:r>
                <a:rPr kumimoji="0" lang="en-GB" sz="1800" b="0"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 Literature review and current research  </a:t>
              </a:r>
              <a:endParaRPr kumimoji="0" lang="en-GB" sz="18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77C6605F-0BBA-4698-88FC-A3DC7F7C24FE}"/>
              </a:ext>
            </a:extLst>
          </p:cNvPr>
          <p:cNvGrpSpPr/>
          <p:nvPr/>
        </p:nvGrpSpPr>
        <p:grpSpPr>
          <a:xfrm>
            <a:off x="5164668" y="3447687"/>
            <a:ext cx="6358974" cy="986303"/>
            <a:chOff x="5164668" y="3447687"/>
            <a:chExt cx="5769834" cy="1004005"/>
          </a:xfrm>
        </p:grpSpPr>
        <p:grpSp>
          <p:nvGrpSpPr>
            <p:cNvPr id="23" name="Group 22">
              <a:extLst>
                <a:ext uri="{FF2B5EF4-FFF2-40B4-BE49-F238E27FC236}">
                  <a16:creationId xmlns:a16="http://schemas.microsoft.com/office/drawing/2014/main" id="{0ABB61D1-3552-4D44-AC4A-48C8BD0E3C63}"/>
                </a:ext>
              </a:extLst>
            </p:cNvPr>
            <p:cNvGrpSpPr/>
            <p:nvPr/>
          </p:nvGrpSpPr>
          <p:grpSpPr>
            <a:xfrm>
              <a:off x="5164668" y="3447687"/>
              <a:ext cx="5769834" cy="1004005"/>
              <a:chOff x="5164668" y="3447687"/>
              <a:chExt cx="5769834" cy="1004005"/>
            </a:xfrm>
          </p:grpSpPr>
          <p:sp>
            <p:nvSpPr>
              <p:cNvPr id="20" name="Arrow: Down 19">
                <a:extLst>
                  <a:ext uri="{FF2B5EF4-FFF2-40B4-BE49-F238E27FC236}">
                    <a16:creationId xmlns:a16="http://schemas.microsoft.com/office/drawing/2014/main" id="{49FEA883-CBB3-46BC-B4E7-0312DE83B98F}"/>
                  </a:ext>
                </a:extLst>
              </p:cNvPr>
              <p:cNvSpPr/>
              <p:nvPr/>
            </p:nvSpPr>
            <p:spPr>
              <a:xfrm rot="5400000">
                <a:off x="5791603" y="2820752"/>
                <a:ext cx="1004005" cy="2257875"/>
              </a:xfrm>
              <a:prstGeom prst="downArrow">
                <a:avLst>
                  <a:gd name="adj1" fmla="val 58134"/>
                  <a:gd name="adj2" fmla="val 5695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A8F8EEBD-0111-4EAD-9400-5D34A12B727E}"/>
                  </a:ext>
                </a:extLst>
              </p:cNvPr>
              <p:cNvSpPr/>
              <p:nvPr/>
            </p:nvSpPr>
            <p:spPr>
              <a:xfrm>
                <a:off x="7027331" y="3657303"/>
                <a:ext cx="3907171" cy="5847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9" name="TextBox 8">
              <a:extLst>
                <a:ext uri="{FF2B5EF4-FFF2-40B4-BE49-F238E27FC236}">
                  <a16:creationId xmlns:a16="http://schemas.microsoft.com/office/drawing/2014/main" id="{5AF2E402-210D-4070-A0C6-25DBF702F1E1}"/>
                </a:ext>
              </a:extLst>
            </p:cNvPr>
            <p:cNvSpPr txBox="1"/>
            <p:nvPr/>
          </p:nvSpPr>
          <p:spPr>
            <a:xfrm>
              <a:off x="7089422" y="3640233"/>
              <a:ext cx="3812723" cy="6579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Online survey </a:t>
              </a:r>
              <a:r>
                <a:rPr kumimoji="0" lang="en-GB" sz="1800" b="0"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 25 participants invited, 11 responses</a:t>
              </a:r>
              <a:endParaRPr kumimoji="0" lang="en-GB" sz="18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E32393A6-9F89-4FA7-BA19-F80846005589}"/>
              </a:ext>
            </a:extLst>
          </p:cNvPr>
          <p:cNvGrpSpPr/>
          <p:nvPr/>
        </p:nvGrpSpPr>
        <p:grpSpPr>
          <a:xfrm>
            <a:off x="4882422" y="4691155"/>
            <a:ext cx="6641219" cy="1219089"/>
            <a:chOff x="4882423" y="4691154"/>
            <a:chExt cx="6052078" cy="1139866"/>
          </a:xfrm>
        </p:grpSpPr>
        <p:grpSp>
          <p:nvGrpSpPr>
            <p:cNvPr id="24" name="Group 23">
              <a:extLst>
                <a:ext uri="{FF2B5EF4-FFF2-40B4-BE49-F238E27FC236}">
                  <a16:creationId xmlns:a16="http://schemas.microsoft.com/office/drawing/2014/main" id="{C2F4B5C1-9353-452F-828F-76E868F16851}"/>
                </a:ext>
              </a:extLst>
            </p:cNvPr>
            <p:cNvGrpSpPr/>
            <p:nvPr/>
          </p:nvGrpSpPr>
          <p:grpSpPr>
            <a:xfrm>
              <a:off x="4882423" y="4691154"/>
              <a:ext cx="6019722" cy="1120909"/>
              <a:chOff x="4882423" y="4691154"/>
              <a:chExt cx="6019722" cy="1120909"/>
            </a:xfrm>
          </p:grpSpPr>
          <p:sp>
            <p:nvSpPr>
              <p:cNvPr id="16" name="Arrow: Down 15">
                <a:extLst>
                  <a:ext uri="{FF2B5EF4-FFF2-40B4-BE49-F238E27FC236}">
                    <a16:creationId xmlns:a16="http://schemas.microsoft.com/office/drawing/2014/main" id="{8FC854EC-980A-4217-8EBB-A2E0C0C7A077}"/>
                  </a:ext>
                </a:extLst>
              </p:cNvPr>
              <p:cNvSpPr/>
              <p:nvPr/>
            </p:nvSpPr>
            <p:spPr>
              <a:xfrm rot="6420000">
                <a:off x="5509358" y="4064219"/>
                <a:ext cx="1004005" cy="2257875"/>
              </a:xfrm>
              <a:prstGeom prst="downArrow">
                <a:avLst>
                  <a:gd name="adj1" fmla="val 58134"/>
                  <a:gd name="adj2" fmla="val 56957"/>
                </a:avLst>
              </a:prstGeom>
              <a:solidFill>
                <a:srgbClr val="F1C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6A058933-6B39-482A-99E8-AD1BE287F1E5}"/>
                  </a:ext>
                </a:extLst>
              </p:cNvPr>
              <p:cNvSpPr/>
              <p:nvPr/>
            </p:nvSpPr>
            <p:spPr>
              <a:xfrm>
                <a:off x="6994974" y="5227288"/>
                <a:ext cx="3907171" cy="584775"/>
              </a:xfrm>
              <a:prstGeom prst="rect">
                <a:avLst/>
              </a:prstGeom>
              <a:solidFill>
                <a:srgbClr val="F1C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22A8B9F0-90A0-493C-B4D7-E8AD29574731}"/>
                </a:ext>
              </a:extLst>
            </p:cNvPr>
            <p:cNvSpPr txBox="1"/>
            <p:nvPr/>
          </p:nvSpPr>
          <p:spPr>
            <a:xfrm>
              <a:off x="7089422" y="5226691"/>
              <a:ext cx="3845079" cy="604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Interviews</a:t>
              </a:r>
              <a:r>
                <a:rPr kumimoji="0" lang="en-GB" sz="1800" b="0"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 – Follow-up with 8 participants from the survey </a:t>
              </a:r>
            </a:p>
          </p:txBody>
        </p:sp>
      </p:grpSp>
      <p:sp>
        <p:nvSpPr>
          <p:cNvPr id="15" name="TextBox 14">
            <a:extLst>
              <a:ext uri="{FF2B5EF4-FFF2-40B4-BE49-F238E27FC236}">
                <a16:creationId xmlns:a16="http://schemas.microsoft.com/office/drawing/2014/main" id="{137DE212-8091-4457-B350-ACAEE30D6D2C}"/>
              </a:ext>
            </a:extLst>
          </p:cNvPr>
          <p:cNvSpPr txBox="1"/>
          <p:nvPr/>
        </p:nvSpPr>
        <p:spPr>
          <a:xfrm>
            <a:off x="7653088" y="1490633"/>
            <a:ext cx="3678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E101A"/>
                </a:solidFill>
                <a:effectLst/>
                <a:uLnTx/>
                <a:uFillTx/>
                <a:latin typeface="Calibri" panose="020F0502020204030204" pitchFamily="34" charset="0"/>
                <a:ea typeface="Times New Roman" panose="02020603050405020304" pitchFamily="18" charset="0"/>
                <a:cs typeface="Times New Roman" panose="02020603050405020304" pitchFamily="18" charset="0"/>
              </a:rPr>
              <a:t>(Qualitative research methods)</a:t>
            </a:r>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Title 13">
            <a:extLst>
              <a:ext uri="{FF2B5EF4-FFF2-40B4-BE49-F238E27FC236}">
                <a16:creationId xmlns:a16="http://schemas.microsoft.com/office/drawing/2014/main" id="{52DF00E1-6526-4343-B06C-F693CB85F435}"/>
              </a:ext>
            </a:extLst>
          </p:cNvPr>
          <p:cNvSpPr txBox="1">
            <a:spLocks/>
          </p:cNvSpPr>
          <p:nvPr/>
        </p:nvSpPr>
        <p:spPr>
          <a:xfrm>
            <a:off x="517177" y="498564"/>
            <a:ext cx="9799570" cy="606709"/>
          </a:xfrm>
          <a:prstGeom prst="rect">
            <a:avLst/>
          </a:prstGeom>
          <a:solidFill>
            <a:srgbClr val="0070C0"/>
          </a:solidFill>
        </p:spPr>
        <p:txBody>
          <a:bodyPr wrap="square" lIns="36000" tIns="18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a:ea typeface="+mj-ea"/>
                <a:cs typeface="Calibri" panose="020F0502020204030204" pitchFamily="34" charset="0"/>
              </a:rPr>
              <a:t>Language and Communication Aim</a:t>
            </a:r>
            <a:r>
              <a:rPr kumimoji="0" lang="en-US" sz="2400" b="1" i="0" u="none" strike="noStrike" kern="1200" cap="none" spc="0" normalizeH="0" baseline="0" noProof="0" dirty="0">
                <a:ln>
                  <a:noFill/>
                </a:ln>
                <a:solidFill>
                  <a:srgbClr val="FFFFFF"/>
                </a:solidFill>
                <a:effectLst/>
                <a:uLnTx/>
                <a:uFillTx/>
                <a:latin typeface="Arial" panose="020B0604020202020204"/>
                <a:ea typeface="+mj-ea"/>
                <a:cs typeface="+mj-cs"/>
              </a:rPr>
              <a:t>	</a:t>
            </a:r>
          </a:p>
        </p:txBody>
      </p:sp>
    </p:spTree>
    <p:extLst>
      <p:ext uri="{BB962C8B-B14F-4D97-AF65-F5344CB8AC3E}">
        <p14:creationId xmlns:p14="http://schemas.microsoft.com/office/powerpoint/2010/main" val="378008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40BB3C-8CC9-42E3-B6D7-D8621BD9F2EA}"/>
              </a:ext>
            </a:extLst>
          </p:cNvPr>
          <p:cNvSpPr>
            <a:spLocks noGrp="1"/>
          </p:cNvSpPr>
          <p:nvPr>
            <p:ph type="title"/>
          </p:nvPr>
        </p:nvSpPr>
        <p:spPr>
          <a:xfrm>
            <a:off x="616449" y="469915"/>
            <a:ext cx="10931703" cy="491889"/>
          </a:xfrm>
          <a:solidFill>
            <a:schemeClr val="accent1">
              <a:lumMod val="75000"/>
            </a:schemeClr>
          </a:solidFill>
        </p:spPr>
        <p:txBody>
          <a:bodyPr>
            <a:normAutofit/>
          </a:bodyPr>
          <a:lstStyle/>
          <a:p>
            <a:r>
              <a:rPr lang="en-GB" sz="2800" b="1" dirty="0">
                <a:solidFill>
                  <a:schemeClr val="bg1"/>
                </a:solidFill>
                <a:latin typeface="Calibri" panose="020F0502020204030204" pitchFamily="34" charset="0"/>
                <a:cs typeface="Calibri" panose="020F0502020204030204" pitchFamily="34" charset="0"/>
              </a:rPr>
              <a:t>Findings – Institutional inequalities leading to </a:t>
            </a:r>
          </a:p>
        </p:txBody>
      </p:sp>
      <p:grpSp>
        <p:nvGrpSpPr>
          <p:cNvPr id="56" name="Group 55">
            <a:extLst>
              <a:ext uri="{FF2B5EF4-FFF2-40B4-BE49-F238E27FC236}">
                <a16:creationId xmlns:a16="http://schemas.microsoft.com/office/drawing/2014/main" id="{BA3EB0F7-5948-4911-BA85-ED9183CAB9CC}"/>
              </a:ext>
            </a:extLst>
          </p:cNvPr>
          <p:cNvGrpSpPr/>
          <p:nvPr/>
        </p:nvGrpSpPr>
        <p:grpSpPr>
          <a:xfrm>
            <a:off x="6123500" y="1119568"/>
            <a:ext cx="5207234" cy="1633492"/>
            <a:chOff x="6399725" y="1295061"/>
            <a:chExt cx="4453346" cy="1651386"/>
          </a:xfrm>
        </p:grpSpPr>
        <p:sp>
          <p:nvSpPr>
            <p:cNvPr id="31" name="Rectangle: Rounded Corners 30">
              <a:extLst>
                <a:ext uri="{FF2B5EF4-FFF2-40B4-BE49-F238E27FC236}">
                  <a16:creationId xmlns:a16="http://schemas.microsoft.com/office/drawing/2014/main" id="{D45D34A5-5C87-4F33-BA01-3B513A8700A2}"/>
                </a:ext>
              </a:extLst>
            </p:cNvPr>
            <p:cNvSpPr/>
            <p:nvPr/>
          </p:nvSpPr>
          <p:spPr>
            <a:xfrm>
              <a:off x="6399725" y="1295061"/>
              <a:ext cx="4453346" cy="1651386"/>
            </a:xfrm>
            <a:prstGeom prst="roundRect">
              <a:avLst/>
            </a:prstGeom>
            <a:solidFill>
              <a:srgbClr val="1FB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3" name="Picture 12" descr="An illustration of people's line of thought joining together into a confused thought bubble&#10;&#10;Description automatically generated">
              <a:extLst>
                <a:ext uri="{FF2B5EF4-FFF2-40B4-BE49-F238E27FC236}">
                  <a16:creationId xmlns:a16="http://schemas.microsoft.com/office/drawing/2014/main" id="{1E967252-61A2-47EB-9843-6957846BD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418" y="1640820"/>
              <a:ext cx="2062054" cy="1137281"/>
            </a:xfrm>
            <a:prstGeom prst="rect">
              <a:avLst/>
            </a:prstGeom>
            <a:solidFill>
              <a:srgbClr val="1FBDBE"/>
            </a:solidFill>
          </p:spPr>
        </p:pic>
        <p:sp>
          <p:nvSpPr>
            <p:cNvPr id="4" name="TextBox 3">
              <a:extLst>
                <a:ext uri="{FF2B5EF4-FFF2-40B4-BE49-F238E27FC236}">
                  <a16:creationId xmlns:a16="http://schemas.microsoft.com/office/drawing/2014/main" id="{0C679252-CFD2-493F-99B0-A97E5481E158}"/>
                </a:ext>
              </a:extLst>
            </p:cNvPr>
            <p:cNvSpPr txBox="1"/>
            <p:nvPr/>
          </p:nvSpPr>
          <p:spPr>
            <a:xfrm>
              <a:off x="8041112" y="1302135"/>
              <a:ext cx="2566536" cy="4154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Poor communication </a:t>
              </a:r>
            </a:p>
          </p:txBody>
        </p:sp>
        <p:sp>
          <p:nvSpPr>
            <p:cNvPr id="21" name="TextBox 20">
              <a:extLst>
                <a:ext uri="{FF2B5EF4-FFF2-40B4-BE49-F238E27FC236}">
                  <a16:creationId xmlns:a16="http://schemas.microsoft.com/office/drawing/2014/main" id="{1646C091-F64A-4CAA-A844-7ED28342000B}"/>
                </a:ext>
              </a:extLst>
            </p:cNvPr>
            <p:cNvSpPr txBox="1"/>
            <p:nvPr/>
          </p:nvSpPr>
          <p:spPr>
            <a:xfrm>
              <a:off x="6493939" y="1582529"/>
              <a:ext cx="2126400" cy="10890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Cultures of siloed working and inadequate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communications to support understanding </a:t>
              </a:r>
            </a:p>
          </p:txBody>
        </p:sp>
      </p:grpSp>
      <p:grpSp>
        <p:nvGrpSpPr>
          <p:cNvPr id="57" name="Group 56">
            <a:extLst>
              <a:ext uri="{FF2B5EF4-FFF2-40B4-BE49-F238E27FC236}">
                <a16:creationId xmlns:a16="http://schemas.microsoft.com/office/drawing/2014/main" id="{16E8FA48-35B9-427E-97CB-626F513C85C7}"/>
              </a:ext>
            </a:extLst>
          </p:cNvPr>
          <p:cNvGrpSpPr/>
          <p:nvPr/>
        </p:nvGrpSpPr>
        <p:grpSpPr>
          <a:xfrm>
            <a:off x="6151646" y="2824364"/>
            <a:ext cx="5207234" cy="1920159"/>
            <a:chOff x="6399725" y="2991278"/>
            <a:chExt cx="4453346" cy="1920159"/>
          </a:xfrm>
        </p:grpSpPr>
        <p:sp>
          <p:nvSpPr>
            <p:cNvPr id="32" name="Rectangle: Rounded Corners 31">
              <a:extLst>
                <a:ext uri="{FF2B5EF4-FFF2-40B4-BE49-F238E27FC236}">
                  <a16:creationId xmlns:a16="http://schemas.microsoft.com/office/drawing/2014/main" id="{FBD92A1C-A6A2-4555-905F-BF90531E9A6D}"/>
                </a:ext>
              </a:extLst>
            </p:cNvPr>
            <p:cNvSpPr/>
            <p:nvPr/>
          </p:nvSpPr>
          <p:spPr>
            <a:xfrm>
              <a:off x="6399725" y="2991278"/>
              <a:ext cx="4453346" cy="1920159"/>
            </a:xfrm>
            <a:prstGeom prst="roundRect">
              <a:avLst/>
            </a:prstGeom>
            <a:solidFill>
              <a:srgbClr val="81A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049BB6F-F355-4CA5-A8C9-50D84EEB1635}"/>
                </a:ext>
              </a:extLst>
            </p:cNvPr>
            <p:cNvSpPr txBox="1"/>
            <p:nvPr/>
          </p:nvSpPr>
          <p:spPr>
            <a:xfrm>
              <a:off x="8442239" y="3595913"/>
              <a:ext cx="23867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Imbalance of power and authority between service users and providers</a:t>
              </a:r>
            </a:p>
          </p:txBody>
        </p:sp>
        <p:sp>
          <p:nvSpPr>
            <p:cNvPr id="26" name="TextBox 25">
              <a:extLst>
                <a:ext uri="{FF2B5EF4-FFF2-40B4-BE49-F238E27FC236}">
                  <a16:creationId xmlns:a16="http://schemas.microsoft.com/office/drawing/2014/main" id="{6268B5DE-14A6-4823-88C5-D2B0C872D943}"/>
                </a:ext>
              </a:extLst>
            </p:cNvPr>
            <p:cNvSpPr txBox="1"/>
            <p:nvPr/>
          </p:nvSpPr>
          <p:spPr>
            <a:xfrm>
              <a:off x="9305662" y="3070625"/>
              <a:ext cx="14060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FFFFFF"/>
                  </a:solidFill>
                  <a:effectLst/>
                  <a:uLnTx/>
                  <a:uFillTx/>
                  <a:latin typeface="Arial" panose="020B0604020202020204"/>
                  <a:ea typeface="+mn-ea"/>
                  <a:cs typeface="+mn-cs"/>
                </a:rPr>
                <a:t>Imbalance</a:t>
              </a:r>
            </a:p>
          </p:txBody>
        </p:sp>
        <p:pic>
          <p:nvPicPr>
            <p:cNvPr id="36" name="Picture 35" descr="An illustration of a scale, balancing on a finger tip">
              <a:extLst>
                <a:ext uri="{FF2B5EF4-FFF2-40B4-BE49-F238E27FC236}">
                  <a16:creationId xmlns:a16="http://schemas.microsoft.com/office/drawing/2014/main" id="{8499DB66-FDA0-4E75-9FDB-B22466D85D17}"/>
                </a:ext>
              </a:extLst>
            </p:cNvPr>
            <p:cNvPicPr>
              <a:picLocks noChangeAspect="1"/>
            </p:cNvPicPr>
            <p:nvPr/>
          </p:nvPicPr>
          <p:blipFill rotWithShape="1">
            <a:blip r:embed="rId4">
              <a:extLst>
                <a:ext uri="{28A0092B-C50C-407E-A947-70E740481C1C}">
                  <a14:useLocalDpi xmlns:a14="http://schemas.microsoft.com/office/drawing/2010/main" val="0"/>
                </a:ext>
              </a:extLst>
            </a:blip>
            <a:srcRect b="11207"/>
            <a:stretch/>
          </p:blipFill>
          <p:spPr>
            <a:xfrm>
              <a:off x="6625191" y="3349583"/>
              <a:ext cx="1591582" cy="1244648"/>
            </a:xfrm>
            <a:prstGeom prst="rect">
              <a:avLst/>
            </a:prstGeom>
          </p:spPr>
        </p:pic>
      </p:grpSp>
      <p:grpSp>
        <p:nvGrpSpPr>
          <p:cNvPr id="7" name="Group 6">
            <a:extLst>
              <a:ext uri="{FF2B5EF4-FFF2-40B4-BE49-F238E27FC236}">
                <a16:creationId xmlns:a16="http://schemas.microsoft.com/office/drawing/2014/main" id="{A35B9934-27D2-415C-8B3F-5FDFE8B4937F}"/>
              </a:ext>
            </a:extLst>
          </p:cNvPr>
          <p:cNvGrpSpPr/>
          <p:nvPr/>
        </p:nvGrpSpPr>
        <p:grpSpPr>
          <a:xfrm>
            <a:off x="833120" y="2832953"/>
            <a:ext cx="5010673" cy="1911571"/>
            <a:chOff x="833120" y="2832953"/>
            <a:chExt cx="5010673" cy="1911571"/>
          </a:xfrm>
        </p:grpSpPr>
        <p:grpSp>
          <p:nvGrpSpPr>
            <p:cNvPr id="54" name="Group 53">
              <a:extLst>
                <a:ext uri="{FF2B5EF4-FFF2-40B4-BE49-F238E27FC236}">
                  <a16:creationId xmlns:a16="http://schemas.microsoft.com/office/drawing/2014/main" id="{037F0466-AFA0-4DAF-BD95-4B1597BB56E6}"/>
                </a:ext>
              </a:extLst>
            </p:cNvPr>
            <p:cNvGrpSpPr/>
            <p:nvPr/>
          </p:nvGrpSpPr>
          <p:grpSpPr>
            <a:xfrm>
              <a:off x="833120" y="2832953"/>
              <a:ext cx="5010673" cy="1911571"/>
              <a:chOff x="1347385" y="2987037"/>
              <a:chExt cx="4453346" cy="1920159"/>
            </a:xfrm>
          </p:grpSpPr>
          <p:sp>
            <p:nvSpPr>
              <p:cNvPr id="28" name="Rectangle: Rounded Corners 27">
                <a:extLst>
                  <a:ext uri="{FF2B5EF4-FFF2-40B4-BE49-F238E27FC236}">
                    <a16:creationId xmlns:a16="http://schemas.microsoft.com/office/drawing/2014/main" id="{47A66144-CAB2-4235-AD31-DF2A8FE1D326}"/>
                  </a:ext>
                </a:extLst>
              </p:cNvPr>
              <p:cNvSpPr/>
              <p:nvPr/>
            </p:nvSpPr>
            <p:spPr>
              <a:xfrm>
                <a:off x="1347385" y="2987037"/>
                <a:ext cx="4453346" cy="1920159"/>
              </a:xfrm>
              <a:prstGeom prst="roundRect">
                <a:avLst/>
              </a:prstGeom>
              <a:solidFill>
                <a:srgbClr val="FDD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2F633A4F-17B4-411A-88A0-98BEDC931143}"/>
                  </a:ext>
                </a:extLst>
              </p:cNvPr>
              <p:cNvSpPr txBox="1"/>
              <p:nvPr/>
            </p:nvSpPr>
            <p:spPr>
              <a:xfrm>
                <a:off x="1477898" y="3161893"/>
                <a:ext cx="366145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Arial" panose="020B0604020202020204"/>
                    <a:ea typeface="+mn-ea"/>
                    <a:cs typeface="+mn-cs"/>
                  </a:rPr>
                  <a:t>Mental healthcare inequalities </a:t>
                </a:r>
              </a:p>
            </p:txBody>
          </p:sp>
          <p:sp>
            <p:nvSpPr>
              <p:cNvPr id="6" name="TextBox 5">
                <a:extLst>
                  <a:ext uri="{FF2B5EF4-FFF2-40B4-BE49-F238E27FC236}">
                    <a16:creationId xmlns:a16="http://schemas.microsoft.com/office/drawing/2014/main" id="{D6CA6CD8-D03D-4772-BE0E-3C6B057D625D}"/>
                  </a:ext>
                </a:extLst>
              </p:cNvPr>
              <p:cNvSpPr txBox="1"/>
              <p:nvPr/>
            </p:nvSpPr>
            <p:spPr>
              <a:xfrm>
                <a:off x="1515698" y="3529100"/>
                <a:ext cx="3117801" cy="12057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Inadequate acknowledgment or response to mental health issues for Black, Asian and Minority Ethnicities (BAME)</a:t>
                </a:r>
              </a:p>
            </p:txBody>
          </p:sp>
        </p:grpSp>
        <p:pic>
          <p:nvPicPr>
            <p:cNvPr id="59" name="Picture 58" descr="A picture of half a Black man's head with a network of nerves running from back to front: this represents Black mental health&#10;&#10;">
              <a:extLst>
                <a:ext uri="{FF2B5EF4-FFF2-40B4-BE49-F238E27FC236}">
                  <a16:creationId xmlns:a16="http://schemas.microsoft.com/office/drawing/2014/main" id="{FA00E0A0-022A-4F99-A84D-5BFC0ACBC2A9}"/>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2000"/>
                      </a14:imgEffect>
                    </a14:imgLayer>
                  </a14:imgProps>
                </a:ext>
                <a:ext uri="{28A0092B-C50C-407E-A947-70E740481C1C}">
                  <a14:useLocalDpi xmlns:a14="http://schemas.microsoft.com/office/drawing/2010/main" val="0"/>
                </a:ext>
              </a:extLst>
            </a:blip>
            <a:srcRect l="6098"/>
            <a:stretch/>
          </p:blipFill>
          <p:spPr>
            <a:xfrm>
              <a:off x="4362209" y="3428999"/>
              <a:ext cx="1279284" cy="1080421"/>
            </a:xfrm>
            <a:prstGeom prst="rect">
              <a:avLst/>
            </a:prstGeom>
          </p:spPr>
        </p:pic>
      </p:grpSp>
      <p:grpSp>
        <p:nvGrpSpPr>
          <p:cNvPr id="9" name="Group 8">
            <a:extLst>
              <a:ext uri="{FF2B5EF4-FFF2-40B4-BE49-F238E27FC236}">
                <a16:creationId xmlns:a16="http://schemas.microsoft.com/office/drawing/2014/main" id="{C48003BF-049A-4FCE-B8F7-184EF7C8E6A0}"/>
              </a:ext>
            </a:extLst>
          </p:cNvPr>
          <p:cNvGrpSpPr/>
          <p:nvPr/>
        </p:nvGrpSpPr>
        <p:grpSpPr>
          <a:xfrm>
            <a:off x="6123500" y="4815826"/>
            <a:ext cx="5235380" cy="1768917"/>
            <a:chOff x="6123500" y="4815826"/>
            <a:chExt cx="5235380" cy="1768917"/>
          </a:xfrm>
        </p:grpSpPr>
        <p:sp>
          <p:nvSpPr>
            <p:cNvPr id="33" name="Rectangle: Rounded Corners 32">
              <a:extLst>
                <a:ext uri="{FF2B5EF4-FFF2-40B4-BE49-F238E27FC236}">
                  <a16:creationId xmlns:a16="http://schemas.microsoft.com/office/drawing/2014/main" id="{11E0F4EB-5323-498F-9E24-21CAB15B3E35}"/>
                </a:ext>
              </a:extLst>
            </p:cNvPr>
            <p:cNvSpPr/>
            <p:nvPr/>
          </p:nvSpPr>
          <p:spPr>
            <a:xfrm>
              <a:off x="6123500" y="4815826"/>
              <a:ext cx="5235380" cy="1768917"/>
            </a:xfrm>
            <a:prstGeom prst="roundRect">
              <a:avLst/>
            </a:prstGeom>
            <a:solidFill>
              <a:srgbClr val="7EB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17F5A234-DF69-4150-A93E-9811E1D37DD7}"/>
                </a:ext>
              </a:extLst>
            </p:cNvPr>
            <p:cNvSpPr txBox="1"/>
            <p:nvPr/>
          </p:nvSpPr>
          <p:spPr>
            <a:xfrm>
              <a:off x="6421439" y="5375714"/>
              <a:ext cx="28267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Insensitivity and discrimination toward the needs of BAME Students </a:t>
              </a:r>
            </a:p>
          </p:txBody>
        </p:sp>
        <p:sp>
          <p:nvSpPr>
            <p:cNvPr id="27" name="TextBox 26">
              <a:extLst>
                <a:ext uri="{FF2B5EF4-FFF2-40B4-BE49-F238E27FC236}">
                  <a16:creationId xmlns:a16="http://schemas.microsoft.com/office/drawing/2014/main" id="{ADBADA50-33D3-48B7-A1E1-8784454DEB75}"/>
                </a:ext>
              </a:extLst>
            </p:cNvPr>
            <p:cNvSpPr txBox="1"/>
            <p:nvPr/>
          </p:nvSpPr>
          <p:spPr>
            <a:xfrm>
              <a:off x="7506729" y="4828372"/>
              <a:ext cx="374146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Arial" panose="020B0604020202020204"/>
                  <a:ea typeface="+mn-ea"/>
                  <a:cs typeface="+mn-cs"/>
                </a:rPr>
                <a:t>Insensitivity and discrimination</a:t>
              </a:r>
            </a:p>
          </p:txBody>
        </p:sp>
        <p:pic>
          <p:nvPicPr>
            <p:cNvPr id="38" name="Picture 37" descr="A Clipart with people in white at the top and people in black at the bottom: to reflect hierarchy in discrimination">
              <a:extLst>
                <a:ext uri="{FF2B5EF4-FFF2-40B4-BE49-F238E27FC236}">
                  <a16:creationId xmlns:a16="http://schemas.microsoft.com/office/drawing/2014/main" id="{F72A2F9C-C281-497B-A1C9-BFE448538310}"/>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13309" r="14538"/>
            <a:stretch/>
          </p:blipFill>
          <p:spPr>
            <a:xfrm flipH="1">
              <a:off x="9491124" y="5234034"/>
              <a:ext cx="1782678" cy="1145240"/>
            </a:xfrm>
            <a:prstGeom prst="rect">
              <a:avLst/>
            </a:prstGeom>
          </p:spPr>
        </p:pic>
      </p:grpSp>
      <p:grpSp>
        <p:nvGrpSpPr>
          <p:cNvPr id="5" name="Group 4">
            <a:extLst>
              <a:ext uri="{FF2B5EF4-FFF2-40B4-BE49-F238E27FC236}">
                <a16:creationId xmlns:a16="http://schemas.microsoft.com/office/drawing/2014/main" id="{DE42E4F0-5A34-44DB-99B1-80E5BFB078F2}"/>
              </a:ext>
            </a:extLst>
          </p:cNvPr>
          <p:cNvGrpSpPr/>
          <p:nvPr/>
        </p:nvGrpSpPr>
        <p:grpSpPr>
          <a:xfrm>
            <a:off x="833120" y="1097594"/>
            <a:ext cx="5012656" cy="1691549"/>
            <a:chOff x="833120" y="1097594"/>
            <a:chExt cx="5012656" cy="1691549"/>
          </a:xfrm>
        </p:grpSpPr>
        <p:sp>
          <p:nvSpPr>
            <p:cNvPr id="29" name="Rectangle: Rounded Corners 28">
              <a:extLst>
                <a:ext uri="{FF2B5EF4-FFF2-40B4-BE49-F238E27FC236}">
                  <a16:creationId xmlns:a16="http://schemas.microsoft.com/office/drawing/2014/main" id="{3FC087CB-D52C-4BCB-A1CC-D3575371FBDC}"/>
                </a:ext>
              </a:extLst>
            </p:cNvPr>
            <p:cNvSpPr/>
            <p:nvPr/>
          </p:nvSpPr>
          <p:spPr>
            <a:xfrm>
              <a:off x="833120" y="1097594"/>
              <a:ext cx="5012656" cy="1655909"/>
            </a:xfrm>
            <a:prstGeom prst="roundRect">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6" name="Picture 45" descr="A picture containing sheep with a black sheep centre&#10;">
              <a:extLst>
                <a:ext uri="{FF2B5EF4-FFF2-40B4-BE49-F238E27FC236}">
                  <a16:creationId xmlns:a16="http://schemas.microsoft.com/office/drawing/2014/main" id="{EAEC4B7E-1A12-4340-9D42-2DC5A7269FBB}"/>
                </a:ext>
              </a:extLst>
            </p:cNvPr>
            <p:cNvPicPr>
              <a:picLocks noChangeAspect="1"/>
            </p:cNvPicPr>
            <p:nvPr/>
          </p:nvPicPr>
          <p:blipFill rotWithShape="1">
            <a:blip r:embed="rId9">
              <a:extLst>
                <a:ext uri="{28A0092B-C50C-407E-A947-70E740481C1C}">
                  <a14:useLocalDpi xmlns:a14="http://schemas.microsoft.com/office/drawing/2010/main" val="0"/>
                </a:ext>
              </a:extLst>
            </a:blip>
            <a:srcRect t="14109" b="17930"/>
            <a:stretch/>
          </p:blipFill>
          <p:spPr>
            <a:xfrm>
              <a:off x="1083817" y="1397611"/>
              <a:ext cx="1511161" cy="1271564"/>
            </a:xfrm>
            <a:prstGeom prst="rect">
              <a:avLst/>
            </a:prstGeom>
            <a:solidFill>
              <a:srgbClr val="8F8F8F"/>
            </a:solidFill>
          </p:spPr>
        </p:pic>
        <p:sp>
          <p:nvSpPr>
            <p:cNvPr id="2" name="TextBox 1">
              <a:extLst>
                <a:ext uri="{FF2B5EF4-FFF2-40B4-BE49-F238E27FC236}">
                  <a16:creationId xmlns:a16="http://schemas.microsoft.com/office/drawing/2014/main" id="{EB028609-CB44-425B-A223-1420E26B8849}"/>
                </a:ext>
              </a:extLst>
            </p:cNvPr>
            <p:cNvSpPr txBox="1"/>
            <p:nvPr/>
          </p:nvSpPr>
          <p:spPr>
            <a:xfrm>
              <a:off x="2651910" y="1588815"/>
              <a:ext cx="3141715" cy="1200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Lack of equal representation of society (Central whiteness of UK universities)</a:t>
              </a:r>
            </a:p>
          </p:txBody>
        </p:sp>
        <p:sp>
          <p:nvSpPr>
            <p:cNvPr id="18" name="TextBox 17">
              <a:extLst>
                <a:ext uri="{FF2B5EF4-FFF2-40B4-BE49-F238E27FC236}">
                  <a16:creationId xmlns:a16="http://schemas.microsoft.com/office/drawing/2014/main" id="{36D2011D-B624-4E14-B6FE-CA9C59229482}"/>
                </a:ext>
              </a:extLst>
            </p:cNvPr>
            <p:cNvSpPr txBox="1"/>
            <p:nvPr/>
          </p:nvSpPr>
          <p:spPr>
            <a:xfrm>
              <a:off x="958736" y="1119568"/>
              <a:ext cx="4054641" cy="4166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FFFFFF"/>
                  </a:solidFill>
                  <a:effectLst/>
                  <a:uLnTx/>
                  <a:uFillTx/>
                  <a:latin typeface="Arial" panose="020B0604020202020204"/>
                  <a:ea typeface="+mn-ea"/>
                  <a:cs typeface="+mn-cs"/>
                </a:rPr>
                <a:t>Imbalance representation</a:t>
              </a:r>
            </a:p>
          </p:txBody>
        </p:sp>
      </p:grpSp>
      <p:grpSp>
        <p:nvGrpSpPr>
          <p:cNvPr id="8" name="Group 7">
            <a:extLst>
              <a:ext uri="{FF2B5EF4-FFF2-40B4-BE49-F238E27FC236}">
                <a16:creationId xmlns:a16="http://schemas.microsoft.com/office/drawing/2014/main" id="{70871347-ECB5-4214-946E-E37164B0B3E8}"/>
              </a:ext>
            </a:extLst>
          </p:cNvPr>
          <p:cNvGrpSpPr/>
          <p:nvPr/>
        </p:nvGrpSpPr>
        <p:grpSpPr>
          <a:xfrm>
            <a:off x="833120" y="4821486"/>
            <a:ext cx="5010673" cy="1768917"/>
            <a:chOff x="833120" y="4821486"/>
            <a:chExt cx="5010673" cy="1768917"/>
          </a:xfrm>
        </p:grpSpPr>
        <p:sp>
          <p:nvSpPr>
            <p:cNvPr id="30" name="Rectangle: Rounded Corners 29">
              <a:extLst>
                <a:ext uri="{FF2B5EF4-FFF2-40B4-BE49-F238E27FC236}">
                  <a16:creationId xmlns:a16="http://schemas.microsoft.com/office/drawing/2014/main" id="{B234E1B0-98AF-45F1-97B0-7E9E666A64BA}"/>
                </a:ext>
              </a:extLst>
            </p:cNvPr>
            <p:cNvSpPr/>
            <p:nvPr/>
          </p:nvSpPr>
          <p:spPr>
            <a:xfrm>
              <a:off x="833120" y="4821486"/>
              <a:ext cx="5010673" cy="1768917"/>
            </a:xfrm>
            <a:prstGeom prst="roundRect">
              <a:avLst/>
            </a:prstGeom>
            <a:solidFill>
              <a:srgbClr val="D7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B85791E4-CCF2-4322-BFE0-E41CC466CE21}"/>
                </a:ext>
              </a:extLst>
            </p:cNvPr>
            <p:cNvSpPr txBox="1"/>
            <p:nvPr/>
          </p:nvSpPr>
          <p:spPr>
            <a:xfrm>
              <a:off x="1017522" y="4857127"/>
              <a:ext cx="2384236"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Poor assessment </a:t>
              </a:r>
            </a:p>
          </p:txBody>
        </p:sp>
        <p:sp>
          <p:nvSpPr>
            <p:cNvPr id="20" name="TextBox 19">
              <a:extLst>
                <a:ext uri="{FF2B5EF4-FFF2-40B4-BE49-F238E27FC236}">
                  <a16:creationId xmlns:a16="http://schemas.microsoft.com/office/drawing/2014/main" id="{B3563787-DD51-4836-9CF8-A7D77FE2F824}"/>
                </a:ext>
              </a:extLst>
            </p:cNvPr>
            <p:cNvSpPr txBox="1"/>
            <p:nvPr/>
          </p:nvSpPr>
          <p:spPr>
            <a:xfrm>
              <a:off x="3125658" y="5303384"/>
              <a:ext cx="2225624"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Poor or limited assessment for referencing the level of inequalities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2" name="Picture 51" descr="An assessment scale to represent bad or good">
              <a:extLst>
                <a:ext uri="{FF2B5EF4-FFF2-40B4-BE49-F238E27FC236}">
                  <a16:creationId xmlns:a16="http://schemas.microsoft.com/office/drawing/2014/main" id="{E60909CB-3665-465E-8D33-CC0321F88A43}"/>
                </a:ext>
              </a:extLst>
            </p:cNvPr>
            <p:cNvPicPr>
              <a:picLocks noChangeAspect="1"/>
            </p:cNvPicPr>
            <p:nvPr/>
          </p:nvPicPr>
          <p:blipFill rotWithShape="1">
            <a:blip r:embed="rId10">
              <a:extLst>
                <a:ext uri="{28A0092B-C50C-407E-A947-70E740481C1C}">
                  <a14:useLocalDpi xmlns:a14="http://schemas.microsoft.com/office/drawing/2010/main" val="0"/>
                </a:ext>
              </a:extLst>
            </a:blip>
            <a:srcRect t="10338" b="15340"/>
            <a:stretch/>
          </p:blipFill>
          <p:spPr>
            <a:xfrm>
              <a:off x="1017522" y="5205766"/>
              <a:ext cx="1646485" cy="1173508"/>
            </a:xfrm>
            <a:prstGeom prst="rect">
              <a:avLst/>
            </a:prstGeom>
          </p:spPr>
        </p:pic>
      </p:grpSp>
      <p:sp>
        <p:nvSpPr>
          <p:cNvPr id="34" name="Title 13">
            <a:extLst>
              <a:ext uri="{FF2B5EF4-FFF2-40B4-BE49-F238E27FC236}">
                <a16:creationId xmlns:a16="http://schemas.microsoft.com/office/drawing/2014/main" id="{BC4693B7-0106-49C5-B761-234318B16866}"/>
              </a:ext>
            </a:extLst>
          </p:cNvPr>
          <p:cNvSpPr txBox="1">
            <a:spLocks/>
          </p:cNvSpPr>
          <p:nvPr/>
        </p:nvSpPr>
        <p:spPr>
          <a:xfrm>
            <a:off x="820079" y="453030"/>
            <a:ext cx="9434461" cy="565900"/>
          </a:xfrm>
          <a:prstGeom prst="rect">
            <a:avLst/>
          </a:prstGeom>
          <a:solidFill>
            <a:srgbClr val="0070C0"/>
          </a:solidFill>
        </p:spPr>
        <p:txBody>
          <a:bodyPr wrap="square" lIns="48000" tIns="24000" rIns="0" bIns="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a:ea typeface="+mn-ea"/>
                <a:cs typeface="+mn-cs"/>
              </a:rPr>
              <a:t>Findings – Institutional inequalities leading to </a:t>
            </a: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61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40BB3C-8CC9-42E3-B6D7-D8621BD9F2EA}"/>
              </a:ext>
            </a:extLst>
          </p:cNvPr>
          <p:cNvSpPr>
            <a:spLocks noGrp="1"/>
          </p:cNvSpPr>
          <p:nvPr>
            <p:ph type="title"/>
          </p:nvPr>
        </p:nvSpPr>
        <p:spPr>
          <a:xfrm>
            <a:off x="627321" y="383096"/>
            <a:ext cx="9129559" cy="461975"/>
          </a:xfrm>
          <a:solidFill>
            <a:schemeClr val="accent1">
              <a:lumMod val="75000"/>
            </a:schemeClr>
          </a:solidFill>
          <a:ln>
            <a:noFill/>
          </a:ln>
        </p:spPr>
        <p:txBody>
          <a:bodyPr>
            <a:noAutofit/>
          </a:bodyPr>
          <a:lstStyle/>
          <a:p>
            <a:r>
              <a:rPr lang="en-GB" sz="3200" b="1" dirty="0">
                <a:solidFill>
                  <a:schemeClr val="bg1"/>
                </a:solidFill>
                <a:latin typeface="+mn-lt"/>
              </a:rPr>
              <a:t>Findings - Lack of institution (</a:t>
            </a:r>
            <a:r>
              <a:rPr lang="en-GB" sz="3200" dirty="0">
                <a:solidFill>
                  <a:schemeClr val="bg1"/>
                </a:solidFill>
                <a:latin typeface="+mn-lt"/>
              </a:rPr>
              <a:t>internal</a:t>
            </a:r>
            <a:r>
              <a:rPr lang="en-GB" sz="3200" b="1" dirty="0">
                <a:solidFill>
                  <a:schemeClr val="bg1"/>
                </a:solidFill>
                <a:latin typeface="+mn-lt"/>
              </a:rPr>
              <a:t> of</a:t>
            </a:r>
          </a:p>
        </p:txBody>
      </p:sp>
      <p:sp>
        <p:nvSpPr>
          <p:cNvPr id="23" name="TextBox 22">
            <a:extLst>
              <a:ext uri="{FF2B5EF4-FFF2-40B4-BE49-F238E27FC236}">
                <a16:creationId xmlns:a16="http://schemas.microsoft.com/office/drawing/2014/main" id="{AF63F9B8-6F09-450E-AE0C-9F0217ACE88B}"/>
              </a:ext>
            </a:extLst>
          </p:cNvPr>
          <p:cNvSpPr txBox="1"/>
          <p:nvPr/>
        </p:nvSpPr>
        <p:spPr>
          <a:xfrm>
            <a:off x="932223" y="1102652"/>
            <a:ext cx="14593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Openness</a:t>
            </a:r>
            <a:endPar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68BB4AAA-D57D-4A21-9C23-1023C93916AA}"/>
              </a:ext>
            </a:extLst>
          </p:cNvPr>
          <p:cNvGrpSpPr/>
          <p:nvPr/>
        </p:nvGrpSpPr>
        <p:grpSpPr>
          <a:xfrm>
            <a:off x="627321" y="1111477"/>
            <a:ext cx="5305611" cy="2519023"/>
            <a:chOff x="627321" y="1111477"/>
            <a:chExt cx="5305611" cy="2519023"/>
          </a:xfrm>
        </p:grpSpPr>
        <p:sp>
          <p:nvSpPr>
            <p:cNvPr id="25" name="Rectangle 24">
              <a:extLst>
                <a:ext uri="{FF2B5EF4-FFF2-40B4-BE49-F238E27FC236}">
                  <a16:creationId xmlns:a16="http://schemas.microsoft.com/office/drawing/2014/main" id="{6F8617D1-C0B7-47D9-BEF3-E74B2A6E9A5C}"/>
                </a:ext>
              </a:extLst>
            </p:cNvPr>
            <p:cNvSpPr/>
            <p:nvPr/>
          </p:nvSpPr>
          <p:spPr>
            <a:xfrm>
              <a:off x="627321" y="1111477"/>
              <a:ext cx="5305611" cy="2519023"/>
            </a:xfrm>
            <a:prstGeom prst="rect">
              <a:avLst/>
            </a:prstGeom>
            <a:solidFill>
              <a:srgbClr val="DCC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2" name="Picture 21" descr="Open Gates">
              <a:extLst>
                <a:ext uri="{FF2B5EF4-FFF2-40B4-BE49-F238E27FC236}">
                  <a16:creationId xmlns:a16="http://schemas.microsoft.com/office/drawing/2014/main" id="{80F83B03-7E1B-4CB6-A423-99A1CB59488E}"/>
                </a:ext>
              </a:extLst>
            </p:cNvPr>
            <p:cNvPicPr>
              <a:picLocks noChangeAspect="1"/>
            </p:cNvPicPr>
            <p:nvPr/>
          </p:nvPicPr>
          <p:blipFill rotWithShape="1">
            <a:blip r:embed="rId3">
              <a:extLst>
                <a:ext uri="{28A0092B-C50C-407E-A947-70E740481C1C}">
                  <a14:useLocalDpi xmlns:a14="http://schemas.microsoft.com/office/drawing/2010/main" val="0"/>
                </a:ext>
              </a:extLst>
            </a:blip>
            <a:srcRect t="4192" b="4192"/>
            <a:stretch/>
          </p:blipFill>
          <p:spPr>
            <a:xfrm>
              <a:off x="936018" y="1625416"/>
              <a:ext cx="2089783" cy="1636897"/>
            </a:xfrm>
            <a:prstGeom prst="rect">
              <a:avLst/>
            </a:prstGeom>
          </p:spPr>
        </p:pic>
        <p:sp>
          <p:nvSpPr>
            <p:cNvPr id="24" name="TextBox 23">
              <a:extLst>
                <a:ext uri="{FF2B5EF4-FFF2-40B4-BE49-F238E27FC236}">
                  <a16:creationId xmlns:a16="http://schemas.microsoft.com/office/drawing/2014/main" id="{DC278208-D1F2-444F-92F8-443784B0BCAA}"/>
                </a:ext>
              </a:extLst>
            </p:cNvPr>
            <p:cNvSpPr txBox="1"/>
            <p:nvPr/>
          </p:nvSpPr>
          <p:spPr>
            <a:xfrm>
              <a:off x="3475306" y="1925378"/>
              <a:ext cx="2262116"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Encouraging students to talk</a:t>
              </a:r>
              <a:endParaRPr kumimoji="0" lang="en-GB"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7" name="Group 6">
            <a:extLst>
              <a:ext uri="{FF2B5EF4-FFF2-40B4-BE49-F238E27FC236}">
                <a16:creationId xmlns:a16="http://schemas.microsoft.com/office/drawing/2014/main" id="{5F0C85D7-6CE4-4809-8B03-50B557009741}"/>
              </a:ext>
            </a:extLst>
          </p:cNvPr>
          <p:cNvGrpSpPr/>
          <p:nvPr/>
        </p:nvGrpSpPr>
        <p:grpSpPr>
          <a:xfrm>
            <a:off x="627321" y="3861332"/>
            <a:ext cx="5305612" cy="2519023"/>
            <a:chOff x="627321" y="3861332"/>
            <a:chExt cx="5305612" cy="2519023"/>
          </a:xfrm>
        </p:grpSpPr>
        <p:sp>
          <p:nvSpPr>
            <p:cNvPr id="16" name="Rectangle 15">
              <a:extLst>
                <a:ext uri="{FF2B5EF4-FFF2-40B4-BE49-F238E27FC236}">
                  <a16:creationId xmlns:a16="http://schemas.microsoft.com/office/drawing/2014/main" id="{2F704ED0-795F-44DF-9CAB-3CC08E357CA9}"/>
                </a:ext>
              </a:extLst>
            </p:cNvPr>
            <p:cNvSpPr/>
            <p:nvPr/>
          </p:nvSpPr>
          <p:spPr>
            <a:xfrm>
              <a:off x="627321" y="3861332"/>
              <a:ext cx="5305612" cy="25190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 name="Picture 2" descr="Diagram - a person shouting at a wall with a megaphone and another person on the other side of the wall confused (with a question mark over head)&#10;&#10;">
              <a:extLst>
                <a:ext uri="{FF2B5EF4-FFF2-40B4-BE49-F238E27FC236}">
                  <a16:creationId xmlns:a16="http://schemas.microsoft.com/office/drawing/2014/main" id="{E2C02340-E8F3-4790-B511-12503B4B0F98}"/>
                </a:ext>
              </a:extLst>
            </p:cNvPr>
            <p:cNvPicPr>
              <a:picLocks noChangeAspect="1"/>
            </p:cNvPicPr>
            <p:nvPr/>
          </p:nvPicPr>
          <p:blipFill rotWithShape="1">
            <a:blip r:embed="rId4">
              <a:extLst>
                <a:ext uri="{28A0092B-C50C-407E-A947-70E740481C1C}">
                  <a14:useLocalDpi xmlns:a14="http://schemas.microsoft.com/office/drawing/2010/main" val="0"/>
                </a:ext>
              </a:extLst>
            </a:blip>
            <a:srcRect t="18447"/>
            <a:stretch/>
          </p:blipFill>
          <p:spPr>
            <a:xfrm>
              <a:off x="932225" y="4478993"/>
              <a:ext cx="1937940" cy="1567400"/>
            </a:xfrm>
            <a:prstGeom prst="rect">
              <a:avLst/>
            </a:prstGeom>
          </p:spPr>
        </p:pic>
        <p:sp>
          <p:nvSpPr>
            <p:cNvPr id="15" name="TextBox 14">
              <a:extLst>
                <a:ext uri="{FF2B5EF4-FFF2-40B4-BE49-F238E27FC236}">
                  <a16:creationId xmlns:a16="http://schemas.microsoft.com/office/drawing/2014/main" id="{2D0603AE-BC32-4BCF-8F84-0526CBD34167}"/>
                </a:ext>
              </a:extLst>
            </p:cNvPr>
            <p:cNvSpPr txBox="1"/>
            <p:nvPr/>
          </p:nvSpPr>
          <p:spPr>
            <a:xfrm>
              <a:off x="853669" y="3895127"/>
              <a:ext cx="2610409" cy="461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Language barriers  </a:t>
              </a:r>
            </a:p>
          </p:txBody>
        </p:sp>
        <p:sp>
          <p:nvSpPr>
            <p:cNvPr id="27" name="TextBox 26">
              <a:extLst>
                <a:ext uri="{FF2B5EF4-FFF2-40B4-BE49-F238E27FC236}">
                  <a16:creationId xmlns:a16="http://schemas.microsoft.com/office/drawing/2014/main" id="{80DEB80F-989B-4D59-B4B2-2E5D8495C6C8}"/>
                </a:ext>
              </a:extLst>
            </p:cNvPr>
            <p:cNvSpPr txBox="1"/>
            <p:nvPr/>
          </p:nvSpPr>
          <p:spPr>
            <a:xfrm>
              <a:off x="3475307" y="4390588"/>
              <a:ext cx="2432334"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Negative words can be experienced as stigmatisation </a:t>
              </a:r>
            </a:p>
          </p:txBody>
        </p:sp>
      </p:grpSp>
      <p:grpSp>
        <p:nvGrpSpPr>
          <p:cNvPr id="8" name="Group 7">
            <a:extLst>
              <a:ext uri="{FF2B5EF4-FFF2-40B4-BE49-F238E27FC236}">
                <a16:creationId xmlns:a16="http://schemas.microsoft.com/office/drawing/2014/main" id="{A660455F-D569-40E6-B113-5912EE0592D8}"/>
              </a:ext>
            </a:extLst>
          </p:cNvPr>
          <p:cNvGrpSpPr/>
          <p:nvPr/>
        </p:nvGrpSpPr>
        <p:grpSpPr>
          <a:xfrm>
            <a:off x="6503272" y="3861332"/>
            <a:ext cx="5061408" cy="2498532"/>
            <a:chOff x="6503272" y="3861332"/>
            <a:chExt cx="5061408" cy="2498532"/>
          </a:xfrm>
        </p:grpSpPr>
        <p:sp>
          <p:nvSpPr>
            <p:cNvPr id="20" name="Rectangle 19">
              <a:extLst>
                <a:ext uri="{FF2B5EF4-FFF2-40B4-BE49-F238E27FC236}">
                  <a16:creationId xmlns:a16="http://schemas.microsoft.com/office/drawing/2014/main" id="{B5DFE91D-550D-486E-9A3F-F45BC3811189}"/>
                </a:ext>
              </a:extLst>
            </p:cNvPr>
            <p:cNvSpPr/>
            <p:nvPr/>
          </p:nvSpPr>
          <p:spPr>
            <a:xfrm>
              <a:off x="6503272" y="3861332"/>
              <a:ext cx="5061408" cy="2498532"/>
            </a:xfrm>
            <a:prstGeom prst="rect">
              <a:avLst/>
            </a:prstGeom>
            <a:solidFill>
              <a:srgbClr val="A4F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C21B1A8E-22B9-4CC6-8438-432777C126E0}"/>
                </a:ext>
              </a:extLst>
            </p:cNvPr>
            <p:cNvSpPr txBox="1"/>
            <p:nvPr/>
          </p:nvSpPr>
          <p:spPr>
            <a:xfrm>
              <a:off x="6660580" y="3901910"/>
              <a:ext cx="34369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University perception</a:t>
              </a:r>
            </a:p>
          </p:txBody>
        </p:sp>
        <p:sp>
          <p:nvSpPr>
            <p:cNvPr id="28" name="TextBox 27">
              <a:extLst>
                <a:ext uri="{FF2B5EF4-FFF2-40B4-BE49-F238E27FC236}">
                  <a16:creationId xmlns:a16="http://schemas.microsoft.com/office/drawing/2014/main" id="{B06711DD-96AA-4EAA-9D54-3E1DD96C1124}"/>
                </a:ext>
              </a:extLst>
            </p:cNvPr>
            <p:cNvSpPr txBox="1"/>
            <p:nvPr/>
          </p:nvSpPr>
          <p:spPr>
            <a:xfrm>
              <a:off x="8715726" y="4478992"/>
              <a:ext cx="2801730" cy="1384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Expectation of students; sole ownership for own mental health</a:t>
              </a:r>
            </a:p>
          </p:txBody>
        </p:sp>
        <p:pic>
          <p:nvPicPr>
            <p:cNvPr id="42" name="Picture 41" descr="Icon - showing two minds becoming one (reflecting perception)&#10;&#10;Description automatically generated with medium confidence">
              <a:extLst>
                <a:ext uri="{FF2B5EF4-FFF2-40B4-BE49-F238E27FC236}">
                  <a16:creationId xmlns:a16="http://schemas.microsoft.com/office/drawing/2014/main" id="{90CA2D06-540C-4CD5-AF52-346622FD7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732" y="4478992"/>
              <a:ext cx="1713539" cy="1533937"/>
            </a:xfrm>
            <a:prstGeom prst="rect">
              <a:avLst/>
            </a:prstGeom>
          </p:spPr>
        </p:pic>
      </p:grpSp>
      <p:sp>
        <p:nvSpPr>
          <p:cNvPr id="49" name="TextBox 48">
            <a:extLst>
              <a:ext uri="{FF2B5EF4-FFF2-40B4-BE49-F238E27FC236}">
                <a16:creationId xmlns:a16="http://schemas.microsoft.com/office/drawing/2014/main" id="{44C88C86-34EA-4AAA-864E-7D7643261EAA}"/>
              </a:ext>
            </a:extLst>
          </p:cNvPr>
          <p:cNvSpPr txBox="1"/>
          <p:nvPr/>
        </p:nvSpPr>
        <p:spPr>
          <a:xfrm>
            <a:off x="9023362" y="1690383"/>
            <a:ext cx="2077329"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Black Staff and Students are already at the bottom</a:t>
            </a:r>
          </a:p>
        </p:txBody>
      </p:sp>
      <p:sp>
        <p:nvSpPr>
          <p:cNvPr id="45" name="Rectangle 44">
            <a:extLst>
              <a:ext uri="{FF2B5EF4-FFF2-40B4-BE49-F238E27FC236}">
                <a16:creationId xmlns:a16="http://schemas.microsoft.com/office/drawing/2014/main" id="{0118586B-74A8-46AE-BD9E-46FC56328E46}"/>
              </a:ext>
            </a:extLst>
          </p:cNvPr>
          <p:cNvSpPr/>
          <p:nvPr/>
        </p:nvSpPr>
        <p:spPr>
          <a:xfrm>
            <a:off x="6503272" y="1091610"/>
            <a:ext cx="5061408" cy="2538889"/>
          </a:xfrm>
          <a:prstGeom prst="rect">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5BAC6E6F-C1EC-4078-AAFC-2B43EE865296}"/>
              </a:ext>
            </a:extLst>
          </p:cNvPr>
          <p:cNvSpPr txBox="1"/>
          <p:nvPr/>
        </p:nvSpPr>
        <p:spPr>
          <a:xfrm>
            <a:off x="6660671" y="1163412"/>
            <a:ext cx="3096209" cy="830997"/>
          </a:xfrm>
          <a:prstGeom prst="rect">
            <a:avLst/>
          </a:prstGeom>
          <a:solidFill>
            <a:srgbClr val="FF0000">
              <a:alpha val="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Institutional inequalities</a:t>
            </a:r>
            <a:endParaRPr kumimoji="0" lang="en-GB" sz="2400" b="1"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9" name="Picture 8" descr="Strawberry and marshmallow on scale: to reflect imbalance">
            <a:extLst>
              <a:ext uri="{FF2B5EF4-FFF2-40B4-BE49-F238E27FC236}">
                <a16:creationId xmlns:a16="http://schemas.microsoft.com/office/drawing/2014/main" id="{9ACB17B6-4725-4919-BE2C-DA8434FDAA9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15607" r="10261"/>
          <a:stretch/>
        </p:blipFill>
        <p:spPr>
          <a:xfrm>
            <a:off x="7137469" y="1969166"/>
            <a:ext cx="1623799" cy="1467331"/>
          </a:xfrm>
          <a:prstGeom prst="rect">
            <a:avLst/>
          </a:prstGeom>
        </p:spPr>
      </p:pic>
      <p:sp>
        <p:nvSpPr>
          <p:cNvPr id="26" name="Title 13">
            <a:extLst>
              <a:ext uri="{FF2B5EF4-FFF2-40B4-BE49-F238E27FC236}">
                <a16:creationId xmlns:a16="http://schemas.microsoft.com/office/drawing/2014/main" id="{C4D38569-2FA2-43F9-BB5D-686DC99F3689}"/>
              </a:ext>
            </a:extLst>
          </p:cNvPr>
          <p:cNvSpPr txBox="1">
            <a:spLocks/>
          </p:cNvSpPr>
          <p:nvPr/>
        </p:nvSpPr>
        <p:spPr>
          <a:xfrm>
            <a:off x="627321" y="352211"/>
            <a:ext cx="9799570" cy="606709"/>
          </a:xfrm>
          <a:prstGeom prst="rect">
            <a:avLst/>
          </a:prstGeom>
          <a:solidFill>
            <a:srgbClr val="0070C0"/>
          </a:solidFill>
        </p:spPr>
        <p:txBody>
          <a:bodyPr wrap="square" lIns="36000" tIns="18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a:ea typeface="+mj-ea"/>
              <a:cs typeface="+mj-cs"/>
            </a:endParaRPr>
          </a:p>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a:ea typeface="+mj-ea"/>
                <a:cs typeface="+mj-cs"/>
              </a:rPr>
              <a:t>Findings - Lack of institution understanding (internally) of</a:t>
            </a:r>
          </a:p>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j-ea"/>
                <a:cs typeface="+mj-cs"/>
              </a:rPr>
              <a:t>	</a:t>
            </a:r>
          </a:p>
        </p:txBody>
      </p:sp>
    </p:spTree>
    <p:extLst>
      <p:ext uri="{BB962C8B-B14F-4D97-AF65-F5344CB8AC3E}">
        <p14:creationId xmlns:p14="http://schemas.microsoft.com/office/powerpoint/2010/main" val="116494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C4B0EE-0968-4871-ACA0-93890A437604}"/>
              </a:ext>
            </a:extLst>
          </p:cNvPr>
          <p:cNvGrpSpPr/>
          <p:nvPr/>
        </p:nvGrpSpPr>
        <p:grpSpPr>
          <a:xfrm>
            <a:off x="6083154" y="1209040"/>
            <a:ext cx="2811572" cy="4985331"/>
            <a:chOff x="6083154" y="1209040"/>
            <a:chExt cx="2811572" cy="4985331"/>
          </a:xfrm>
        </p:grpSpPr>
        <p:grpSp>
          <p:nvGrpSpPr>
            <p:cNvPr id="10" name="Group 9">
              <a:extLst>
                <a:ext uri="{FF2B5EF4-FFF2-40B4-BE49-F238E27FC236}">
                  <a16:creationId xmlns:a16="http://schemas.microsoft.com/office/drawing/2014/main" id="{9F44008C-4E97-40B1-92E3-B866BF79A2D9}"/>
                </a:ext>
              </a:extLst>
            </p:cNvPr>
            <p:cNvGrpSpPr/>
            <p:nvPr/>
          </p:nvGrpSpPr>
          <p:grpSpPr>
            <a:xfrm>
              <a:off x="6083154" y="1209040"/>
              <a:ext cx="2811572" cy="4985331"/>
              <a:chOff x="8184091" y="1050918"/>
              <a:chExt cx="2142690" cy="3300102"/>
            </a:xfrm>
          </p:grpSpPr>
          <p:sp>
            <p:nvSpPr>
              <p:cNvPr id="30" name="Rectangle 29">
                <a:extLst>
                  <a:ext uri="{FF2B5EF4-FFF2-40B4-BE49-F238E27FC236}">
                    <a16:creationId xmlns:a16="http://schemas.microsoft.com/office/drawing/2014/main" id="{3787DB3D-562C-4AC0-84D4-110950AEEC48}"/>
                  </a:ext>
                </a:extLst>
              </p:cNvPr>
              <p:cNvSpPr/>
              <p:nvPr/>
            </p:nvSpPr>
            <p:spPr>
              <a:xfrm>
                <a:off x="8184091" y="1050918"/>
                <a:ext cx="2142690" cy="3300102"/>
              </a:xfrm>
              <a:prstGeom prst="rect">
                <a:avLst/>
              </a:prstGeom>
              <a:solidFill>
                <a:srgbClr val="A7D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4A95C7C-74EE-4FE2-8257-8663D84445E0}"/>
                  </a:ext>
                </a:extLst>
              </p:cNvPr>
              <p:cNvSpPr txBox="1"/>
              <p:nvPr/>
            </p:nvSpPr>
            <p:spPr>
              <a:xfrm>
                <a:off x="8293818" y="1113222"/>
                <a:ext cx="1923235" cy="507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Environmental context</a:t>
                </a:r>
                <a:endParaRPr kumimoji="0" lang="en-GB" sz="2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pic>
          <p:nvPicPr>
            <p:cNvPr id="53" name="Picture 52" descr="An illustration of different environments in black and white&#10;">
              <a:extLst>
                <a:ext uri="{FF2B5EF4-FFF2-40B4-BE49-F238E27FC236}">
                  <a16:creationId xmlns:a16="http://schemas.microsoft.com/office/drawing/2014/main" id="{8D1684DB-034D-44C1-B46D-69B4C0D8C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134" y="2069226"/>
              <a:ext cx="2523610" cy="1937737"/>
            </a:xfrm>
            <a:prstGeom prst="rect">
              <a:avLst/>
            </a:prstGeom>
          </p:spPr>
        </p:pic>
      </p:grpSp>
      <p:sp>
        <p:nvSpPr>
          <p:cNvPr id="11" name="Title 1">
            <a:extLst>
              <a:ext uri="{FF2B5EF4-FFF2-40B4-BE49-F238E27FC236}">
                <a16:creationId xmlns:a16="http://schemas.microsoft.com/office/drawing/2014/main" id="{DF40BB3C-8CC9-42E3-B6D7-D8621BD9F2EA}"/>
              </a:ext>
            </a:extLst>
          </p:cNvPr>
          <p:cNvSpPr>
            <a:spLocks noGrp="1"/>
          </p:cNvSpPr>
          <p:nvPr>
            <p:ph type="title"/>
          </p:nvPr>
        </p:nvSpPr>
        <p:spPr>
          <a:xfrm>
            <a:off x="680484" y="521233"/>
            <a:ext cx="10817833" cy="485993"/>
          </a:xfrm>
          <a:solidFill>
            <a:schemeClr val="accent1">
              <a:lumMod val="75000"/>
            </a:schemeClr>
          </a:solidFill>
        </p:spPr>
        <p:txBody>
          <a:bodyPr>
            <a:noAutofit/>
          </a:bodyPr>
          <a:lstStyle/>
          <a:p>
            <a:r>
              <a:rPr lang="en-GB" sz="3200" b="1" dirty="0">
                <a:solidFill>
                  <a:schemeClr val="bg1"/>
                </a:solidFill>
                <a:latin typeface="Calibri" panose="020F0502020204030204" pitchFamily="34" charset="0"/>
                <a:cs typeface="Calibri" panose="020F0502020204030204" pitchFamily="34" charset="0"/>
              </a:rPr>
              <a:t>Findings - Lack of institution understanding (</a:t>
            </a:r>
            <a:r>
              <a:rPr lang="en-GB" sz="3200" dirty="0">
                <a:solidFill>
                  <a:schemeClr val="bg1"/>
                </a:solidFill>
                <a:latin typeface="Calibri" panose="020F0502020204030204" pitchFamily="34" charset="0"/>
                <a:cs typeface="Calibri" panose="020F0502020204030204" pitchFamily="34" charset="0"/>
              </a:rPr>
              <a:t>externally</a:t>
            </a:r>
            <a:r>
              <a:rPr lang="en-GB" sz="3200" b="1" dirty="0">
                <a:solidFill>
                  <a:schemeClr val="bg1"/>
                </a:solidFill>
                <a:latin typeface="Calibri" panose="020F0502020204030204" pitchFamily="34" charset="0"/>
                <a:cs typeface="Calibri" panose="020F0502020204030204" pitchFamily="34" charset="0"/>
              </a:rPr>
              <a:t>) of</a:t>
            </a:r>
          </a:p>
        </p:txBody>
      </p:sp>
      <p:sp>
        <p:nvSpPr>
          <p:cNvPr id="33" name="TextBox 32">
            <a:extLst>
              <a:ext uri="{FF2B5EF4-FFF2-40B4-BE49-F238E27FC236}">
                <a16:creationId xmlns:a16="http://schemas.microsoft.com/office/drawing/2014/main" id="{AA4D8694-93C2-4CC0-B413-E5E84128CF7D}"/>
              </a:ext>
            </a:extLst>
          </p:cNvPr>
          <p:cNvSpPr txBox="1"/>
          <p:nvPr/>
        </p:nvSpPr>
        <p:spPr>
          <a:xfrm>
            <a:off x="6227134" y="4296415"/>
            <a:ext cx="2523610" cy="7386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a:rPr>
              <a:t>People, culture, politics </a:t>
            </a:r>
          </a:p>
        </p:txBody>
      </p:sp>
      <p:grpSp>
        <p:nvGrpSpPr>
          <p:cNvPr id="5" name="Group 4">
            <a:extLst>
              <a:ext uri="{FF2B5EF4-FFF2-40B4-BE49-F238E27FC236}">
                <a16:creationId xmlns:a16="http://schemas.microsoft.com/office/drawing/2014/main" id="{E6D4CC66-1038-4164-9655-1F6F99B65534}"/>
              </a:ext>
            </a:extLst>
          </p:cNvPr>
          <p:cNvGrpSpPr/>
          <p:nvPr/>
        </p:nvGrpSpPr>
        <p:grpSpPr>
          <a:xfrm>
            <a:off x="9098569" y="1209040"/>
            <a:ext cx="2399748" cy="4985331"/>
            <a:chOff x="9098569" y="1209040"/>
            <a:chExt cx="2399748" cy="4985331"/>
          </a:xfrm>
        </p:grpSpPr>
        <p:sp>
          <p:nvSpPr>
            <p:cNvPr id="31" name="Rectangle 30">
              <a:extLst>
                <a:ext uri="{FF2B5EF4-FFF2-40B4-BE49-F238E27FC236}">
                  <a16:creationId xmlns:a16="http://schemas.microsoft.com/office/drawing/2014/main" id="{EC44474B-D27A-4B67-ABAB-17C96DA3F5C2}"/>
                </a:ext>
              </a:extLst>
            </p:cNvPr>
            <p:cNvSpPr/>
            <p:nvPr/>
          </p:nvSpPr>
          <p:spPr>
            <a:xfrm>
              <a:off x="9098569" y="1209040"/>
              <a:ext cx="2399748" cy="4985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D2185DC8-3C44-46D2-8CB3-4EDDF78A87CD}"/>
                </a:ext>
              </a:extLst>
            </p:cNvPr>
            <p:cNvSpPr txBox="1"/>
            <p:nvPr/>
          </p:nvSpPr>
          <p:spPr>
            <a:xfrm>
              <a:off x="9210083" y="1339780"/>
              <a:ext cx="2201130" cy="4309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Transparency</a:t>
              </a:r>
              <a:endParaRPr kumimoji="0" lang="en-GB" sz="2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7" name="Picture 36" descr="A transparent car showing interior">
              <a:extLst>
                <a:ext uri="{FF2B5EF4-FFF2-40B4-BE49-F238E27FC236}">
                  <a16:creationId xmlns:a16="http://schemas.microsoft.com/office/drawing/2014/main" id="{38AD067D-6119-46F5-900F-D59E64B519E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9238593" y="1840440"/>
              <a:ext cx="2144111" cy="1904657"/>
            </a:xfrm>
            <a:prstGeom prst="rect">
              <a:avLst/>
            </a:prstGeom>
          </p:spPr>
        </p:pic>
        <p:sp>
          <p:nvSpPr>
            <p:cNvPr id="35" name="TextBox 34">
              <a:extLst>
                <a:ext uri="{FF2B5EF4-FFF2-40B4-BE49-F238E27FC236}">
                  <a16:creationId xmlns:a16="http://schemas.microsoft.com/office/drawing/2014/main" id="{C6F794B2-5744-4B58-BF23-D09E69DCD606}"/>
                </a:ext>
              </a:extLst>
            </p:cNvPr>
            <p:cNvSpPr txBox="1"/>
            <p:nvPr/>
          </p:nvSpPr>
          <p:spPr>
            <a:xfrm>
              <a:off x="9238593" y="4207241"/>
              <a:ext cx="2144111"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…is also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F327B4C0-7D6D-4542-A08C-43D3EFD0B534}"/>
              </a:ext>
            </a:extLst>
          </p:cNvPr>
          <p:cNvGrpSpPr/>
          <p:nvPr/>
        </p:nvGrpSpPr>
        <p:grpSpPr>
          <a:xfrm>
            <a:off x="680484" y="1209040"/>
            <a:ext cx="2585285" cy="4985331"/>
            <a:chOff x="680484" y="1209040"/>
            <a:chExt cx="2585285" cy="4985331"/>
          </a:xfrm>
        </p:grpSpPr>
        <p:sp>
          <p:nvSpPr>
            <p:cNvPr id="14" name="Rectangle 13">
              <a:extLst>
                <a:ext uri="{FF2B5EF4-FFF2-40B4-BE49-F238E27FC236}">
                  <a16:creationId xmlns:a16="http://schemas.microsoft.com/office/drawing/2014/main" id="{BA189F46-DB71-4AC6-AC15-33C320CF66E5}"/>
                </a:ext>
              </a:extLst>
            </p:cNvPr>
            <p:cNvSpPr/>
            <p:nvPr/>
          </p:nvSpPr>
          <p:spPr>
            <a:xfrm>
              <a:off x="680484" y="1209040"/>
              <a:ext cx="2585285" cy="4985331"/>
            </a:xfrm>
            <a:prstGeom prst="rect">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D067DE08-4D36-4F0F-9A95-393B1436434A}"/>
                </a:ext>
              </a:extLst>
            </p:cNvPr>
            <p:cNvSpPr txBox="1"/>
            <p:nvPr/>
          </p:nvSpPr>
          <p:spPr>
            <a:xfrm>
              <a:off x="809296" y="1339780"/>
              <a:ext cx="2287129" cy="4309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Cultural barriers</a:t>
              </a:r>
            </a:p>
          </p:txBody>
        </p:sp>
        <p:sp>
          <p:nvSpPr>
            <p:cNvPr id="26" name="TextBox 25">
              <a:extLst>
                <a:ext uri="{FF2B5EF4-FFF2-40B4-BE49-F238E27FC236}">
                  <a16:creationId xmlns:a16="http://schemas.microsoft.com/office/drawing/2014/main" id="{43BD66A3-B73A-46FC-B431-7B09B2E1BC1D}"/>
                </a:ext>
              </a:extLst>
            </p:cNvPr>
            <p:cNvSpPr txBox="1"/>
            <p:nvPr/>
          </p:nvSpPr>
          <p:spPr>
            <a:xfrm>
              <a:off x="809296" y="4106308"/>
              <a:ext cx="2294968" cy="17715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a:rPr>
                <a:t>Cultural views impact understanding and acceptance of mental health </a:t>
              </a:r>
            </a:p>
          </p:txBody>
        </p:sp>
        <p:pic>
          <p:nvPicPr>
            <p:cNvPr id="40" name="Picture 39" descr="icons: white head and black head exchanging thoughts&#10;">
              <a:extLst>
                <a:ext uri="{FF2B5EF4-FFF2-40B4-BE49-F238E27FC236}">
                  <a16:creationId xmlns:a16="http://schemas.microsoft.com/office/drawing/2014/main" id="{F3179E2C-B74D-4F41-99B4-D01E99B5C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296" y="2069226"/>
              <a:ext cx="2287129" cy="1937736"/>
            </a:xfrm>
            <a:prstGeom prst="rect">
              <a:avLst/>
            </a:prstGeom>
          </p:spPr>
        </p:pic>
      </p:grpSp>
      <p:grpSp>
        <p:nvGrpSpPr>
          <p:cNvPr id="3" name="Group 2">
            <a:extLst>
              <a:ext uri="{FF2B5EF4-FFF2-40B4-BE49-F238E27FC236}">
                <a16:creationId xmlns:a16="http://schemas.microsoft.com/office/drawing/2014/main" id="{FB0FEB81-DC1C-4271-9B49-C54F158B9495}"/>
              </a:ext>
            </a:extLst>
          </p:cNvPr>
          <p:cNvGrpSpPr/>
          <p:nvPr/>
        </p:nvGrpSpPr>
        <p:grpSpPr>
          <a:xfrm>
            <a:off x="3469612" y="1209040"/>
            <a:ext cx="2399747" cy="4985331"/>
            <a:chOff x="3469612" y="1209040"/>
            <a:chExt cx="2399747" cy="4985331"/>
          </a:xfrm>
        </p:grpSpPr>
        <p:grpSp>
          <p:nvGrpSpPr>
            <p:cNvPr id="45" name="Group 44">
              <a:extLst>
                <a:ext uri="{FF2B5EF4-FFF2-40B4-BE49-F238E27FC236}">
                  <a16:creationId xmlns:a16="http://schemas.microsoft.com/office/drawing/2014/main" id="{FE0DFA1A-34F2-44CA-989A-7FCD3B7C17CE}"/>
                </a:ext>
              </a:extLst>
            </p:cNvPr>
            <p:cNvGrpSpPr/>
            <p:nvPr/>
          </p:nvGrpSpPr>
          <p:grpSpPr>
            <a:xfrm>
              <a:off x="3469612" y="1209040"/>
              <a:ext cx="2399747" cy="4985331"/>
              <a:chOff x="6019111" y="2911769"/>
              <a:chExt cx="2115816" cy="3873833"/>
            </a:xfrm>
          </p:grpSpPr>
          <p:sp>
            <p:nvSpPr>
              <p:cNvPr id="48" name="Rectangle 47">
                <a:extLst>
                  <a:ext uri="{FF2B5EF4-FFF2-40B4-BE49-F238E27FC236}">
                    <a16:creationId xmlns:a16="http://schemas.microsoft.com/office/drawing/2014/main" id="{BFB1A21D-54B9-4311-A180-9FB462F41760}"/>
                  </a:ext>
                </a:extLst>
              </p:cNvPr>
              <p:cNvSpPr/>
              <p:nvPr/>
            </p:nvSpPr>
            <p:spPr>
              <a:xfrm>
                <a:off x="6019111" y="2911769"/>
                <a:ext cx="2115816" cy="3873833"/>
              </a:xfrm>
              <a:prstGeom prst="rect">
                <a:avLst/>
              </a:prstGeom>
              <a:solidFill>
                <a:srgbClr val="FDD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E53919F7-1C03-4658-8D9D-0FE9AD42BA6E}"/>
                  </a:ext>
                </a:extLst>
              </p:cNvPr>
              <p:cNvSpPr txBox="1"/>
              <p:nvPr/>
            </p:nvSpPr>
            <p:spPr>
              <a:xfrm>
                <a:off x="6150396" y="3013360"/>
                <a:ext cx="1847003" cy="334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Confidentiality</a:t>
                </a:r>
              </a:p>
            </p:txBody>
          </p:sp>
        </p:grpSp>
        <p:pic>
          <p:nvPicPr>
            <p:cNvPr id="46" name="Picture 45" descr="Icon - reflecting privacy and security&#10;&#10;Description automatically generated">
              <a:extLst>
                <a:ext uri="{FF2B5EF4-FFF2-40B4-BE49-F238E27FC236}">
                  <a16:creationId xmlns:a16="http://schemas.microsoft.com/office/drawing/2014/main" id="{8D9D4F37-AA00-4BD1-822C-9DEFF21027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4103" y="1840441"/>
              <a:ext cx="2094861" cy="1904656"/>
            </a:xfrm>
            <a:prstGeom prst="rect">
              <a:avLst/>
            </a:prstGeom>
          </p:spPr>
        </p:pic>
        <p:sp>
          <p:nvSpPr>
            <p:cNvPr id="50" name="TextBox 49">
              <a:extLst>
                <a:ext uri="{FF2B5EF4-FFF2-40B4-BE49-F238E27FC236}">
                  <a16:creationId xmlns:a16="http://schemas.microsoft.com/office/drawing/2014/main" id="{FB042D01-6FF8-44F0-B360-AD2BE317FEBE}"/>
                </a:ext>
              </a:extLst>
            </p:cNvPr>
            <p:cNvSpPr txBox="1"/>
            <p:nvPr/>
          </p:nvSpPr>
          <p:spPr>
            <a:xfrm>
              <a:off x="3625128" y="4107282"/>
              <a:ext cx="2094860" cy="13849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mn-cs"/>
                </a:rPr>
                <a:t>Trust in information shared at any stage </a:t>
              </a:r>
              <a:endPar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5" name="Title 13">
            <a:extLst>
              <a:ext uri="{FF2B5EF4-FFF2-40B4-BE49-F238E27FC236}">
                <a16:creationId xmlns:a16="http://schemas.microsoft.com/office/drawing/2014/main" id="{CF599BE9-D04A-494B-BBC0-5C38203ED2F6}"/>
              </a:ext>
            </a:extLst>
          </p:cNvPr>
          <p:cNvSpPr txBox="1">
            <a:spLocks/>
          </p:cNvSpPr>
          <p:nvPr/>
        </p:nvSpPr>
        <p:spPr>
          <a:xfrm>
            <a:off x="627321" y="352211"/>
            <a:ext cx="9799570" cy="606709"/>
          </a:xfrm>
          <a:prstGeom prst="rect">
            <a:avLst/>
          </a:prstGeom>
          <a:solidFill>
            <a:srgbClr val="0070C0"/>
          </a:solidFill>
        </p:spPr>
        <p:txBody>
          <a:bodyPr wrap="square" lIns="36000" tIns="18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a:ea typeface="+mj-ea"/>
                <a:cs typeface="Calibri" panose="020F0502020204030204" pitchFamily="34" charset="0"/>
              </a:rPr>
              <a:t>Findings - Lack of institution understanding (</a:t>
            </a:r>
            <a:r>
              <a:rPr kumimoji="0" lang="en-GB" sz="2400" b="0" i="0" u="none" strike="noStrike" kern="1200" cap="none" spc="0" normalizeH="0" baseline="0" noProof="0" dirty="0">
                <a:ln>
                  <a:noFill/>
                </a:ln>
                <a:solidFill>
                  <a:prstClr val="white"/>
                </a:solidFill>
                <a:effectLst/>
                <a:uLnTx/>
                <a:uFillTx/>
                <a:latin typeface="Arial" panose="020B0604020202020204"/>
                <a:ea typeface="+mj-ea"/>
                <a:cs typeface="Calibri" panose="020F0502020204030204" pitchFamily="34" charset="0"/>
              </a:rPr>
              <a:t>externally</a:t>
            </a:r>
            <a:r>
              <a:rPr kumimoji="0" lang="en-GB" sz="2400" b="1" i="0" u="none" strike="noStrike" kern="1200" cap="none" spc="0" normalizeH="0" baseline="0" noProof="0" dirty="0">
                <a:ln>
                  <a:noFill/>
                </a:ln>
                <a:solidFill>
                  <a:prstClr val="white"/>
                </a:solidFill>
                <a:effectLst/>
                <a:uLnTx/>
                <a:uFillTx/>
                <a:latin typeface="Arial" panose="020B0604020202020204"/>
                <a:ea typeface="+mj-ea"/>
                <a:cs typeface="Calibri" panose="020F0502020204030204" pitchFamily="34" charset="0"/>
              </a:rPr>
              <a:t>) of</a:t>
            </a:r>
            <a:r>
              <a:rPr kumimoji="0" lang="en-US" sz="1400" b="1" i="0" u="none" strike="noStrike" kern="1200" cap="none" spc="0" normalizeH="0" baseline="0" noProof="0" dirty="0">
                <a:ln>
                  <a:noFill/>
                </a:ln>
                <a:solidFill>
                  <a:srgbClr val="FFFFFF"/>
                </a:solidFill>
                <a:effectLst/>
                <a:uLnTx/>
                <a:uFillTx/>
                <a:latin typeface="Arial" panose="020B0604020202020204"/>
                <a:ea typeface="+mj-ea"/>
                <a:cs typeface="+mj-cs"/>
              </a:rPr>
              <a:t>	</a:t>
            </a:r>
          </a:p>
        </p:txBody>
      </p:sp>
    </p:spTree>
    <p:extLst>
      <p:ext uri="{BB962C8B-B14F-4D97-AF65-F5344CB8AC3E}">
        <p14:creationId xmlns:p14="http://schemas.microsoft.com/office/powerpoint/2010/main" val="2492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40BB3C-8CC9-42E3-B6D7-D8621BD9F2EA}"/>
              </a:ext>
            </a:extLst>
          </p:cNvPr>
          <p:cNvSpPr>
            <a:spLocks noGrp="1"/>
          </p:cNvSpPr>
          <p:nvPr>
            <p:ph type="title"/>
          </p:nvPr>
        </p:nvSpPr>
        <p:spPr>
          <a:xfrm>
            <a:off x="671332" y="340469"/>
            <a:ext cx="10849336" cy="480294"/>
          </a:xfrm>
          <a:solidFill>
            <a:schemeClr val="accent1">
              <a:lumMod val="75000"/>
            </a:schemeClr>
          </a:solidFill>
        </p:spPr>
        <p:txBody>
          <a:bodyPr>
            <a:noAutofit/>
          </a:bodyPr>
          <a:lstStyle/>
          <a:p>
            <a:r>
              <a:rPr lang="en-GB" sz="3200" b="1" dirty="0">
                <a:solidFill>
                  <a:schemeClr val="bg1"/>
                </a:solidFill>
                <a:latin typeface="Calibri" panose="020F0502020204030204" pitchFamily="34" charset="0"/>
                <a:cs typeface="Calibri" panose="020F0502020204030204" pitchFamily="34" charset="0"/>
              </a:rPr>
              <a:t> Suggestions to inform future support:  </a:t>
            </a:r>
          </a:p>
        </p:txBody>
      </p:sp>
      <p:sp>
        <p:nvSpPr>
          <p:cNvPr id="24" name="TextBox 23">
            <a:extLst>
              <a:ext uri="{FF2B5EF4-FFF2-40B4-BE49-F238E27FC236}">
                <a16:creationId xmlns:a16="http://schemas.microsoft.com/office/drawing/2014/main" id="{DC278208-D1F2-444F-92F8-443784B0BCAA}"/>
              </a:ext>
            </a:extLst>
          </p:cNvPr>
          <p:cNvSpPr txBox="1"/>
          <p:nvPr/>
        </p:nvSpPr>
        <p:spPr>
          <a:xfrm>
            <a:off x="4180965" y="3208969"/>
            <a:ext cx="1717556"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7" name="TextBox 26">
            <a:extLst>
              <a:ext uri="{FF2B5EF4-FFF2-40B4-BE49-F238E27FC236}">
                <a16:creationId xmlns:a16="http://schemas.microsoft.com/office/drawing/2014/main" id="{80DEB80F-989B-4D59-B4B2-2E5D8495C6C8}"/>
              </a:ext>
            </a:extLst>
          </p:cNvPr>
          <p:cNvSpPr txBox="1"/>
          <p:nvPr/>
        </p:nvSpPr>
        <p:spPr>
          <a:xfrm>
            <a:off x="2412877" y="5261837"/>
            <a:ext cx="3251076"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33" name="TextBox 32">
            <a:extLst>
              <a:ext uri="{FF2B5EF4-FFF2-40B4-BE49-F238E27FC236}">
                <a16:creationId xmlns:a16="http://schemas.microsoft.com/office/drawing/2014/main" id="{AA4D8694-93C2-4CC0-B413-E5E84128CF7D}"/>
              </a:ext>
            </a:extLst>
          </p:cNvPr>
          <p:cNvSpPr txBox="1"/>
          <p:nvPr/>
        </p:nvSpPr>
        <p:spPr>
          <a:xfrm>
            <a:off x="8326610" y="2898390"/>
            <a:ext cx="1860863"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47" name="TextBox 46">
            <a:extLst>
              <a:ext uri="{FF2B5EF4-FFF2-40B4-BE49-F238E27FC236}">
                <a16:creationId xmlns:a16="http://schemas.microsoft.com/office/drawing/2014/main" id="{7766544E-5BD6-451F-9C3A-1F79AA7A1A08}"/>
              </a:ext>
            </a:extLst>
          </p:cNvPr>
          <p:cNvSpPr txBox="1"/>
          <p:nvPr/>
        </p:nvSpPr>
        <p:spPr>
          <a:xfrm>
            <a:off x="6090285" y="4923302"/>
            <a:ext cx="1940048"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2" name="TextBox 1">
            <a:extLst>
              <a:ext uri="{FF2B5EF4-FFF2-40B4-BE49-F238E27FC236}">
                <a16:creationId xmlns:a16="http://schemas.microsoft.com/office/drawing/2014/main" id="{872826CD-743F-408F-9F9C-31238692B4BD}"/>
              </a:ext>
            </a:extLst>
          </p:cNvPr>
          <p:cNvSpPr txBox="1"/>
          <p:nvPr/>
        </p:nvSpPr>
        <p:spPr>
          <a:xfrm>
            <a:off x="508348" y="947819"/>
            <a:ext cx="1013481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a:rPr>
              <a:t>Using ‘</a:t>
            </a:r>
            <a:r>
              <a:rPr kumimoji="0" lang="en-US" sz="2000" b="1"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Person- First Language ’ </a:t>
            </a:r>
            <a:r>
              <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and</a:t>
            </a:r>
            <a:r>
              <a:rPr kumimoji="0" lang="en-US" sz="2000" b="1"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 ‘Person - Centred Language ’: </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29" name="Speech Bubble: Oval 28">
            <a:extLst>
              <a:ext uri="{FF2B5EF4-FFF2-40B4-BE49-F238E27FC236}">
                <a16:creationId xmlns:a16="http://schemas.microsoft.com/office/drawing/2014/main" id="{985D743C-DA4C-4A39-AF9F-05FEBC9528D3}"/>
              </a:ext>
            </a:extLst>
          </p:cNvPr>
          <p:cNvSpPr/>
          <p:nvPr/>
        </p:nvSpPr>
        <p:spPr>
          <a:xfrm>
            <a:off x="508348" y="1974790"/>
            <a:ext cx="4641448" cy="3935391"/>
          </a:xfrm>
          <a:prstGeom prst="wedgeEllipseCallout">
            <a:avLst>
              <a:gd name="adj1" fmla="val -46589"/>
              <a:gd name="adj2" fmla="val 47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one wants to admit their failings and with an individual from a BAME background this is much more difficult as they are expected to overcome everything no matter what, as no natural sympathy is afforded through their background; expectations placed upon them is high.’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 Staff)</a:t>
            </a:r>
          </a:p>
        </p:txBody>
      </p:sp>
      <p:sp>
        <p:nvSpPr>
          <p:cNvPr id="48" name="Speech Bubble: Oval 47">
            <a:extLst>
              <a:ext uri="{FF2B5EF4-FFF2-40B4-BE49-F238E27FC236}">
                <a16:creationId xmlns:a16="http://schemas.microsoft.com/office/drawing/2014/main" id="{0949BD8A-F544-4885-91CF-BE692B9DC573}"/>
              </a:ext>
            </a:extLst>
          </p:cNvPr>
          <p:cNvSpPr/>
          <p:nvPr/>
        </p:nvSpPr>
        <p:spPr>
          <a:xfrm>
            <a:off x="8064765" y="1860349"/>
            <a:ext cx="3690235" cy="3232230"/>
          </a:xfrm>
          <a:prstGeom prst="wedgeEllipseCallout">
            <a:avLst>
              <a:gd name="adj1" fmla="val 36035"/>
              <a:gd name="adj2" fmla="val 5818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‘Terminology will flow naturally when an individual of an BAME background knows they are being heard and not being judged or viewed as being from a homogeneous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 Staff)</a:t>
            </a:r>
          </a:p>
        </p:txBody>
      </p:sp>
      <p:sp>
        <p:nvSpPr>
          <p:cNvPr id="49" name="Speech Bubble: Oval 48">
            <a:extLst>
              <a:ext uri="{FF2B5EF4-FFF2-40B4-BE49-F238E27FC236}">
                <a16:creationId xmlns:a16="http://schemas.microsoft.com/office/drawing/2014/main" id="{004DFC49-828D-4C88-88A7-15F34A3E695F}"/>
              </a:ext>
            </a:extLst>
          </p:cNvPr>
          <p:cNvSpPr/>
          <p:nvPr/>
        </p:nvSpPr>
        <p:spPr>
          <a:xfrm>
            <a:off x="5180298" y="3657572"/>
            <a:ext cx="3146312" cy="2754735"/>
          </a:xfrm>
          <a:prstGeom prst="wedgeEllipseCallout">
            <a:avLst>
              <a:gd name="adj1" fmla="val -43484"/>
              <a:gd name="adj2" fmla="val 53728"/>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‘Black Students cultural background may mean that they talk differently and express themselves differently from white students.’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(OU Staff)</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49C5391-F473-469C-8206-DBF7B050CEF0}"/>
              </a:ext>
            </a:extLst>
          </p:cNvPr>
          <p:cNvSpPr txBox="1"/>
          <p:nvPr/>
        </p:nvSpPr>
        <p:spPr>
          <a:xfrm>
            <a:off x="5397884" y="1724394"/>
            <a:ext cx="243254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a:ea typeface="+mn-ea"/>
                <a:cs typeface="+mn-cs"/>
              </a:rPr>
              <a:t>What the OU’s Black Staff advised…</a:t>
            </a:r>
          </a:p>
        </p:txBody>
      </p:sp>
      <p:sp>
        <p:nvSpPr>
          <p:cNvPr id="12" name="Title 13">
            <a:extLst>
              <a:ext uri="{FF2B5EF4-FFF2-40B4-BE49-F238E27FC236}">
                <a16:creationId xmlns:a16="http://schemas.microsoft.com/office/drawing/2014/main" id="{FCEC5ECA-6F4C-4BB7-A754-3CEAAC9EB85E}"/>
              </a:ext>
            </a:extLst>
          </p:cNvPr>
          <p:cNvSpPr txBox="1">
            <a:spLocks/>
          </p:cNvSpPr>
          <p:nvPr/>
        </p:nvSpPr>
        <p:spPr>
          <a:xfrm>
            <a:off x="627321" y="352211"/>
            <a:ext cx="9799570" cy="768070"/>
          </a:xfrm>
          <a:prstGeom prst="rect">
            <a:avLst/>
          </a:prstGeom>
          <a:solidFill>
            <a:srgbClr val="0070C0"/>
          </a:solidFill>
        </p:spPr>
        <p:txBody>
          <a:bodyPr wrap="square" lIns="36000" tIns="18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Suggestions to inform future support:  </a:t>
            </a:r>
            <a:r>
              <a:rPr kumimoji="0" lang="en-US" sz="1400" b="1" i="0" u="none" strike="noStrike" kern="1200" cap="none" spc="0" normalizeH="0" baseline="0" noProof="0" dirty="0">
                <a:ln>
                  <a:noFill/>
                </a:ln>
                <a:solidFill>
                  <a:srgbClr val="FFFFFF"/>
                </a:solidFill>
                <a:effectLst/>
                <a:uLnTx/>
                <a:uFillTx/>
                <a:latin typeface="Arial" panose="020B0604020202020204"/>
                <a:ea typeface="+mj-ea"/>
                <a:cs typeface="+mj-cs"/>
              </a:rPr>
              <a:t>	</a:t>
            </a:r>
          </a:p>
        </p:txBody>
      </p:sp>
    </p:spTree>
    <p:extLst>
      <p:ext uri="{BB962C8B-B14F-4D97-AF65-F5344CB8AC3E}">
        <p14:creationId xmlns:p14="http://schemas.microsoft.com/office/powerpoint/2010/main" val="349328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57D93E-3266-4420-B0A4-42186AA50488}"/>
              </a:ext>
            </a:extLst>
          </p:cNvPr>
          <p:cNvGraphicFramePr>
            <a:graphicFrameLocks noGrp="1"/>
          </p:cNvGraphicFramePr>
          <p:nvPr/>
        </p:nvGraphicFramePr>
        <p:xfrm>
          <a:off x="589280" y="1087720"/>
          <a:ext cx="11013440" cy="5394694"/>
        </p:xfrm>
        <a:graphic>
          <a:graphicData uri="http://schemas.openxmlformats.org/drawingml/2006/table">
            <a:tbl>
              <a:tblPr firstRow="1" bandRow="1">
                <a:tableStyleId>{5C22544A-7EE6-4342-B048-85BDC9FD1C3A}</a:tableStyleId>
              </a:tblPr>
              <a:tblGrid>
                <a:gridCol w="11013440">
                  <a:extLst>
                    <a:ext uri="{9D8B030D-6E8A-4147-A177-3AD203B41FA5}">
                      <a16:colId xmlns:a16="http://schemas.microsoft.com/office/drawing/2014/main" val="4071036791"/>
                    </a:ext>
                  </a:extLst>
                </a:gridCol>
              </a:tblGrid>
              <a:tr h="402464">
                <a:tc>
                  <a:txBody>
                    <a:bodyPr/>
                    <a:lstStyle/>
                    <a:p>
                      <a:pPr>
                        <a:lnSpc>
                          <a:spcPct val="107000"/>
                        </a:lnSpc>
                        <a:spcAft>
                          <a:spcPts val="800"/>
                        </a:spcAft>
                      </a:pPr>
                      <a:r>
                        <a:rPr lang="en-GB" sz="2100" kern="1200" dirty="0">
                          <a:effectLst/>
                          <a:latin typeface="Calibri" panose="020F0502020204030204" pitchFamily="34" charset="0"/>
                          <a:ea typeface="Calibri" panose="020F0502020204030204" pitchFamily="34" charset="0"/>
                          <a:cs typeface="Times New Roman" panose="02020603050405020304" pitchFamily="18" charset="0"/>
                        </a:rPr>
                        <a:t>Share good practice…</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8805" marR="78805" marT="39402" marB="39402"/>
                </a:tc>
                <a:extLst>
                  <a:ext uri="{0D108BD9-81ED-4DB2-BD59-A6C34878D82A}">
                    <a16:rowId xmlns:a16="http://schemas.microsoft.com/office/drawing/2014/main" val="2753129839"/>
                  </a:ext>
                </a:extLst>
              </a:tr>
              <a:tr h="284197">
                <a:tc>
                  <a:txBody>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1800" kern="1200" dirty="0">
                          <a:effectLst/>
                          <a:latin typeface="Arial" panose="020B0604020202020204" pitchFamily="34" charset="0"/>
                          <a:cs typeface="Arial" panose="020B0604020202020204" pitchFamily="34" charset="0"/>
                        </a:rPr>
                        <a:t>Create a safe space to nurture conversation</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solidFill>
                      <a:srgbClr val="CFD5EA"/>
                    </a:solidFill>
                  </a:tcPr>
                </a:tc>
                <a:extLst>
                  <a:ext uri="{0D108BD9-81ED-4DB2-BD59-A6C34878D82A}">
                    <a16:rowId xmlns:a16="http://schemas.microsoft.com/office/drawing/2014/main" val="15050408"/>
                  </a:ext>
                </a:extLst>
              </a:tr>
              <a:tr h="412160">
                <a:tc>
                  <a:txBody>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GB" sz="1800" kern="1200" dirty="0">
                          <a:effectLst/>
                          <a:latin typeface="Arial" panose="020B0604020202020204" pitchFamily="34" charset="0"/>
                          <a:cs typeface="Arial" panose="020B0604020202020204" pitchFamily="34" charset="0"/>
                        </a:rPr>
                        <a:t>Have patience and give them time to talk</a:t>
                      </a:r>
                      <a:endParaRPr lang="en-US" sz="1800" kern="1200" dirty="0">
                        <a:effectLst/>
                        <a:latin typeface="Arial" panose="020B0604020202020204" pitchFamily="34" charset="0"/>
                        <a:cs typeface="Arial" panose="020B0604020202020204" pitchFamily="34" charset="0"/>
                      </a:endParaRPr>
                    </a:p>
                  </a:txBody>
                  <a:tcPr marL="78805" marR="78805" marT="39402" marB="39402">
                    <a:solidFill>
                      <a:srgbClr val="E9EBF5"/>
                    </a:solidFill>
                  </a:tcPr>
                </a:tc>
                <a:extLst>
                  <a:ext uri="{0D108BD9-81ED-4DB2-BD59-A6C34878D82A}">
                    <a16:rowId xmlns:a16="http://schemas.microsoft.com/office/drawing/2014/main" val="1355398077"/>
                  </a:ext>
                </a:extLst>
              </a:tr>
              <a:tr h="632817">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Start conversations mindfully  - How are you feeling? Are you ok? (Remember, tone and manner can make a difference)</a:t>
                      </a:r>
                      <a:endParaRPr lang="en-GB" sz="1000" kern="1200" dirty="0">
                        <a:effectLst/>
                        <a:latin typeface="Arial" panose="020B060402020202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3329422930"/>
                  </a:ext>
                </a:extLst>
              </a:tr>
              <a:tr h="377985">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Conversations should be: Direct, factual, moving from the general to the specifics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2613218240"/>
                  </a:ext>
                </a:extLst>
              </a:tr>
              <a:tr h="603967">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Use engaging sentences to open up conversations: but try not to open with words like depression and anxiety – which are relatable terms for some but not all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152911948"/>
                  </a:ext>
                </a:extLst>
              </a:tr>
              <a:tr h="377985">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Lead with support: What can I do to help you? Do you feel you need some time out?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2794613327"/>
                  </a:ext>
                </a:extLst>
              </a:tr>
              <a:tr h="603967">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Understand the context: Mental health may be talked about widely in the UK but not necessarily within Black communities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1625914702"/>
                  </a:ext>
                </a:extLst>
              </a:tr>
              <a:tr h="603967">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Consider that mixed race or mixed heritage students may have a different experience of discussing mental health - the BAME umbrella</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3216860903"/>
                  </a:ext>
                </a:extLst>
              </a:tr>
              <a:tr h="377985">
                <a:tc>
                  <a:txBody>
                    <a:bodyPr/>
                    <a:lstStyle/>
                    <a:p>
                      <a:pPr marL="285750" indent="-285750">
                        <a:lnSpc>
                          <a:spcPct val="107000"/>
                        </a:lnSpc>
                        <a:spcAft>
                          <a:spcPts val="80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The term mental health is viewed as derogatory and negative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3056098275"/>
                  </a:ext>
                </a:extLst>
              </a:tr>
              <a:tr h="513363">
                <a:tc>
                  <a:txBody>
                    <a:bodyPr/>
                    <a:lstStyle/>
                    <a:p>
                      <a:pPr marL="285750" indent="-285750">
                        <a:lnSpc>
                          <a:spcPct val="107000"/>
                        </a:lnSpc>
                        <a:spcAft>
                          <a:spcPts val="0"/>
                        </a:spcAft>
                        <a:buFont typeface="Wingdings" panose="05000000000000000000" pitchFamily="2" charset="2"/>
                        <a:buChar char="ü"/>
                      </a:pPr>
                      <a:r>
                        <a:rPr lang="en-GB" sz="1800" kern="1200" dirty="0">
                          <a:effectLst/>
                          <a:latin typeface="Arial" panose="020B0604020202020204" pitchFamily="34" charset="0"/>
                          <a:cs typeface="Arial" panose="020B0604020202020204" pitchFamily="34" charset="0"/>
                        </a:rPr>
                        <a:t>Avoid using words which imply negatives: angry/ anger/ manic/calm down, defensive and confrontational</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78805" marR="78805" marT="39402" marB="39402"/>
                </a:tc>
                <a:extLst>
                  <a:ext uri="{0D108BD9-81ED-4DB2-BD59-A6C34878D82A}">
                    <a16:rowId xmlns:a16="http://schemas.microsoft.com/office/drawing/2014/main" val="497020788"/>
                  </a:ext>
                </a:extLst>
              </a:tr>
            </a:tbl>
          </a:graphicData>
        </a:graphic>
      </p:graphicFrame>
      <p:sp>
        <p:nvSpPr>
          <p:cNvPr id="6" name="Title 13">
            <a:extLst>
              <a:ext uri="{FF2B5EF4-FFF2-40B4-BE49-F238E27FC236}">
                <a16:creationId xmlns:a16="http://schemas.microsoft.com/office/drawing/2014/main" id="{E6C92AAF-9084-4D39-8183-9E94A71815B0}"/>
              </a:ext>
            </a:extLst>
          </p:cNvPr>
          <p:cNvSpPr txBox="1">
            <a:spLocks/>
          </p:cNvSpPr>
          <p:nvPr/>
        </p:nvSpPr>
        <p:spPr>
          <a:xfrm>
            <a:off x="605354" y="375586"/>
            <a:ext cx="9799570" cy="768070"/>
          </a:xfrm>
          <a:prstGeom prst="rect">
            <a:avLst/>
          </a:prstGeom>
          <a:solidFill>
            <a:srgbClr val="0070C0"/>
          </a:solidFill>
        </p:spPr>
        <p:txBody>
          <a:bodyPr wrap="square" lIns="36000" tIns="18000" rIns="0" bIns="0" anchor="ctr" anchorCtr="0">
            <a:noAutofit/>
          </a:bodyPr>
          <a:lstStyle>
            <a:lvl1pPr algn="l" defTabSz="914377"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Suggestions to inform future support:  </a:t>
            </a:r>
            <a:r>
              <a:rPr kumimoji="0" lang="en-US" sz="1400" b="1" i="0" u="none" strike="noStrike" kern="1200" cap="none" spc="0" normalizeH="0" baseline="0" noProof="0" dirty="0">
                <a:ln>
                  <a:noFill/>
                </a:ln>
                <a:solidFill>
                  <a:srgbClr val="FFFFFF"/>
                </a:solidFill>
                <a:effectLst/>
                <a:uLnTx/>
                <a:uFillTx/>
                <a:latin typeface="Arial" panose="020B0604020202020204"/>
                <a:ea typeface="+mj-ea"/>
                <a:cs typeface="+mj-cs"/>
              </a:rPr>
              <a:t>	</a:t>
            </a:r>
          </a:p>
        </p:txBody>
      </p:sp>
    </p:spTree>
    <p:extLst>
      <p:ext uri="{BB962C8B-B14F-4D97-AF65-F5344CB8AC3E}">
        <p14:creationId xmlns:p14="http://schemas.microsoft.com/office/powerpoint/2010/main" val="15758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93D009-CA43-46BE-B5CF-618000854CCB}"/>
              </a:ext>
            </a:extLst>
          </p:cNvPr>
          <p:cNvSpPr txBox="1"/>
          <p:nvPr/>
        </p:nvSpPr>
        <p:spPr>
          <a:xfrm>
            <a:off x="868680" y="857415"/>
            <a:ext cx="10454640" cy="409342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Key recommendation</a:t>
            </a:r>
            <a:r>
              <a:rPr kumimoji="0" lang="en-GB" sz="32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Bring together key stakeholders from the OU: MarCom's, Student Recruitment and Student Support, Associate Lecturer body and OUSA.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800" dirty="0">
              <a:solidFill>
                <a:srgbClr val="FFFFF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This group will develop a communication strategy with the aim of building and nurturing relationships. </a:t>
            </a:r>
            <a:r>
              <a:rPr lang="en-GB" sz="2800" dirty="0">
                <a:solidFill>
                  <a:srgbClr val="FFFFFF"/>
                </a:solidFill>
                <a:latin typeface="Calibri" panose="020F0502020204030204" pitchFamily="34" charset="0"/>
                <a:cs typeface="Calibri" panose="020F0502020204030204" pitchFamily="34" charset="0"/>
              </a:rPr>
              <a:t>Culturally sensitive messaging should be</a:t>
            </a: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presented via the OU website and with supportive interventions throughout the entire student learning journey.</a:t>
            </a:r>
          </a:p>
        </p:txBody>
      </p:sp>
    </p:spTree>
    <p:extLst>
      <p:ext uri="{BB962C8B-B14F-4D97-AF65-F5344CB8AC3E}">
        <p14:creationId xmlns:p14="http://schemas.microsoft.com/office/powerpoint/2010/main" val="172845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BD10A4-5667-44E6-A248-690754857512}"/>
              </a:ext>
            </a:extLst>
          </p:cNvPr>
          <p:cNvSpPr/>
          <p:nvPr/>
        </p:nvSpPr>
        <p:spPr>
          <a:xfrm>
            <a:off x="2075291" y="524786"/>
            <a:ext cx="7569641" cy="970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Calibri" panose="020F0502020204030204" pitchFamily="34" charset="0"/>
                <a:cs typeface="Calibri" panose="020F0502020204030204" pitchFamily="34" charset="0"/>
              </a:rPr>
              <a:t>Context</a:t>
            </a:r>
          </a:p>
          <a:p>
            <a:pPr algn="ctr"/>
            <a:r>
              <a:rPr lang="en-GB" sz="2400" dirty="0">
                <a:latin typeface="Calibri" panose="020F0502020204030204" pitchFamily="34" charset="0"/>
                <a:cs typeface="Calibri" panose="020F0502020204030204" pitchFamily="34" charset="0"/>
              </a:rPr>
              <a:t>Darren Gray</a:t>
            </a:r>
          </a:p>
        </p:txBody>
      </p:sp>
    </p:spTree>
    <p:extLst>
      <p:ext uri="{BB962C8B-B14F-4D97-AF65-F5344CB8AC3E}">
        <p14:creationId xmlns:p14="http://schemas.microsoft.com/office/powerpoint/2010/main" val="412794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D45B9F19-D395-4A61-97B6-BB4F5019AE02}"/>
              </a:ext>
            </a:extLst>
          </p:cNvPr>
          <p:cNvSpPr txBox="1">
            <a:spLocks/>
          </p:cNvSpPr>
          <p:nvPr/>
        </p:nvSpPr>
        <p:spPr>
          <a:xfrm>
            <a:off x="583951" y="1025805"/>
            <a:ext cx="11136000" cy="5664243"/>
          </a:xfrm>
          <a:prstGeom prst="rect">
            <a:avLst/>
          </a:prstGeom>
        </p:spPr>
        <p:txBody>
          <a:bodyPr wrap="square" lIns="0" tIns="0" rIns="0" bIns="0">
            <a:spAutoFit/>
          </a:bodyPr>
          <a:lstStyle>
            <a:lvl1pPr marL="0" indent="0" algn="l" defTabSz="914377" rtl="0" eaLnBrk="1" latinLnBrk="0" hangingPunct="1">
              <a:lnSpc>
                <a:spcPct val="90000"/>
              </a:lnSpc>
              <a:spcBef>
                <a:spcPts val="0"/>
              </a:spcBef>
              <a:buFont typeface="Arial"/>
              <a:buNone/>
              <a:defRPr sz="1800" kern="1200">
                <a:solidFill>
                  <a:schemeClr val="bg1"/>
                </a:solidFill>
                <a:latin typeface="+mn-lt"/>
                <a:ea typeface="+mn-ea"/>
                <a:cs typeface="+mn-cs"/>
              </a:defRPr>
            </a:lvl1pPr>
            <a:lvl2pPr marL="342891" indent="0" algn="ctr" defTabSz="914377" rtl="0" eaLnBrk="1" latinLnBrk="0" hangingPunct="1">
              <a:lnSpc>
                <a:spcPct val="90000"/>
              </a:lnSpc>
              <a:spcBef>
                <a:spcPts val="500"/>
              </a:spcBef>
              <a:buFont typeface="Arial"/>
              <a:buNone/>
              <a:defRPr sz="1500" kern="1200">
                <a:solidFill>
                  <a:schemeClr val="tx1"/>
                </a:solidFill>
                <a:latin typeface="+mn-lt"/>
                <a:ea typeface="+mn-ea"/>
                <a:cs typeface="+mn-cs"/>
              </a:defRPr>
            </a:lvl2pPr>
            <a:lvl3pPr marL="685783" indent="0" algn="ctr" defTabSz="914377" rtl="0" eaLnBrk="1" latinLnBrk="0" hangingPunct="1">
              <a:lnSpc>
                <a:spcPct val="90000"/>
              </a:lnSpc>
              <a:spcBef>
                <a:spcPts val="500"/>
              </a:spcBef>
              <a:buFont typeface="Arial"/>
              <a:buNone/>
              <a:defRPr sz="1351" kern="1200">
                <a:solidFill>
                  <a:schemeClr val="tx1"/>
                </a:solidFill>
                <a:latin typeface="+mn-lt"/>
                <a:ea typeface="+mn-ea"/>
                <a:cs typeface="+mn-cs"/>
              </a:defRPr>
            </a:lvl3pPr>
            <a:lvl4pPr marL="1028674" indent="0" algn="ctr"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371566" indent="0" algn="ctr"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1714457" indent="0" algn="ctr" defTabSz="914377" rtl="0" eaLnBrk="1" latinLnBrk="0" hangingPunct="1">
              <a:lnSpc>
                <a:spcPct val="90000"/>
              </a:lnSpc>
              <a:spcBef>
                <a:spcPts val="500"/>
              </a:spcBef>
              <a:buFont typeface="Arial"/>
              <a:buNone/>
              <a:defRPr sz="1200" kern="1200">
                <a:solidFill>
                  <a:schemeClr val="tx1"/>
                </a:solidFill>
                <a:latin typeface="+mn-lt"/>
                <a:ea typeface="+mn-ea"/>
                <a:cs typeface="+mn-cs"/>
              </a:defRPr>
            </a:lvl6pPr>
            <a:lvl7pPr marL="2057349" indent="0" algn="ctr" defTabSz="914377" rtl="0" eaLnBrk="1" latinLnBrk="0" hangingPunct="1">
              <a:lnSpc>
                <a:spcPct val="90000"/>
              </a:lnSpc>
              <a:spcBef>
                <a:spcPts val="500"/>
              </a:spcBef>
              <a:buFont typeface="Arial"/>
              <a:buNone/>
              <a:defRPr sz="1200" kern="1200">
                <a:solidFill>
                  <a:schemeClr val="tx1"/>
                </a:solidFill>
                <a:latin typeface="+mn-lt"/>
                <a:ea typeface="+mn-ea"/>
                <a:cs typeface="+mn-cs"/>
              </a:defRPr>
            </a:lvl7pPr>
            <a:lvl8pPr marL="2400240" indent="0" algn="ctr" defTabSz="914377" rtl="0" eaLnBrk="1" latinLnBrk="0" hangingPunct="1">
              <a:lnSpc>
                <a:spcPct val="90000"/>
              </a:lnSpc>
              <a:spcBef>
                <a:spcPts val="500"/>
              </a:spcBef>
              <a:buFont typeface="Arial"/>
              <a:buNone/>
              <a:defRPr sz="1200" kern="1200">
                <a:solidFill>
                  <a:schemeClr val="tx1"/>
                </a:solidFill>
                <a:latin typeface="+mn-lt"/>
                <a:ea typeface="+mn-ea"/>
                <a:cs typeface="+mn-cs"/>
              </a:defRPr>
            </a:lvl8pPr>
            <a:lvl9pPr marL="2743131" indent="0" algn="ctr" defTabSz="914377" rtl="0" eaLnBrk="1" latinLnBrk="0" hangingPunct="1">
              <a:lnSpc>
                <a:spcPct val="90000"/>
              </a:lnSpc>
              <a:spcBef>
                <a:spcPts val="500"/>
              </a:spcBef>
              <a:buFont typeface="Arial"/>
              <a:buNone/>
              <a:defRPr sz="1200" kern="1200">
                <a:solidFill>
                  <a:schemeClr val="tx1"/>
                </a:solidFill>
                <a:latin typeface="+mn-lt"/>
                <a:ea typeface="+mn-ea"/>
                <a:cs typeface="+mn-cs"/>
              </a:defRPr>
            </a:lvl9pPr>
          </a:lstStyle>
          <a:p>
            <a:pPr defTabSz="1219139"/>
            <a:r>
              <a:rPr lang="en-GB" sz="2800" dirty="0">
                <a:solidFill>
                  <a:srgbClr val="FFFFFF"/>
                </a:solidFill>
                <a:latin typeface="Calibri" panose="020F0502020204030204" pitchFamily="34" charset="0"/>
                <a:cs typeface="Calibri" panose="020F0502020204030204" pitchFamily="34" charset="0"/>
              </a:rPr>
              <a:t>Findings from review of resources:</a:t>
            </a:r>
          </a:p>
          <a:p>
            <a:pPr marL="171446" indent="-171446" defTabSz="1219139">
              <a:lnSpc>
                <a:spcPct val="150000"/>
              </a:lnSpc>
              <a:buFont typeface="Arial" panose="020B0604020202020204" pitchFamily="34" charset="0"/>
              <a:buChar char="•"/>
            </a:pPr>
            <a:r>
              <a:rPr lang="en-GB" sz="2800" dirty="0">
                <a:solidFill>
                  <a:srgbClr val="FFFFFF"/>
                </a:solidFill>
                <a:latin typeface="Calibri" panose="020F0502020204030204" pitchFamily="34" charset="0"/>
                <a:cs typeface="Calibri" panose="020F0502020204030204" pitchFamily="34" charset="0"/>
              </a:rPr>
              <a:t>Few resources which cover the combined aspects of race and mental health</a:t>
            </a:r>
          </a:p>
          <a:p>
            <a:pPr marL="171446" indent="-171446" defTabSz="1219139">
              <a:lnSpc>
                <a:spcPct val="150000"/>
              </a:lnSpc>
              <a:buFont typeface="Arial" panose="020B0604020202020204" pitchFamily="34" charset="0"/>
              <a:buChar char="•"/>
            </a:pPr>
            <a:r>
              <a:rPr lang="en-GB" sz="2800" dirty="0">
                <a:solidFill>
                  <a:srgbClr val="FFFFFF"/>
                </a:solidFill>
                <a:latin typeface="Calibri" panose="020F0502020204030204" pitchFamily="34" charset="0"/>
                <a:cs typeface="Calibri" panose="020F0502020204030204" pitchFamily="34" charset="0"/>
              </a:rPr>
              <a:t>No standalone set of OU resources looking at race and racism and impact of mental health on students</a:t>
            </a:r>
          </a:p>
          <a:p>
            <a:pPr marL="171446" indent="-171446" defTabSz="1219139">
              <a:lnSpc>
                <a:spcPct val="150000"/>
              </a:lnSpc>
              <a:buFont typeface="Arial" panose="020B0604020202020204" pitchFamily="34" charset="0"/>
              <a:buChar char="•"/>
            </a:pPr>
            <a:r>
              <a:rPr lang="en-GB" sz="2800" dirty="0">
                <a:solidFill>
                  <a:srgbClr val="FFFFFF"/>
                </a:solidFill>
                <a:latin typeface="Calibri" panose="020F0502020204030204" pitchFamily="34" charset="0"/>
                <a:cs typeface="Calibri" panose="020F0502020204030204" pitchFamily="34" charset="0"/>
              </a:rPr>
              <a:t>No resources which encourage Black students to declare a mental health condition</a:t>
            </a:r>
          </a:p>
          <a:p>
            <a:pPr marL="171446" indent="-171446" defTabSz="1219139">
              <a:lnSpc>
                <a:spcPct val="150000"/>
              </a:lnSpc>
              <a:buFont typeface="Arial" panose="020B0604020202020204" pitchFamily="34" charset="0"/>
              <a:buChar char="•"/>
            </a:pPr>
            <a:r>
              <a:rPr lang="en-GB" sz="2800" dirty="0">
                <a:solidFill>
                  <a:srgbClr val="FFFFFF"/>
                </a:solidFill>
                <a:latin typeface="Calibri" panose="020F0502020204030204" pitchFamily="34" charset="0"/>
                <a:cs typeface="Calibri" panose="020F0502020204030204" pitchFamily="34" charset="0"/>
              </a:rPr>
              <a:t>No differentiation of services</a:t>
            </a:r>
          </a:p>
          <a:p>
            <a:pPr marL="171446" indent="-171446" defTabSz="1219139">
              <a:lnSpc>
                <a:spcPct val="150000"/>
              </a:lnSpc>
              <a:buFont typeface="Arial" panose="020B0604020202020204" pitchFamily="34" charset="0"/>
              <a:buChar char="•"/>
            </a:pPr>
            <a:endParaRPr lang="en-GB" dirty="0">
              <a:solidFill>
                <a:srgbClr val="FFFFFF"/>
              </a:solidFill>
              <a:latin typeface="Calibri" panose="020F0502020204030204" pitchFamily="34" charset="0"/>
              <a:cs typeface="Calibri" panose="020F0502020204030204" pitchFamily="34" charset="0"/>
            </a:endParaRPr>
          </a:p>
          <a:p>
            <a:pPr defTabSz="1219139">
              <a:lnSpc>
                <a:spcPct val="150000"/>
              </a:lnSpc>
            </a:pPr>
            <a:r>
              <a:rPr lang="en-GB" sz="2667" dirty="0">
                <a:solidFill>
                  <a:srgbClr val="FFFFFF"/>
                </a:solidFill>
                <a:latin typeface="Calibri" panose="020F0502020204030204" pitchFamily="34" charset="0"/>
                <a:cs typeface="Calibri" panose="020F0502020204030204" pitchFamily="34" charset="0"/>
              </a:rPr>
              <a:t>With thanks to Julie Young</a:t>
            </a:r>
          </a:p>
          <a:p>
            <a:pPr defTabSz="1219139"/>
            <a:endParaRPr lang="en-GB" sz="2667" dirty="0">
              <a:solidFill>
                <a:srgbClr val="FFFFFF"/>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67B3689-0A4E-48EB-936C-8783909147FB}"/>
              </a:ext>
            </a:extLst>
          </p:cNvPr>
          <p:cNvSpPr>
            <a:spLocks noGrp="1"/>
          </p:cNvSpPr>
          <p:nvPr>
            <p:ph type="ctrTitle"/>
          </p:nvPr>
        </p:nvSpPr>
        <p:spPr>
          <a:xfrm>
            <a:off x="2039862" y="167952"/>
            <a:ext cx="7920773" cy="664797"/>
          </a:xfrm>
        </p:spPr>
        <p:txBody>
          <a:bodyPr/>
          <a:lstStyle/>
          <a:p>
            <a:pPr algn="ctr"/>
            <a:r>
              <a:rPr lang="en-GB" dirty="0"/>
              <a:t>Resources</a:t>
            </a:r>
          </a:p>
        </p:txBody>
      </p:sp>
    </p:spTree>
    <p:extLst>
      <p:ext uri="{BB962C8B-B14F-4D97-AF65-F5344CB8AC3E}">
        <p14:creationId xmlns:p14="http://schemas.microsoft.com/office/powerpoint/2010/main" val="89728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8174EE2-C8AA-4D5F-9125-CE4B1C6CDC59}"/>
              </a:ext>
            </a:extLst>
          </p:cNvPr>
          <p:cNvSpPr>
            <a:spLocks noGrp="1"/>
          </p:cNvSpPr>
          <p:nvPr>
            <p:ph type="subTitle" idx="1"/>
          </p:nvPr>
        </p:nvSpPr>
        <p:spPr>
          <a:xfrm>
            <a:off x="1789166" y="195160"/>
            <a:ext cx="8613668" cy="664797"/>
          </a:xfrm>
        </p:spPr>
        <p:txBody>
          <a:bodyPr/>
          <a:lstStyle/>
          <a:p>
            <a:pPr algn="ctr"/>
            <a:r>
              <a:rPr lang="en-GB" dirty="0"/>
              <a:t>Rehana Awan, Linzi Morris, Khadija Patel, Paulette Johnson, Jags Sandhu, Neil Boddington</a:t>
            </a:r>
          </a:p>
        </p:txBody>
      </p:sp>
      <p:sp>
        <p:nvSpPr>
          <p:cNvPr id="10" name="TextBox 9">
            <a:extLst>
              <a:ext uri="{FF2B5EF4-FFF2-40B4-BE49-F238E27FC236}">
                <a16:creationId xmlns:a16="http://schemas.microsoft.com/office/drawing/2014/main" id="{7702CD3A-7E61-4302-B3A0-F1EFB55B37AC}"/>
              </a:ext>
            </a:extLst>
          </p:cNvPr>
          <p:cNvSpPr txBox="1"/>
          <p:nvPr/>
        </p:nvSpPr>
        <p:spPr>
          <a:xfrm>
            <a:off x="241683" y="640083"/>
            <a:ext cx="11541760" cy="3046411"/>
          </a:xfrm>
          <a:prstGeom prst="rect">
            <a:avLst/>
          </a:prstGeom>
          <a:noFill/>
        </p:spPr>
        <p:txBody>
          <a:bodyPr wrap="square" rtlCol="0">
            <a:spAutoFit/>
          </a:bodyPr>
          <a:lstStyle/>
          <a:p>
            <a:pPr defTabSz="914377"/>
            <a:r>
              <a:rPr lang="en-GB" sz="2133" dirty="0">
                <a:solidFill>
                  <a:srgbClr val="FFFFFF"/>
                </a:solidFill>
                <a:latin typeface="Arial" panose="020B0604020202020204"/>
              </a:rPr>
              <a:t>Objectives</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rPr>
              <a:t>Create/collate resources/set of recommendations to improve the likelihood of mental health declarations within the Black student community </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rPr>
              <a:t>Collate a list of useful resources which will support Black Students and their mental health </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rPr>
              <a:t>Make recommendations for further resources to be created or repurposed </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rPr>
              <a:t>Create a repository of resources </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rPr>
              <a:t>Make recommendations for resources to be planned into the student journey signposting to resources </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rPr>
              <a:t>Learn from the sector, apply lessons to development of own resources</a:t>
            </a:r>
            <a:endParaRPr lang="en-GB" sz="2133" dirty="0">
              <a:solidFill>
                <a:srgbClr val="FFFFFF"/>
              </a:solidFill>
              <a:latin typeface="Arial" panose="020B0604020202020204"/>
            </a:endParaRPr>
          </a:p>
        </p:txBody>
      </p:sp>
      <p:sp>
        <p:nvSpPr>
          <p:cNvPr id="11" name="TextBox 10">
            <a:extLst>
              <a:ext uri="{FF2B5EF4-FFF2-40B4-BE49-F238E27FC236}">
                <a16:creationId xmlns:a16="http://schemas.microsoft.com/office/drawing/2014/main" id="{A033F088-4A56-42D8-862A-3C3F16B81B93}"/>
              </a:ext>
            </a:extLst>
          </p:cNvPr>
          <p:cNvSpPr txBox="1"/>
          <p:nvPr/>
        </p:nvSpPr>
        <p:spPr>
          <a:xfrm>
            <a:off x="241683" y="3760469"/>
            <a:ext cx="11708635" cy="3046411"/>
          </a:xfrm>
          <a:prstGeom prst="rect">
            <a:avLst/>
          </a:prstGeom>
          <a:noFill/>
        </p:spPr>
        <p:txBody>
          <a:bodyPr wrap="square" rtlCol="0">
            <a:spAutoFit/>
          </a:bodyPr>
          <a:lstStyle/>
          <a:p>
            <a:pPr defTabSz="914377"/>
            <a:r>
              <a:rPr lang="en-GB" sz="2133" dirty="0">
                <a:solidFill>
                  <a:srgbClr val="FFFFFF"/>
                </a:solidFill>
                <a:latin typeface="Calibri" panose="020F0502020204030204" pitchFamily="34" charset="0"/>
                <a:cs typeface="Calibri" panose="020F0502020204030204" pitchFamily="34" charset="0"/>
              </a:rPr>
              <a:t>Outputs</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Creating a page on </a:t>
            </a:r>
            <a:r>
              <a:rPr lang="en-GB" sz="2133"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133"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R&amp;E hub</a:t>
            </a:r>
            <a:r>
              <a:rPr lang="en-GB" sz="2133" u="sng" dirty="0">
                <a:solidFill>
                  <a:srgbClr val="0563C1"/>
                </a:solidFill>
                <a:latin typeface="Calibri" panose="020F0502020204030204" pitchFamily="34" charset="0"/>
                <a:ea typeface="Calibri" panose="020F0502020204030204" pitchFamily="34" charset="0"/>
                <a:cs typeface="Calibri" panose="020F0502020204030204" pitchFamily="34" charset="0"/>
              </a:rPr>
              <a:t> </a:t>
            </a:r>
            <a:r>
              <a:rPr lang="en-GB" sz="2133" dirty="0">
                <a:solidFill>
                  <a:srgbClr val="FFFFFF"/>
                </a:solidFill>
                <a:latin typeface="Calibri" panose="020F0502020204030204" pitchFamily="34" charset="0"/>
                <a:cs typeface="Calibri" panose="020F0502020204030204" pitchFamily="34" charset="0"/>
              </a:rPr>
              <a:t>with a curated list of resources to support Black students with wellbeing</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OpenLearn co-created animation</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Contributed to development of resources for tutors</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Recommendations made to: update student facing intranet pages (</a:t>
            </a:r>
            <a:r>
              <a:rPr lang="en-GB" sz="2133" dirty="0" err="1">
                <a:solidFill>
                  <a:srgbClr val="FFFFFF"/>
                </a:solidFill>
                <a:latin typeface="Calibri" panose="020F0502020204030204" pitchFamily="34" charset="0"/>
                <a:cs typeface="Calibri" panose="020F0502020204030204" pitchFamily="34" charset="0"/>
              </a:rPr>
              <a:t>Helpcentre</a:t>
            </a:r>
            <a:r>
              <a:rPr lang="en-GB" sz="2133" dirty="0">
                <a:solidFill>
                  <a:srgbClr val="FFFFFF"/>
                </a:solidFill>
                <a:latin typeface="Calibri" panose="020F0502020204030204" pitchFamily="34" charset="0"/>
                <a:cs typeface="Calibri" panose="020F0502020204030204" pitchFamily="34" charset="0"/>
              </a:rPr>
              <a:t>/Study sites - My wellbeing); co-creation of case studies; support students with completing DSA</a:t>
            </a: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Critical reading of </a:t>
            </a:r>
            <a:r>
              <a:rPr lang="en-GB" sz="2133" dirty="0">
                <a:solidFill>
                  <a:srgbClr val="000000"/>
                </a:solidFill>
                <a:latin typeface="Calibri" panose="020F0502020204030204" pitchFamily="34" charset="0"/>
                <a:cs typeface="Calibri" panose="020F0502020204030204" pitchFamily="34" charset="0"/>
              </a:rPr>
              <a:t>‘</a:t>
            </a:r>
            <a:r>
              <a:rPr lang="en-GB" sz="2133" dirty="0">
                <a:solidFill>
                  <a:srgbClr val="000000"/>
                </a:solidFill>
                <a:latin typeface="Calibri" panose="020F0502020204030204" pitchFamily="34" charset="0"/>
                <a:cs typeface="Calibri" panose="020F0502020204030204" pitchFamily="34" charset="0"/>
                <a:hlinkClick r:id="rId3"/>
              </a:rPr>
              <a:t>Challenging ideas in mental health</a:t>
            </a:r>
            <a:endParaRPr lang="en-GB" sz="2133" dirty="0">
              <a:solidFill>
                <a:srgbClr val="000000"/>
              </a:solidFill>
              <a:latin typeface="Calibri" panose="020F0502020204030204" pitchFamily="34" charset="0"/>
              <a:cs typeface="Calibri" panose="020F0502020204030204" pitchFamily="34" charset="0"/>
            </a:endParaRPr>
          </a:p>
          <a:p>
            <a:pPr marL="285744" indent="-285744" defTabSz="914377">
              <a:buFont typeface="Arial" panose="020B0604020202020204" pitchFamily="34" charset="0"/>
              <a:buChar char="•"/>
            </a:pPr>
            <a:r>
              <a:rPr lang="en-GB" sz="2133" dirty="0">
                <a:solidFill>
                  <a:srgbClr val="FFFFFF"/>
                </a:solidFill>
                <a:latin typeface="Calibri" panose="020F0502020204030204" pitchFamily="34" charset="0"/>
                <a:cs typeface="Calibri" panose="020F0502020204030204" pitchFamily="34" charset="0"/>
              </a:rPr>
              <a:t>Proposal for Indicator of Wellbeing tool (suspended)</a:t>
            </a:r>
          </a:p>
          <a:p>
            <a:pPr marL="285744" indent="-285744" defTabSz="914377">
              <a:buFont typeface="Arial" panose="020B0604020202020204" pitchFamily="34" charset="0"/>
              <a:buChar char="•"/>
            </a:pPr>
            <a:endParaRPr lang="en-GB" sz="2133"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605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93D009-CA43-46BE-B5CF-618000854CCB}"/>
              </a:ext>
            </a:extLst>
          </p:cNvPr>
          <p:cNvSpPr txBox="1"/>
          <p:nvPr/>
        </p:nvSpPr>
        <p:spPr>
          <a:xfrm>
            <a:off x="1432560" y="1493520"/>
            <a:ext cx="8544560" cy="1877437"/>
          </a:xfrm>
          <a:prstGeom prst="rect">
            <a:avLst/>
          </a:prstGeom>
          <a:noFill/>
        </p:spPr>
        <p:txBody>
          <a:bodyPr wrap="square" rtlCol="0">
            <a:spAutoFit/>
          </a:bodyPr>
          <a:lstStyle/>
          <a:p>
            <a:pPr defTabSz="914377"/>
            <a:r>
              <a:rPr lang="en-GB" sz="3600" b="1" dirty="0">
                <a:solidFill>
                  <a:srgbClr val="FFFFFF"/>
                </a:solidFill>
                <a:latin typeface="Calibri" panose="020F0502020204030204" pitchFamily="34" charset="0"/>
                <a:cs typeface="Calibri" panose="020F0502020204030204" pitchFamily="34" charset="0"/>
              </a:rPr>
              <a:t>Key recommendation:</a:t>
            </a:r>
          </a:p>
          <a:p>
            <a:pPr defTabSz="914377"/>
            <a:endParaRPr lang="en-GB" sz="2400" dirty="0">
              <a:solidFill>
                <a:srgbClr val="FFFFFF"/>
              </a:solidFill>
              <a:latin typeface="Calibri" panose="020F0502020204030204" pitchFamily="34" charset="0"/>
              <a:cs typeface="Calibri" panose="020F0502020204030204" pitchFamily="34" charset="0"/>
            </a:endParaRPr>
          </a:p>
          <a:p>
            <a:pPr defTabSz="914377"/>
            <a:r>
              <a:rPr lang="en-GB" sz="2800" dirty="0">
                <a:solidFill>
                  <a:srgbClr val="FFFFFF"/>
                </a:solidFill>
                <a:latin typeface="Calibri" panose="020F0502020204030204" pitchFamily="34" charset="0"/>
                <a:cs typeface="Calibri" panose="020F0502020204030204" pitchFamily="34" charset="0"/>
              </a:rPr>
              <a:t>Update or create new resources which are culturally sensitive to support students with wellbeing.</a:t>
            </a:r>
          </a:p>
        </p:txBody>
      </p:sp>
    </p:spTree>
    <p:extLst>
      <p:ext uri="{BB962C8B-B14F-4D97-AF65-F5344CB8AC3E}">
        <p14:creationId xmlns:p14="http://schemas.microsoft.com/office/powerpoint/2010/main" val="138235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93D009-CA43-46BE-B5CF-618000854CCB}"/>
              </a:ext>
            </a:extLst>
          </p:cNvPr>
          <p:cNvSpPr txBox="1"/>
          <p:nvPr/>
        </p:nvSpPr>
        <p:spPr>
          <a:xfrm>
            <a:off x="1448463" y="571169"/>
            <a:ext cx="8544560" cy="1015663"/>
          </a:xfrm>
          <a:prstGeom prst="rect">
            <a:avLst/>
          </a:prstGeom>
          <a:noFill/>
        </p:spPr>
        <p:txBody>
          <a:bodyPr wrap="square" rtlCol="0">
            <a:spAutoFit/>
          </a:bodyPr>
          <a:lstStyle/>
          <a:p>
            <a:pPr algn="ctr" defTabSz="914377"/>
            <a:r>
              <a:rPr lang="en-GB" sz="3600" b="1" dirty="0">
                <a:solidFill>
                  <a:srgbClr val="FFFFFF"/>
                </a:solidFill>
                <a:latin typeface="Calibri" panose="020F0502020204030204" pitchFamily="34" charset="0"/>
                <a:cs typeface="Calibri" panose="020F0502020204030204" pitchFamily="34" charset="0"/>
              </a:rPr>
              <a:t>Evaluation</a:t>
            </a:r>
          </a:p>
          <a:p>
            <a:pPr algn="ctr" defTabSz="914377"/>
            <a:r>
              <a:rPr lang="en-GB" sz="2400" dirty="0">
                <a:solidFill>
                  <a:srgbClr val="FFFFFF"/>
                </a:solidFill>
                <a:latin typeface="Calibri" panose="020F0502020204030204" pitchFamily="34" charset="0"/>
                <a:cs typeface="Calibri" panose="020F0502020204030204" pitchFamily="34" charset="0"/>
              </a:rPr>
              <a:t>Grace </a:t>
            </a:r>
            <a:r>
              <a:rPr lang="en-GB" sz="2400" dirty="0" err="1">
                <a:solidFill>
                  <a:srgbClr val="FFFFFF"/>
                </a:solidFill>
                <a:latin typeface="Calibri" panose="020F0502020204030204" pitchFamily="34" charset="0"/>
                <a:cs typeface="Calibri" panose="020F0502020204030204" pitchFamily="34" charset="0"/>
              </a:rPr>
              <a:t>Emiohe</a:t>
            </a:r>
            <a:endParaRPr lang="en-GB" sz="2400" dirty="0">
              <a:solidFill>
                <a:srgbClr val="FFFFFF"/>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640547E-9288-44D4-AC50-07D1217E0E20}"/>
              </a:ext>
            </a:extLst>
          </p:cNvPr>
          <p:cNvSpPr txBox="1"/>
          <p:nvPr/>
        </p:nvSpPr>
        <p:spPr>
          <a:xfrm>
            <a:off x="1448463" y="2048674"/>
            <a:ext cx="8544560" cy="1015663"/>
          </a:xfrm>
          <a:prstGeom prst="rect">
            <a:avLst/>
          </a:prstGeom>
          <a:noFill/>
        </p:spPr>
        <p:txBody>
          <a:bodyPr wrap="square" rtlCol="0">
            <a:spAutoFit/>
          </a:bodyPr>
          <a:lstStyle/>
          <a:p>
            <a:pPr algn="ctr" defTabSz="914377"/>
            <a:r>
              <a:rPr lang="en-GB" sz="3600" b="1" dirty="0">
                <a:solidFill>
                  <a:srgbClr val="FFFFFF"/>
                </a:solidFill>
                <a:latin typeface="Calibri" panose="020F0502020204030204" pitchFamily="34" charset="0"/>
                <a:cs typeface="Calibri" panose="020F0502020204030204" pitchFamily="34" charset="0"/>
              </a:rPr>
              <a:t>Recommendations &amp; Reporting</a:t>
            </a:r>
          </a:p>
          <a:p>
            <a:pPr algn="ctr" defTabSz="914377"/>
            <a:r>
              <a:rPr lang="en-GB" sz="2400" dirty="0">
                <a:solidFill>
                  <a:srgbClr val="FFFFFF"/>
                </a:solidFill>
                <a:latin typeface="Calibri" panose="020F0502020204030204" pitchFamily="34" charset="0"/>
                <a:cs typeface="Calibri" panose="020F0502020204030204" pitchFamily="34" charset="0"/>
              </a:rPr>
              <a:t>Darren Gray</a:t>
            </a:r>
          </a:p>
        </p:txBody>
      </p:sp>
    </p:spTree>
    <p:extLst>
      <p:ext uri="{BB962C8B-B14F-4D97-AF65-F5344CB8AC3E}">
        <p14:creationId xmlns:p14="http://schemas.microsoft.com/office/powerpoint/2010/main" val="293018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E4C0F2E4-0CD9-4363-B472-D65E5F30AF79}"/>
              </a:ext>
            </a:extLst>
          </p:cNvPr>
          <p:cNvSpPr>
            <a:spLocks noGrp="1"/>
          </p:cNvSpPr>
          <p:nvPr>
            <p:ph type="ctrTitle"/>
          </p:nvPr>
        </p:nvSpPr>
        <p:spPr>
          <a:xfrm>
            <a:off x="2039862" y="414443"/>
            <a:ext cx="7920773" cy="5816977"/>
          </a:xfrm>
        </p:spPr>
        <p:txBody>
          <a:bodyPr/>
          <a:lstStyle/>
          <a:p>
            <a:pPr algn="ctr"/>
            <a:r>
              <a:rPr lang="en-GB" sz="4000" dirty="0">
                <a:solidFill>
                  <a:schemeClr val="bg1">
                    <a:lumMod val="95000"/>
                  </a:schemeClr>
                </a:solidFill>
                <a:latin typeface="Calibri" panose="020F0502020204030204" pitchFamily="34" charset="0"/>
                <a:cs typeface="Calibri" panose="020F0502020204030204" pitchFamily="34" charset="0"/>
              </a:rPr>
              <a:t>Mental Health Declarations</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of Black Student</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Task &amp; Finish Group</a:t>
            </a:r>
            <a:br>
              <a:rPr lang="en-GB" sz="4000" dirty="0">
                <a:solidFill>
                  <a:schemeClr val="bg1">
                    <a:lumMod val="95000"/>
                  </a:schemeClr>
                </a:solidFill>
                <a:latin typeface="Calibri" panose="020F0502020204030204" pitchFamily="34" charset="0"/>
                <a:cs typeface="Calibri" panose="020F0502020204030204" pitchFamily="34" charset="0"/>
              </a:rPr>
            </a:br>
            <a:br>
              <a:rPr lang="en-GB" sz="4000" dirty="0">
                <a:solidFill>
                  <a:schemeClr val="bg1">
                    <a:lumMod val="95000"/>
                  </a:schemeClr>
                </a:solidFill>
                <a:latin typeface="Calibri" panose="020F0502020204030204" pitchFamily="34" charset="0"/>
                <a:cs typeface="Calibri" panose="020F0502020204030204" pitchFamily="34" charset="0"/>
              </a:rPr>
            </a:br>
            <a:br>
              <a:rPr lang="en-GB" sz="4000" dirty="0">
                <a:solidFill>
                  <a:schemeClr val="bg1">
                    <a:lumMod val="95000"/>
                  </a:schemeClr>
                </a:solidFill>
                <a:latin typeface="Calibri" panose="020F0502020204030204" pitchFamily="34" charset="0"/>
                <a:cs typeface="Calibri" panose="020F0502020204030204" pitchFamily="34" charset="0"/>
              </a:rPr>
            </a:br>
            <a:r>
              <a:rPr lang="en-GB" sz="6000" dirty="0">
                <a:solidFill>
                  <a:schemeClr val="bg1">
                    <a:lumMod val="95000"/>
                  </a:schemeClr>
                </a:solidFill>
                <a:latin typeface="Calibri" panose="020F0502020204030204" pitchFamily="34" charset="0"/>
                <a:cs typeface="Calibri" panose="020F0502020204030204" pitchFamily="34" charset="0"/>
              </a:rPr>
              <a:t>THANK YOU</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Rehana Awan</a:t>
            </a:r>
            <a:br>
              <a:rPr lang="en-GB" sz="4000" dirty="0">
                <a:solidFill>
                  <a:schemeClr val="bg1">
                    <a:lumMod val="95000"/>
                  </a:schemeClr>
                </a:solidFill>
                <a:latin typeface="Calibri" panose="020F0502020204030204" pitchFamily="34" charset="0"/>
                <a:cs typeface="Calibri" panose="020F0502020204030204" pitchFamily="34" charset="0"/>
              </a:rPr>
            </a:b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Close Down Seminar</a:t>
            </a:r>
            <a:br>
              <a:rPr lang="en-GB" sz="4000" dirty="0">
                <a:solidFill>
                  <a:schemeClr val="bg1">
                    <a:lumMod val="95000"/>
                  </a:schemeClr>
                </a:solidFill>
                <a:latin typeface="Calibri" panose="020F0502020204030204" pitchFamily="34" charset="0"/>
                <a:cs typeface="Calibri" panose="020F0502020204030204" pitchFamily="34" charset="0"/>
              </a:rPr>
            </a:br>
            <a:r>
              <a:rPr lang="en-GB" sz="4000" dirty="0">
                <a:solidFill>
                  <a:schemeClr val="bg1">
                    <a:lumMod val="95000"/>
                  </a:schemeClr>
                </a:solidFill>
                <a:latin typeface="Calibri" panose="020F0502020204030204" pitchFamily="34" charset="0"/>
                <a:cs typeface="Calibri" panose="020F0502020204030204" pitchFamily="34" charset="0"/>
              </a:rPr>
              <a:t>13</a:t>
            </a:r>
            <a:r>
              <a:rPr lang="en-GB" sz="4000" baseline="30000" dirty="0">
                <a:solidFill>
                  <a:schemeClr val="bg1">
                    <a:lumMod val="95000"/>
                  </a:schemeClr>
                </a:solidFill>
                <a:latin typeface="Calibri" panose="020F0502020204030204" pitchFamily="34" charset="0"/>
                <a:cs typeface="Calibri" panose="020F0502020204030204" pitchFamily="34" charset="0"/>
              </a:rPr>
              <a:t>th</a:t>
            </a:r>
            <a:r>
              <a:rPr lang="en-GB" sz="4000" dirty="0">
                <a:solidFill>
                  <a:schemeClr val="bg1">
                    <a:lumMod val="95000"/>
                  </a:schemeClr>
                </a:solidFill>
                <a:latin typeface="Calibri" panose="020F0502020204030204" pitchFamily="34" charset="0"/>
                <a:cs typeface="Calibri" panose="020F0502020204030204" pitchFamily="34" charset="0"/>
              </a:rPr>
              <a:t> December 2021</a:t>
            </a:r>
            <a:endParaRPr lang="en-GB" sz="4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138FDD-9510-4269-8C71-2705ED2EE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8157" y="6024335"/>
            <a:ext cx="1884876" cy="637431"/>
          </a:xfrm>
          <a:prstGeom prst="rect">
            <a:avLst/>
          </a:prstGeom>
        </p:spPr>
      </p:pic>
    </p:spTree>
    <p:extLst>
      <p:ext uri="{BB962C8B-B14F-4D97-AF65-F5344CB8AC3E}">
        <p14:creationId xmlns:p14="http://schemas.microsoft.com/office/powerpoint/2010/main" val="2306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11C905-A4FA-46A2-9DD2-6BB83E21B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7" y="435660"/>
            <a:ext cx="10192822" cy="5986680"/>
          </a:xfrm>
          <a:prstGeom prst="rect">
            <a:avLst/>
          </a:prstGeom>
        </p:spPr>
      </p:pic>
    </p:spTree>
    <p:extLst>
      <p:ext uri="{BB962C8B-B14F-4D97-AF65-F5344CB8AC3E}">
        <p14:creationId xmlns:p14="http://schemas.microsoft.com/office/powerpoint/2010/main" val="28538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2538A-81F3-4FA7-B40A-B856BD1A73AB}"/>
              </a:ext>
            </a:extLst>
          </p:cNvPr>
          <p:cNvPicPr>
            <a:picLocks noChangeAspect="1"/>
          </p:cNvPicPr>
          <p:nvPr/>
        </p:nvPicPr>
        <p:blipFill>
          <a:blip r:embed="rId2"/>
          <a:stretch>
            <a:fillRect/>
          </a:stretch>
        </p:blipFill>
        <p:spPr>
          <a:xfrm>
            <a:off x="9511747" y="916516"/>
            <a:ext cx="2224116" cy="3165613"/>
          </a:xfrm>
          <a:prstGeom prst="rect">
            <a:avLst/>
          </a:prstGeom>
        </p:spPr>
      </p:pic>
      <p:sp>
        <p:nvSpPr>
          <p:cNvPr id="6" name="TextBox 5">
            <a:extLst>
              <a:ext uri="{FF2B5EF4-FFF2-40B4-BE49-F238E27FC236}">
                <a16:creationId xmlns:a16="http://schemas.microsoft.com/office/drawing/2014/main" id="{B975FD3B-C516-45DD-BDD3-E07235BEB167}"/>
              </a:ext>
            </a:extLst>
          </p:cNvPr>
          <p:cNvSpPr txBox="1"/>
          <p:nvPr/>
        </p:nvSpPr>
        <p:spPr>
          <a:xfrm>
            <a:off x="375659" y="284216"/>
            <a:ext cx="7639256" cy="523220"/>
          </a:xfrm>
          <a:prstGeom prst="rect">
            <a:avLst/>
          </a:prstGeom>
          <a:noFill/>
        </p:spPr>
        <p:txBody>
          <a:bodyPr wrap="square">
            <a:spAutoFit/>
          </a:bodyPr>
          <a:lstStyle/>
          <a:p>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Access, Participation and Success Strategy</a:t>
            </a:r>
            <a:endParaRPr lang="en-GB"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A830284-2CFC-426F-AEE2-1DF5B972F494}"/>
              </a:ext>
            </a:extLst>
          </p:cNvPr>
          <p:cNvSpPr txBox="1"/>
          <p:nvPr/>
        </p:nvSpPr>
        <p:spPr>
          <a:xfrm>
            <a:off x="375659" y="807436"/>
            <a:ext cx="8766353" cy="2585323"/>
          </a:xfrm>
          <a:prstGeom prst="rect">
            <a:avLst/>
          </a:prstGeom>
          <a:noFill/>
        </p:spPr>
        <p:txBody>
          <a:bodyPr wrap="square">
            <a:spAutoFit/>
          </a:bodyPr>
          <a:lstStyle/>
          <a:p>
            <a:r>
              <a:rPr lang="en-GB" dirty="0">
                <a:solidFill>
                  <a:schemeClr val="bg1"/>
                </a:solidFill>
                <a:latin typeface="Calibri" panose="020F0502020204030204" pitchFamily="34" charset="0"/>
                <a:cs typeface="Calibri" panose="020F0502020204030204" pitchFamily="34" charset="0"/>
              </a:rPr>
              <a:t>The Open University’s (OU) commitment to enabling all students whatever their background to access higher education (HE) and succeed in their studies remains at the heart of the OU mission: to be open to people, places, methods and ideas. Our open entry policy has made higher education (HE) accessible for tens of thousands of people, for whom traditional, face to face university education is not possible. The Access, Participation and Success (APS) Strategy ensures that the needs of students, identified through funding body requirements and institutional and sector data as facing the most challenges to access HE or achieve equitable outcomes, are met alongside the delivery of the University’s overarching strategic priorities.</a:t>
            </a:r>
          </a:p>
        </p:txBody>
      </p:sp>
      <p:sp>
        <p:nvSpPr>
          <p:cNvPr id="11" name="TextBox 10">
            <a:extLst>
              <a:ext uri="{FF2B5EF4-FFF2-40B4-BE49-F238E27FC236}">
                <a16:creationId xmlns:a16="http://schemas.microsoft.com/office/drawing/2014/main" id="{188B2B30-F43E-4A98-A834-D13323F7E500}"/>
              </a:ext>
            </a:extLst>
          </p:cNvPr>
          <p:cNvSpPr txBox="1"/>
          <p:nvPr/>
        </p:nvSpPr>
        <p:spPr>
          <a:xfrm>
            <a:off x="375659" y="3650227"/>
            <a:ext cx="5047131" cy="2308324"/>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Strategic Priority 1: Curriculum choices </a:t>
            </a:r>
          </a:p>
          <a:p>
            <a:pPr marL="342900" indent="-342900">
              <a:buAutoNum type="arabicPeriod"/>
            </a:pPr>
            <a:endParaRPr lang="en-GB" dirty="0">
              <a:solidFill>
                <a:schemeClr val="bg1"/>
              </a:solidFill>
              <a:latin typeface="Calibri" panose="020F0502020204030204" pitchFamily="34" charset="0"/>
              <a:cs typeface="Calibri" panose="020F0502020204030204" pitchFamily="34" charset="0"/>
            </a:endParaRPr>
          </a:p>
          <a:p>
            <a:r>
              <a:rPr lang="en-GB" b="1" dirty="0">
                <a:solidFill>
                  <a:schemeClr val="bg1"/>
                </a:solidFill>
                <a:latin typeface="Calibri" panose="020F0502020204030204" pitchFamily="34" charset="0"/>
                <a:cs typeface="Calibri" panose="020F0502020204030204" pitchFamily="34" charset="0"/>
              </a:rPr>
              <a:t>Commitment 1: </a:t>
            </a:r>
            <a:r>
              <a:rPr lang="en-GB" dirty="0">
                <a:solidFill>
                  <a:schemeClr val="bg1"/>
                </a:solidFill>
                <a:latin typeface="Calibri" panose="020F0502020204030204" pitchFamily="34" charset="0"/>
                <a:cs typeface="Calibri" panose="020F0502020204030204" pitchFamily="34" charset="0"/>
              </a:rPr>
              <a:t>To enable students who identify with characteristics associated with underrepresentation and disadvantage to access appropriate and relevant curriculum choices and be confident that these will meet their individual needs at each stage of their educational journey</a:t>
            </a:r>
          </a:p>
        </p:txBody>
      </p:sp>
      <p:sp>
        <p:nvSpPr>
          <p:cNvPr id="12" name="TextBox 11">
            <a:extLst>
              <a:ext uri="{FF2B5EF4-FFF2-40B4-BE49-F238E27FC236}">
                <a16:creationId xmlns:a16="http://schemas.microsoft.com/office/drawing/2014/main" id="{FB474E10-C29C-4E07-ABA2-E0D6653E8A8B}"/>
              </a:ext>
            </a:extLst>
          </p:cNvPr>
          <p:cNvSpPr txBox="1"/>
          <p:nvPr/>
        </p:nvSpPr>
        <p:spPr>
          <a:xfrm>
            <a:off x="5626929" y="4204225"/>
            <a:ext cx="6108934" cy="1200329"/>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Commitment 2: </a:t>
            </a:r>
            <a:r>
              <a:rPr lang="en-GB" dirty="0">
                <a:solidFill>
                  <a:schemeClr val="bg1"/>
                </a:solidFill>
                <a:latin typeface="Calibri" panose="020F0502020204030204" pitchFamily="34" charset="0"/>
                <a:cs typeface="Calibri" panose="020F0502020204030204" pitchFamily="34" charset="0"/>
              </a:rPr>
              <a:t>To ensure students who identify with characteristics associated with underrepresentation and disadvantage are guided and supported to get on the right study path</a:t>
            </a:r>
          </a:p>
        </p:txBody>
      </p:sp>
      <p:pic>
        <p:nvPicPr>
          <p:cNvPr id="19" name="Picture 18">
            <a:extLst>
              <a:ext uri="{FF2B5EF4-FFF2-40B4-BE49-F238E27FC236}">
                <a16:creationId xmlns:a16="http://schemas.microsoft.com/office/drawing/2014/main" id="{46FDB759-D0D3-494C-A6F7-087FA5EE7B68}"/>
              </a:ext>
            </a:extLst>
          </p:cNvPr>
          <p:cNvPicPr>
            <a:picLocks noChangeAspect="1"/>
          </p:cNvPicPr>
          <p:nvPr/>
        </p:nvPicPr>
        <p:blipFill rotWithShape="1">
          <a:blip r:embed="rId3"/>
          <a:srcRect l="13054" t="2168" r="10111" b="77055"/>
          <a:stretch/>
        </p:blipFill>
        <p:spPr>
          <a:xfrm>
            <a:off x="11251910" y="5929093"/>
            <a:ext cx="765976" cy="762538"/>
          </a:xfrm>
          <a:prstGeom prst="rect">
            <a:avLst/>
          </a:prstGeom>
        </p:spPr>
      </p:pic>
      <p:sp>
        <p:nvSpPr>
          <p:cNvPr id="24" name="TextBox 23">
            <a:extLst>
              <a:ext uri="{FF2B5EF4-FFF2-40B4-BE49-F238E27FC236}">
                <a16:creationId xmlns:a16="http://schemas.microsoft.com/office/drawing/2014/main" id="{BDB7C538-4E5E-4DFA-850B-5A8F0AB878E6}"/>
              </a:ext>
            </a:extLst>
          </p:cNvPr>
          <p:cNvSpPr txBox="1"/>
          <p:nvPr/>
        </p:nvSpPr>
        <p:spPr>
          <a:xfrm>
            <a:off x="5626929" y="5588899"/>
            <a:ext cx="5420842" cy="923330"/>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Commitment 3: </a:t>
            </a:r>
            <a:r>
              <a:rPr lang="en-GB" dirty="0">
                <a:solidFill>
                  <a:schemeClr val="bg1"/>
                </a:solidFill>
                <a:latin typeface="Calibri" panose="020F0502020204030204" pitchFamily="34" charset="0"/>
                <a:cs typeface="Calibri" panose="020F0502020204030204" pitchFamily="34" charset="0"/>
              </a:rPr>
              <a:t>To enable students who identify with characteristics associated with underrepresentation and disadvantage to be supported to become study ready</a:t>
            </a:r>
          </a:p>
        </p:txBody>
      </p:sp>
    </p:spTree>
    <p:extLst>
      <p:ext uri="{BB962C8B-B14F-4D97-AF65-F5344CB8AC3E}">
        <p14:creationId xmlns:p14="http://schemas.microsoft.com/office/powerpoint/2010/main" val="369697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2538A-81F3-4FA7-B40A-B856BD1A73AB}"/>
              </a:ext>
            </a:extLst>
          </p:cNvPr>
          <p:cNvPicPr>
            <a:picLocks noChangeAspect="1"/>
          </p:cNvPicPr>
          <p:nvPr/>
        </p:nvPicPr>
        <p:blipFill>
          <a:blip r:embed="rId2"/>
          <a:stretch>
            <a:fillRect/>
          </a:stretch>
        </p:blipFill>
        <p:spPr>
          <a:xfrm>
            <a:off x="9503796" y="1206662"/>
            <a:ext cx="2224116" cy="3165613"/>
          </a:xfrm>
          <a:prstGeom prst="rect">
            <a:avLst/>
          </a:prstGeom>
        </p:spPr>
      </p:pic>
      <p:sp>
        <p:nvSpPr>
          <p:cNvPr id="6" name="TextBox 5">
            <a:extLst>
              <a:ext uri="{FF2B5EF4-FFF2-40B4-BE49-F238E27FC236}">
                <a16:creationId xmlns:a16="http://schemas.microsoft.com/office/drawing/2014/main" id="{B975FD3B-C516-45DD-BDD3-E07235BEB167}"/>
              </a:ext>
            </a:extLst>
          </p:cNvPr>
          <p:cNvSpPr txBox="1"/>
          <p:nvPr/>
        </p:nvSpPr>
        <p:spPr>
          <a:xfrm>
            <a:off x="375659" y="284216"/>
            <a:ext cx="7639256" cy="523220"/>
          </a:xfrm>
          <a:prstGeom prst="rect">
            <a:avLst/>
          </a:prstGeom>
          <a:noFill/>
        </p:spPr>
        <p:txBody>
          <a:bodyPr wrap="square">
            <a:spAutoFit/>
          </a:bodyPr>
          <a:lstStyle/>
          <a:p>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Access, Participation and Success Strategy</a:t>
            </a:r>
            <a:endParaRPr lang="en-GB"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343B6E4-346B-4ACE-8972-821008FA0630}"/>
              </a:ext>
            </a:extLst>
          </p:cNvPr>
          <p:cNvSpPr txBox="1"/>
          <p:nvPr/>
        </p:nvSpPr>
        <p:spPr>
          <a:xfrm>
            <a:off x="375659" y="1491029"/>
            <a:ext cx="8776292" cy="923330"/>
          </a:xfrm>
          <a:prstGeom prst="rect">
            <a:avLst/>
          </a:prstGeom>
          <a:noFill/>
        </p:spPr>
        <p:txBody>
          <a:bodyPr wrap="square">
            <a:spAutoFit/>
          </a:bodyPr>
          <a:lstStyle/>
          <a:p>
            <a:r>
              <a:rPr lang="en-GB" dirty="0">
                <a:solidFill>
                  <a:schemeClr val="bg1"/>
                </a:solidFill>
                <a:latin typeface="Calibri" panose="020F0502020204030204" pitchFamily="34" charset="0"/>
                <a:cs typeface="Calibri" panose="020F0502020204030204" pitchFamily="34" charset="0"/>
              </a:rPr>
              <a:t>Commitment 4: To enable students who identify with characteristics associated with underrepresentation and disadvantage to be supported in the financial models available to them</a:t>
            </a:r>
          </a:p>
        </p:txBody>
      </p:sp>
      <p:sp>
        <p:nvSpPr>
          <p:cNvPr id="10" name="TextBox 9">
            <a:extLst>
              <a:ext uri="{FF2B5EF4-FFF2-40B4-BE49-F238E27FC236}">
                <a16:creationId xmlns:a16="http://schemas.microsoft.com/office/drawing/2014/main" id="{3F3E2944-A932-4286-B29F-2B341D478DB3}"/>
              </a:ext>
            </a:extLst>
          </p:cNvPr>
          <p:cNvSpPr txBox="1"/>
          <p:nvPr/>
        </p:nvSpPr>
        <p:spPr>
          <a:xfrm>
            <a:off x="375659" y="1121697"/>
            <a:ext cx="6094674" cy="369332"/>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Strategic Priority 2: Fees and funding</a:t>
            </a:r>
          </a:p>
        </p:txBody>
      </p:sp>
      <p:sp>
        <p:nvSpPr>
          <p:cNvPr id="13" name="TextBox 12">
            <a:extLst>
              <a:ext uri="{FF2B5EF4-FFF2-40B4-BE49-F238E27FC236}">
                <a16:creationId xmlns:a16="http://schemas.microsoft.com/office/drawing/2014/main" id="{1F7A8DBA-A16E-403D-9987-78466FB003B9}"/>
              </a:ext>
            </a:extLst>
          </p:cNvPr>
          <p:cNvSpPr txBox="1"/>
          <p:nvPr/>
        </p:nvSpPr>
        <p:spPr>
          <a:xfrm>
            <a:off x="341824" y="2728620"/>
            <a:ext cx="6130537" cy="369332"/>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Strategic Priority 3: Enabling access through partnerships</a:t>
            </a:r>
          </a:p>
        </p:txBody>
      </p:sp>
      <p:sp>
        <p:nvSpPr>
          <p:cNvPr id="14" name="TextBox 13">
            <a:extLst>
              <a:ext uri="{FF2B5EF4-FFF2-40B4-BE49-F238E27FC236}">
                <a16:creationId xmlns:a16="http://schemas.microsoft.com/office/drawing/2014/main" id="{122AE008-0ED5-4237-B9DD-3BCE8552830F}"/>
              </a:ext>
            </a:extLst>
          </p:cNvPr>
          <p:cNvSpPr txBox="1"/>
          <p:nvPr/>
        </p:nvSpPr>
        <p:spPr>
          <a:xfrm>
            <a:off x="375659" y="3097952"/>
            <a:ext cx="9030734" cy="646331"/>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Commitment 5: </a:t>
            </a:r>
            <a:r>
              <a:rPr lang="en-GB" dirty="0">
                <a:solidFill>
                  <a:schemeClr val="bg1"/>
                </a:solidFill>
                <a:latin typeface="Calibri" panose="020F0502020204030204" pitchFamily="34" charset="0"/>
                <a:cs typeface="Calibri" panose="020F0502020204030204" pitchFamily="34" charset="0"/>
              </a:rPr>
              <a:t>To support students who identify with characteristics associated with underrepresentation and disadvantage through partnership arrangements:</a:t>
            </a:r>
          </a:p>
        </p:txBody>
      </p:sp>
      <p:sp>
        <p:nvSpPr>
          <p:cNvPr id="16" name="TextBox 15">
            <a:extLst>
              <a:ext uri="{FF2B5EF4-FFF2-40B4-BE49-F238E27FC236}">
                <a16:creationId xmlns:a16="http://schemas.microsoft.com/office/drawing/2014/main" id="{6F1BF32D-025A-4AF6-B675-A053C2B9C69B}"/>
              </a:ext>
            </a:extLst>
          </p:cNvPr>
          <p:cNvSpPr txBox="1"/>
          <p:nvPr/>
        </p:nvSpPr>
        <p:spPr>
          <a:xfrm>
            <a:off x="375658" y="4016190"/>
            <a:ext cx="11352254" cy="1415772"/>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Strategic Priority 4: Identity and belonging through inclusive design </a:t>
            </a:r>
          </a:p>
          <a:p>
            <a:endParaRPr lang="en-GB" sz="1200" dirty="0">
              <a:solidFill>
                <a:schemeClr val="bg1"/>
              </a:solidFill>
              <a:latin typeface="Calibri" panose="020F0502020204030204" pitchFamily="34" charset="0"/>
              <a:cs typeface="Calibri" panose="020F0502020204030204" pitchFamily="34" charset="0"/>
            </a:endParaRPr>
          </a:p>
          <a:p>
            <a:r>
              <a:rPr lang="en-GB" b="1" dirty="0">
                <a:solidFill>
                  <a:schemeClr val="bg1"/>
                </a:solidFill>
                <a:latin typeface="Calibri" panose="020F0502020204030204" pitchFamily="34" charset="0"/>
                <a:cs typeface="Calibri" panose="020F0502020204030204" pitchFamily="34" charset="0"/>
              </a:rPr>
              <a:t>Commitment 6: </a:t>
            </a:r>
            <a:r>
              <a:rPr lang="en-GB" dirty="0">
                <a:solidFill>
                  <a:schemeClr val="bg1"/>
                </a:solidFill>
                <a:latin typeface="Calibri" panose="020F0502020204030204" pitchFamily="34" charset="0"/>
                <a:cs typeface="Calibri" panose="020F0502020204030204" pitchFamily="34" charset="0"/>
              </a:rPr>
              <a:t>To enable students who identify with characteristics associated with underrepresentation and disadvantage to successfully meet their study goals; develop confidence in their learning ability; be aware of and understand their relationship with the University and its community and how it supports their progress</a:t>
            </a:r>
          </a:p>
        </p:txBody>
      </p:sp>
      <p:sp>
        <p:nvSpPr>
          <p:cNvPr id="18" name="TextBox 17">
            <a:extLst>
              <a:ext uri="{FF2B5EF4-FFF2-40B4-BE49-F238E27FC236}">
                <a16:creationId xmlns:a16="http://schemas.microsoft.com/office/drawing/2014/main" id="{BD464D48-D2AC-4EFD-92BF-050C34F1FF8A}"/>
              </a:ext>
            </a:extLst>
          </p:cNvPr>
          <p:cNvSpPr txBox="1"/>
          <p:nvPr/>
        </p:nvSpPr>
        <p:spPr>
          <a:xfrm>
            <a:off x="375658" y="5584314"/>
            <a:ext cx="10597100" cy="646331"/>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Commitment 7: </a:t>
            </a:r>
            <a:r>
              <a:rPr lang="en-GB" dirty="0">
                <a:solidFill>
                  <a:schemeClr val="bg1"/>
                </a:solidFill>
                <a:latin typeface="Calibri" panose="020F0502020204030204" pitchFamily="34" charset="0"/>
                <a:cs typeface="Calibri" panose="020F0502020204030204" pitchFamily="34" charset="0"/>
              </a:rPr>
              <a:t>To develop a sense of identity and belonging for students who are underrepresented and disadvantaged</a:t>
            </a:r>
          </a:p>
        </p:txBody>
      </p:sp>
      <p:pic>
        <p:nvPicPr>
          <p:cNvPr id="19" name="Picture 18">
            <a:extLst>
              <a:ext uri="{FF2B5EF4-FFF2-40B4-BE49-F238E27FC236}">
                <a16:creationId xmlns:a16="http://schemas.microsoft.com/office/drawing/2014/main" id="{D8F62D4E-1394-4727-8E9D-E802ACCD1175}"/>
              </a:ext>
            </a:extLst>
          </p:cNvPr>
          <p:cNvPicPr>
            <a:picLocks noChangeAspect="1"/>
          </p:cNvPicPr>
          <p:nvPr/>
        </p:nvPicPr>
        <p:blipFill rotWithShape="1">
          <a:blip r:embed="rId3"/>
          <a:srcRect l="13054" t="2168" r="10111" b="77055"/>
          <a:stretch/>
        </p:blipFill>
        <p:spPr>
          <a:xfrm>
            <a:off x="11251910" y="5929093"/>
            <a:ext cx="765976" cy="762538"/>
          </a:xfrm>
          <a:prstGeom prst="rect">
            <a:avLst/>
          </a:prstGeom>
        </p:spPr>
      </p:pic>
    </p:spTree>
    <p:extLst>
      <p:ext uri="{BB962C8B-B14F-4D97-AF65-F5344CB8AC3E}">
        <p14:creationId xmlns:p14="http://schemas.microsoft.com/office/powerpoint/2010/main" val="386782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2538A-81F3-4FA7-B40A-B856BD1A73AB}"/>
              </a:ext>
            </a:extLst>
          </p:cNvPr>
          <p:cNvPicPr>
            <a:picLocks noChangeAspect="1"/>
          </p:cNvPicPr>
          <p:nvPr/>
        </p:nvPicPr>
        <p:blipFill>
          <a:blip r:embed="rId2"/>
          <a:stretch>
            <a:fillRect/>
          </a:stretch>
        </p:blipFill>
        <p:spPr>
          <a:xfrm>
            <a:off x="9503796" y="1206662"/>
            <a:ext cx="2224116" cy="3165613"/>
          </a:xfrm>
          <a:prstGeom prst="rect">
            <a:avLst/>
          </a:prstGeom>
        </p:spPr>
      </p:pic>
      <p:sp>
        <p:nvSpPr>
          <p:cNvPr id="6" name="TextBox 5">
            <a:extLst>
              <a:ext uri="{FF2B5EF4-FFF2-40B4-BE49-F238E27FC236}">
                <a16:creationId xmlns:a16="http://schemas.microsoft.com/office/drawing/2014/main" id="{B975FD3B-C516-45DD-BDD3-E07235BEB167}"/>
              </a:ext>
            </a:extLst>
          </p:cNvPr>
          <p:cNvSpPr txBox="1"/>
          <p:nvPr/>
        </p:nvSpPr>
        <p:spPr>
          <a:xfrm>
            <a:off x="375659" y="284216"/>
            <a:ext cx="7639256" cy="523220"/>
          </a:xfrm>
          <a:prstGeom prst="rect">
            <a:avLst/>
          </a:prstGeom>
          <a:noFill/>
        </p:spPr>
        <p:txBody>
          <a:bodyPr wrap="square">
            <a:spAutoFit/>
          </a:bodyPr>
          <a:lstStyle/>
          <a:p>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Access, Participation and Success Strategy</a:t>
            </a:r>
            <a:endParaRPr lang="en-GB" sz="2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DC09A60-8483-4459-BE80-4F554A568D26}"/>
              </a:ext>
            </a:extLst>
          </p:cNvPr>
          <p:cNvSpPr txBox="1"/>
          <p:nvPr/>
        </p:nvSpPr>
        <p:spPr>
          <a:xfrm>
            <a:off x="375659" y="1025229"/>
            <a:ext cx="8677924" cy="1138773"/>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Strategic Priority 5: Proactive student support </a:t>
            </a:r>
          </a:p>
          <a:p>
            <a:endParaRPr lang="en-GB" sz="1200" dirty="0">
              <a:solidFill>
                <a:schemeClr val="bg1"/>
              </a:solidFill>
              <a:latin typeface="Calibri" panose="020F0502020204030204" pitchFamily="34" charset="0"/>
              <a:cs typeface="Calibri" panose="020F0502020204030204" pitchFamily="34" charset="0"/>
            </a:endParaRPr>
          </a:p>
          <a:p>
            <a:r>
              <a:rPr lang="en-GB" b="1" dirty="0">
                <a:solidFill>
                  <a:schemeClr val="bg1"/>
                </a:solidFill>
                <a:latin typeface="Calibri" panose="020F0502020204030204" pitchFamily="34" charset="0"/>
                <a:cs typeface="Calibri" panose="020F0502020204030204" pitchFamily="34" charset="0"/>
              </a:rPr>
              <a:t>Commitment 8: </a:t>
            </a:r>
            <a:r>
              <a:rPr lang="en-GB" dirty="0">
                <a:solidFill>
                  <a:schemeClr val="bg1"/>
                </a:solidFill>
                <a:latin typeface="Calibri" panose="020F0502020204030204" pitchFamily="34" charset="0"/>
                <a:cs typeface="Calibri" panose="020F0502020204030204" pitchFamily="34" charset="0"/>
              </a:rPr>
              <a:t>To enable learning gained through proactive support campaigns and interventions to be embedded within institutional practice</a:t>
            </a:r>
          </a:p>
        </p:txBody>
      </p:sp>
      <p:sp>
        <p:nvSpPr>
          <p:cNvPr id="15" name="TextBox 14">
            <a:extLst>
              <a:ext uri="{FF2B5EF4-FFF2-40B4-BE49-F238E27FC236}">
                <a16:creationId xmlns:a16="http://schemas.microsoft.com/office/drawing/2014/main" id="{E28E3D14-82DC-4F89-8DB1-3285D881BA19}"/>
              </a:ext>
            </a:extLst>
          </p:cNvPr>
          <p:cNvSpPr txBox="1"/>
          <p:nvPr/>
        </p:nvSpPr>
        <p:spPr>
          <a:xfrm>
            <a:off x="375659" y="2600884"/>
            <a:ext cx="8879660" cy="1477328"/>
          </a:xfrm>
          <a:prstGeom prst="rect">
            <a:avLst/>
          </a:prstGeom>
          <a:noFill/>
        </p:spPr>
        <p:txBody>
          <a:bodyPr wrap="square">
            <a:spAutoFit/>
          </a:bodyPr>
          <a:lstStyle/>
          <a:p>
            <a:r>
              <a:rPr lang="en-GB" b="1" dirty="0">
                <a:solidFill>
                  <a:schemeClr val="bg1"/>
                </a:solidFill>
                <a:latin typeface="Calibri" panose="020F0502020204030204" pitchFamily="34" charset="0"/>
                <a:cs typeface="Calibri" panose="020F0502020204030204" pitchFamily="34" charset="0"/>
              </a:rPr>
              <a:t>Strategic Priority 6: Personal and professional outcomes (learning, career and professional gain) </a:t>
            </a:r>
          </a:p>
          <a:p>
            <a:endParaRPr lang="en-GB" dirty="0">
              <a:solidFill>
                <a:schemeClr val="bg1"/>
              </a:solidFill>
              <a:latin typeface="Calibri" panose="020F0502020204030204" pitchFamily="34" charset="0"/>
              <a:cs typeface="Calibri" panose="020F0502020204030204" pitchFamily="34" charset="0"/>
            </a:endParaRPr>
          </a:p>
          <a:p>
            <a:r>
              <a:rPr lang="en-GB" b="1" dirty="0">
                <a:solidFill>
                  <a:schemeClr val="bg1"/>
                </a:solidFill>
                <a:latin typeface="Calibri" panose="020F0502020204030204" pitchFamily="34" charset="0"/>
                <a:cs typeface="Calibri" panose="020F0502020204030204" pitchFamily="34" charset="0"/>
              </a:rPr>
              <a:t>Commitment 9: </a:t>
            </a:r>
            <a:r>
              <a:rPr lang="en-GB" dirty="0">
                <a:solidFill>
                  <a:schemeClr val="bg1"/>
                </a:solidFill>
                <a:latin typeface="Calibri" panose="020F0502020204030204" pitchFamily="34" charset="0"/>
                <a:cs typeface="Calibri" panose="020F0502020204030204" pitchFamily="34" charset="0"/>
              </a:rPr>
              <a:t>To develop a greater understanding of the personal and professional outcomes of students who are underrepresented and disadvantaged </a:t>
            </a:r>
          </a:p>
        </p:txBody>
      </p:sp>
      <p:pic>
        <p:nvPicPr>
          <p:cNvPr id="17" name="Picture 16">
            <a:extLst>
              <a:ext uri="{FF2B5EF4-FFF2-40B4-BE49-F238E27FC236}">
                <a16:creationId xmlns:a16="http://schemas.microsoft.com/office/drawing/2014/main" id="{4E5A33F1-53C1-4642-A3BF-6F6E904A045B}"/>
              </a:ext>
            </a:extLst>
          </p:cNvPr>
          <p:cNvPicPr>
            <a:picLocks noChangeAspect="1"/>
          </p:cNvPicPr>
          <p:nvPr/>
        </p:nvPicPr>
        <p:blipFill rotWithShape="1">
          <a:blip r:embed="rId3"/>
          <a:srcRect l="13054" t="2168" r="10111" b="77055"/>
          <a:stretch/>
        </p:blipFill>
        <p:spPr>
          <a:xfrm>
            <a:off x="11251910" y="5929093"/>
            <a:ext cx="765976" cy="762538"/>
          </a:xfrm>
          <a:prstGeom prst="rect">
            <a:avLst/>
          </a:prstGeom>
        </p:spPr>
      </p:pic>
    </p:spTree>
    <p:extLst>
      <p:ext uri="{BB962C8B-B14F-4D97-AF65-F5344CB8AC3E}">
        <p14:creationId xmlns:p14="http://schemas.microsoft.com/office/powerpoint/2010/main" val="33962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914377"/>
            <a:fld id="{0406593E-52CF-5B45-8CFF-7309163A4729}" type="slidenum">
              <a:rPr lang="en-US">
                <a:solidFill>
                  <a:schemeClr val="bg1">
                    <a:lumMod val="95000"/>
                  </a:schemeClr>
                </a:solidFill>
                <a:latin typeface="Arial" panose="020B0604020202020204"/>
              </a:rPr>
              <a:pPr defTabSz="914377"/>
              <a:t>9</a:t>
            </a:fld>
            <a:endParaRPr lang="en-US">
              <a:solidFill>
                <a:schemeClr val="bg1">
                  <a:lumMod val="95000"/>
                </a:schemeClr>
              </a:solidFill>
              <a:latin typeface="Arial" panose="020B0604020202020204"/>
            </a:endParaRPr>
          </a:p>
        </p:txBody>
      </p:sp>
      <p:pic>
        <p:nvPicPr>
          <p:cNvPr id="12" name="Picture 11">
            <a:extLst>
              <a:ext uri="{FF2B5EF4-FFF2-40B4-BE49-F238E27FC236}">
                <a16:creationId xmlns:a16="http://schemas.microsoft.com/office/drawing/2014/main" id="{F28B3770-C9C1-4D15-BC9B-1C51EE3BBD16}"/>
              </a:ext>
            </a:extLst>
          </p:cNvPr>
          <p:cNvPicPr>
            <a:picLocks noChangeAspect="1"/>
          </p:cNvPicPr>
          <p:nvPr/>
        </p:nvPicPr>
        <p:blipFill>
          <a:blip r:embed="rId3"/>
          <a:stretch>
            <a:fillRect/>
          </a:stretch>
        </p:blipFill>
        <p:spPr>
          <a:xfrm>
            <a:off x="9503796" y="1224253"/>
            <a:ext cx="2208204" cy="3130433"/>
          </a:xfrm>
          <a:prstGeom prst="rect">
            <a:avLst/>
          </a:prstGeom>
        </p:spPr>
      </p:pic>
      <p:sp>
        <p:nvSpPr>
          <p:cNvPr id="13" name="TextBox 12">
            <a:extLst>
              <a:ext uri="{FF2B5EF4-FFF2-40B4-BE49-F238E27FC236}">
                <a16:creationId xmlns:a16="http://schemas.microsoft.com/office/drawing/2014/main" id="{8F3F233E-6A43-4DDD-AE66-F08B3674E9B3}"/>
              </a:ext>
            </a:extLst>
          </p:cNvPr>
          <p:cNvSpPr txBox="1"/>
          <p:nvPr/>
        </p:nvSpPr>
        <p:spPr>
          <a:xfrm>
            <a:off x="292579" y="2604207"/>
            <a:ext cx="11133667" cy="3500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GB" dirty="0">
                <a:solidFill>
                  <a:schemeClr val="bg1"/>
                </a:solidFill>
                <a:latin typeface="Calibri" panose="020F0502020204030204" pitchFamily="34" charset="0"/>
                <a:cs typeface="Calibri" panose="020F0502020204030204" pitchFamily="34" charset="0"/>
              </a:rPr>
              <a:t>They include:</a:t>
            </a:r>
          </a:p>
          <a:p>
            <a:pPr defTabSz="457200"/>
            <a:endParaRPr lang="en-GB" dirty="0">
              <a:solidFill>
                <a:schemeClr val="bg1"/>
              </a:solidFill>
              <a:latin typeface="Calibri" panose="020F0502020204030204" pitchFamily="34" charset="0"/>
              <a:cs typeface="Calibri" panose="020F0502020204030204" pitchFamily="34" charset="0"/>
            </a:endParaRPr>
          </a:p>
          <a:p>
            <a:pPr marL="285750" indent="-285750" defTabSz="4572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the provider’s ambition for change</a:t>
            </a:r>
          </a:p>
          <a:p>
            <a:pPr marL="285750" indent="-285750" defTabSz="4572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what it plans to do to achieve that change</a:t>
            </a:r>
          </a:p>
          <a:p>
            <a:pPr marL="285750" indent="-285750" defTabSz="4572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the targets it has set</a:t>
            </a:r>
          </a:p>
          <a:p>
            <a:pPr marL="285750" indent="-285750" defTabSz="4572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the investment it will make to deliver the plan</a:t>
            </a:r>
          </a:p>
          <a:p>
            <a:pPr defTabSz="457200"/>
            <a:endParaRPr lang="en-GB" dirty="0">
              <a:solidFill>
                <a:schemeClr val="bg1"/>
              </a:solidFill>
              <a:latin typeface="Calibri" panose="020F0502020204030204" pitchFamily="34" charset="0"/>
              <a:cs typeface="Calibri" panose="020F0502020204030204" pitchFamily="34" charset="0"/>
            </a:endParaRPr>
          </a:p>
          <a:p>
            <a:pPr defTabSz="457200"/>
            <a:r>
              <a:rPr lang="en-GB" dirty="0">
                <a:solidFill>
                  <a:schemeClr val="bg1"/>
                </a:solidFill>
                <a:latin typeface="Calibri" panose="020F0502020204030204" pitchFamily="34" charset="0"/>
                <a:cs typeface="Calibri" panose="020F0502020204030204" pitchFamily="34" charset="0"/>
              </a:rPr>
              <a:t>The Office for Students</a:t>
            </a:r>
            <a:r>
              <a:rPr lang="en-US"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OfS</a:t>
            </a:r>
            <a:r>
              <a:rPr lang="en-GB" dirty="0">
                <a:solidFill>
                  <a:schemeClr val="bg1"/>
                </a:solidFill>
                <a:latin typeface="Calibri" panose="020F0502020204030204" pitchFamily="34" charset="0"/>
                <a:cs typeface="Calibri" panose="020F0502020204030204" pitchFamily="34" charset="0"/>
              </a:rPr>
              <a:t>) monitors access and participation plans to make sure that the providers honour the commitments they make to students in these plans and take action if they do not.</a:t>
            </a:r>
          </a:p>
          <a:p>
            <a:pPr defTabSz="457200"/>
            <a:endParaRPr lang="en-GB" dirty="0">
              <a:solidFill>
                <a:schemeClr val="bg1"/>
              </a:solidFill>
              <a:latin typeface="Calibri" panose="020F0502020204030204" pitchFamily="34" charset="0"/>
              <a:cs typeface="Calibri" panose="020F0502020204030204" pitchFamily="34" charset="0"/>
            </a:endParaRPr>
          </a:p>
          <a:p>
            <a:pPr defTabSz="457200"/>
            <a:r>
              <a:rPr lang="en-GB" dirty="0">
                <a:solidFill>
                  <a:schemeClr val="bg1"/>
                </a:solidFill>
                <a:latin typeface="Calibri" panose="020F0502020204030204" pitchFamily="34" charset="0"/>
                <a:cs typeface="Calibri" panose="020F0502020204030204" pitchFamily="34" charset="0"/>
              </a:rPr>
              <a:t>Access and Participation Plans are a condition of registration with the </a:t>
            </a:r>
            <a:r>
              <a:rPr lang="en-GB" dirty="0" err="1">
                <a:solidFill>
                  <a:schemeClr val="bg1"/>
                </a:solidFill>
                <a:latin typeface="Calibri" panose="020F0502020204030204" pitchFamily="34" charset="0"/>
                <a:cs typeface="Calibri" panose="020F0502020204030204" pitchFamily="34" charset="0"/>
              </a:rPr>
              <a:t>OfS</a:t>
            </a:r>
            <a:r>
              <a:rPr lang="en-US" dirty="0">
                <a:solidFill>
                  <a:schemeClr val="bg1"/>
                </a:solidFill>
                <a:latin typeface="Calibri" panose="020F0502020204030204" pitchFamily="34" charset="0"/>
                <a:cs typeface="Calibri" panose="020F0502020204030204" pitchFamily="34" charset="0"/>
              </a:rPr>
              <a:t>. Furthermore, they must be approved by the </a:t>
            </a:r>
            <a:r>
              <a:rPr lang="en-GB" dirty="0">
                <a:solidFill>
                  <a:schemeClr val="bg1"/>
                </a:solidFill>
                <a:latin typeface="Calibri" panose="020F0502020204030204" pitchFamily="34" charset="0"/>
                <a:cs typeface="Calibri" panose="020F0502020204030204" pitchFamily="34" charset="0"/>
              </a:rPr>
              <a:t>Director for Fair Access and Participation if a provider wants to charge higher level fees. </a:t>
            </a:r>
          </a:p>
        </p:txBody>
      </p:sp>
      <p:sp>
        <p:nvSpPr>
          <p:cNvPr id="15" name="TextBox 14">
            <a:extLst>
              <a:ext uri="{FF2B5EF4-FFF2-40B4-BE49-F238E27FC236}">
                <a16:creationId xmlns:a16="http://schemas.microsoft.com/office/drawing/2014/main" id="{09662A73-18E1-4373-A029-51C169C1A03D}"/>
              </a:ext>
            </a:extLst>
          </p:cNvPr>
          <p:cNvSpPr txBox="1"/>
          <p:nvPr/>
        </p:nvSpPr>
        <p:spPr>
          <a:xfrm>
            <a:off x="292579" y="1035946"/>
            <a:ext cx="9153571"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Access and participation plans set out how higher education providers will improve equality of opportunity for underrepresented groups to access, succeed in and progress from higher education.</a:t>
            </a:r>
          </a:p>
        </p:txBody>
      </p:sp>
      <p:sp>
        <p:nvSpPr>
          <p:cNvPr id="17" name="TextBox 16">
            <a:extLst>
              <a:ext uri="{FF2B5EF4-FFF2-40B4-BE49-F238E27FC236}">
                <a16:creationId xmlns:a16="http://schemas.microsoft.com/office/drawing/2014/main" id="{E8AFFEDB-B81D-4FB0-98BD-1F909791829D}"/>
              </a:ext>
            </a:extLst>
          </p:cNvPr>
          <p:cNvSpPr txBox="1"/>
          <p:nvPr/>
        </p:nvSpPr>
        <p:spPr>
          <a:xfrm>
            <a:off x="375659" y="284216"/>
            <a:ext cx="7639256" cy="523220"/>
          </a:xfrm>
          <a:prstGeom prst="rect">
            <a:avLst/>
          </a:prstGeom>
          <a:noFill/>
        </p:spPr>
        <p:txBody>
          <a:bodyPr wrap="square">
            <a:spAutoFit/>
          </a:bodyPr>
          <a:lstStyle/>
          <a:p>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is an Access and Participation Plan? </a:t>
            </a:r>
            <a:endParaRPr lang="en-GB" sz="2000"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F3385B64-8D5E-4819-8BD9-7A84A893B36E}"/>
              </a:ext>
            </a:extLst>
          </p:cNvPr>
          <p:cNvPicPr>
            <a:picLocks noChangeAspect="1"/>
          </p:cNvPicPr>
          <p:nvPr/>
        </p:nvPicPr>
        <p:blipFill rotWithShape="1">
          <a:blip r:embed="rId4"/>
          <a:srcRect l="7491" t="25632" r="6611" b="52227"/>
          <a:stretch/>
        </p:blipFill>
        <p:spPr>
          <a:xfrm>
            <a:off x="11251910" y="5987557"/>
            <a:ext cx="803613" cy="762539"/>
          </a:xfrm>
          <a:prstGeom prst="rect">
            <a:avLst/>
          </a:prstGeom>
        </p:spPr>
      </p:pic>
    </p:spTree>
    <p:extLst>
      <p:ext uri="{BB962C8B-B14F-4D97-AF65-F5344CB8AC3E}">
        <p14:creationId xmlns:p14="http://schemas.microsoft.com/office/powerpoint/2010/main" val="12090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262_OU_Presentation_Template_WIDE_UK.pptx" id="{0D03CF9A-D069-4DB5-98CC-BA9287862A76}" vid="{07C1CE78-EE35-498E-9E2C-57BA0D26E199}"/>
    </a:ext>
  </a:extLst>
</a:theme>
</file>

<file path=ppt/theme/theme5.xml><?xml version="1.0" encoding="utf-8"?>
<a:theme xmlns:a="http://schemas.openxmlformats.org/drawingml/2006/main" name="1_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F0F73387-2611-4D57-B067-6DE4A4C30FF6}"/>
    </a:ext>
  </a:extLst>
</a:theme>
</file>

<file path=ppt/theme/theme6.xml><?xml version="1.0" encoding="utf-8"?>
<a:theme xmlns:a="http://schemas.openxmlformats.org/drawingml/2006/main" name="2_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F0F73387-2611-4D57-B067-6DE4A4C30FF6}"/>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5703</Words>
  <Application>Microsoft Office PowerPoint</Application>
  <PresentationFormat>Widescreen</PresentationFormat>
  <Paragraphs>560</Paragraphs>
  <Slides>44</Slides>
  <Notes>13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44</vt:i4>
      </vt:variant>
    </vt:vector>
  </HeadingPairs>
  <TitlesOfParts>
    <vt:vector size="57" baseType="lpstr">
      <vt:lpstr>Arial</vt:lpstr>
      <vt:lpstr>Calibri</vt:lpstr>
      <vt:lpstr>Calibri Light</vt:lpstr>
      <vt:lpstr>Segoe UI</vt:lpstr>
      <vt:lpstr>Symbol</vt:lpstr>
      <vt:lpstr>Wingdings</vt:lpstr>
      <vt:lpstr>OU Section</vt:lpstr>
      <vt:lpstr>OU Layouts</vt:lpstr>
      <vt:lpstr>1_OU Section</vt:lpstr>
      <vt:lpstr>2_OU Section</vt:lpstr>
      <vt:lpstr>1_OU Layouts</vt:lpstr>
      <vt:lpstr>2_OU Layouts</vt:lpstr>
      <vt:lpstr>1_Office Theme</vt:lpstr>
      <vt:lpstr>Mental Health Declarations of Black Student Task &amp; Finish Group  WELCOME Rehana Awan  Close Down Seminar 13th December 2021 13:00-15:00</vt:lpstr>
      <vt:lpstr>Agenda         </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 Student  Mental Health Declaration</vt:lpstr>
      <vt:lpstr>PowerPoint Presentation</vt:lpstr>
      <vt:lpstr>PowerPoint Presentation</vt:lpstr>
      <vt:lpstr>PowerPoint Presentation</vt:lpstr>
      <vt:lpstr>Policies and procedures </vt:lpstr>
      <vt:lpstr>Policies and procedures</vt:lpstr>
      <vt:lpstr>Policies and procedures</vt:lpstr>
      <vt:lpstr>Policies and procedures</vt:lpstr>
      <vt:lpstr>PowerPoint Presentation</vt:lpstr>
      <vt:lpstr>Scholarship </vt:lpstr>
      <vt:lpstr>Issues and Context  </vt:lpstr>
      <vt:lpstr>Desk research </vt:lpstr>
      <vt:lpstr>How do we talk about race and mental health?  John Butcher, Rehana Awan, Darren Gray </vt:lpstr>
      <vt:lpstr>Age:  27</vt:lpstr>
      <vt:lpstr>Age:  45 </vt:lpstr>
      <vt:lpstr>Age:  57</vt:lpstr>
      <vt:lpstr>Age:  38</vt:lpstr>
      <vt:lpstr>Age:  47 </vt:lpstr>
      <vt:lpstr>Key recommendation: </vt:lpstr>
      <vt:lpstr>Language and Communication</vt:lpstr>
      <vt:lpstr>Language and Communication Aim</vt:lpstr>
      <vt:lpstr>Findings – Institutional inequalities leading to </vt:lpstr>
      <vt:lpstr>Findings - Lack of institution (internal of</vt:lpstr>
      <vt:lpstr>Findings - Lack of institution understanding (externally) of</vt:lpstr>
      <vt:lpstr> Suggestions to inform future support:  </vt:lpstr>
      <vt:lpstr>PowerPoint Presentation</vt:lpstr>
      <vt:lpstr>PowerPoint Presentation</vt:lpstr>
      <vt:lpstr>Resources</vt:lpstr>
      <vt:lpstr>PowerPoint Presentation</vt:lpstr>
      <vt:lpstr>PowerPoint Presentation</vt:lpstr>
      <vt:lpstr>PowerPoint Presentation</vt:lpstr>
      <vt:lpstr>Mental Health Declarations of Black Student Task &amp; Finish Group   THANK YOU Rehana Awan  Close Down Seminar 13th December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Policies and procedures</dc:title>
  <dc:creator>Tim.Coughlan</dc:creator>
  <cp:lastModifiedBy>Caroline.Fletcher-Moore</cp:lastModifiedBy>
  <cp:revision>19</cp:revision>
  <dcterms:created xsi:type="dcterms:W3CDTF">2021-12-09T15:46:01Z</dcterms:created>
  <dcterms:modified xsi:type="dcterms:W3CDTF">2021-12-21T14:28:02Z</dcterms:modified>
</cp:coreProperties>
</file>