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9" r:id="rId3"/>
    <p:sldId id="281" r:id="rId4"/>
    <p:sldId id="278" r:id="rId5"/>
    <p:sldId id="262" r:id="rId6"/>
    <p:sldId id="263" r:id="rId7"/>
    <p:sldId id="283" r:id="rId8"/>
    <p:sldId id="286" r:id="rId9"/>
    <p:sldId id="284" r:id="rId10"/>
    <p:sldId id="274" r:id="rId11"/>
    <p:sldId id="264" r:id="rId12"/>
    <p:sldId id="271" r:id="rId13"/>
    <p:sldId id="275" r:id="rId14"/>
    <p:sldId id="256" r:id="rId15"/>
    <p:sldId id="285" r:id="rId16"/>
    <p:sldId id="267" r:id="rId17"/>
    <p:sldId id="269" r:id="rId18"/>
    <p:sldId id="266" r:id="rId19"/>
    <p:sldId id="259" r:id="rId20"/>
  </p:sldIdLst>
  <p:sldSz cx="9144000" cy="6858000" type="screen4x3"/>
  <p:notesSz cx="6797675" cy="9926638"/>
  <p:defaultTextStyle>
    <a:defPPr>
      <a:defRPr lang="en-GB"/>
    </a:defPPr>
    <a:lvl1pPr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">
      <a:spcBef>
        <a:spcPct val="3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FFFFFF"/>
    <a:srgbClr val="D6A300"/>
    <a:srgbClr val="A47D00"/>
    <a:srgbClr val="FCD852"/>
    <a:srgbClr val="A8034F"/>
    <a:srgbClr val="A8B50A"/>
    <a:srgbClr val="007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01A09-5E3D-4101-8DCE-76B083440F57}" v="1" dt="2021-12-21T12:44:34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53" autoAdjust="0"/>
    <p:restoredTop sz="64780" autoAdjust="0"/>
  </p:normalViewPr>
  <p:slideViewPr>
    <p:cSldViewPr snapToGrid="0">
      <p:cViewPr varScale="1">
        <p:scale>
          <a:sx n="110" d="100"/>
          <a:sy n="110" d="100"/>
        </p:scale>
        <p:origin x="20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6008" y="2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44AF512D-E224-4E93-B1D1-FE2471EDF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defRPr sz="1200"/>
            </a:lvl1pPr>
          </a:lstStyle>
          <a:p>
            <a:fld id="{164B663F-FE7E-487F-B07F-3A770B0BE1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63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3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5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7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92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5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52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3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610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7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35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0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9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2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79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GB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9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12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08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B663F-FE7E-487F-B07F-3A770B0BE146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227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932" y="299722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467544" y="299723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>
                <a:solidFill>
                  <a:srgbClr val="002060"/>
                </a:solidFill>
              </a:rPr>
              <a:t>The UK’s European university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r>
              <a:rPr lang="en-US" dirty="0"/>
              <a:t>TYPE YOUR HEADING HERE / </a:t>
            </a:r>
            <a:r>
              <a:rPr lang="en-US" dirty="0">
                <a:solidFill>
                  <a:srgbClr val="D6A300"/>
                </a:solidFill>
              </a:rPr>
              <a:t>LOREM IPSUM DOLOR SIT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73800" y="14478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69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0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1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3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120E-D285-AB4E-A8AD-A867D4018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860" y="0"/>
            <a:ext cx="9143999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 userDrawn="1"/>
        </p:nvSpPr>
        <p:spPr>
          <a:xfrm>
            <a:off x="1547664" y="1196752"/>
            <a:ext cx="4392488" cy="2403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547664" y="5949280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697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489743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  <a:p>
            <a:endParaRPr lang="en-GB" sz="800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3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Caption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3" y="3228975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3" y="1484313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6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34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0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3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5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GB" dirty="0"/>
              <a:t>Thomas and Quinlan 2021 – OUAPS Online Webinar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6553200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0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Page </a:t>
            </a:r>
            <a:fld id="{BB9ACB3B-81A4-6247-87B5-FC3E0A04C89B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60" r:id="rId4"/>
    <p:sldLayoutId id="2147483661" r:id="rId5"/>
    <p:sldLayoutId id="2147483659" r:id="rId6"/>
    <p:sldLayoutId id="2147483653" r:id="rId7"/>
    <p:sldLayoutId id="2147483654" r:id="rId8"/>
    <p:sldLayoutId id="2147483655" r:id="rId9"/>
    <p:sldLayoutId id="2147483656" r:id="rId10"/>
    <p:sldLayoutId id="2147483662" r:id="rId11"/>
    <p:sldLayoutId id="2147483657" r:id="rId12"/>
    <p:sldLayoutId id="2147483658" r:id="rId13"/>
    <p:sldLayoutId id="2147483664" r:id="rId14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.S.P.Thomas@kent.ac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.M.Quinlan@kent.ac.u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AB71089-E6A1-6448-A2AB-2ECE76DEB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929898"/>
            <a:ext cx="9144000" cy="592810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" y="931243"/>
            <a:ext cx="4644008" cy="772368"/>
          </a:xfrm>
        </p:spPr>
        <p:txBody>
          <a:bodyPr/>
          <a:lstStyle/>
          <a:p>
            <a:r>
              <a:rPr lang="en-US" b="1" dirty="0">
                <a:latin typeface="+mj-lt"/>
              </a:rPr>
              <a:t>Reimagining Curricula: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523806"/>
            <a:ext cx="4644008" cy="13841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 i="0" dirty="0">
                <a:latin typeface="+mj-lt"/>
              </a:rPr>
              <a:t>Why We Need to Reimagine the Curricula to in Higher Education to Make it More Culturally Sensitive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31D29CF-5D34-454B-AA82-FAEF8B0C866D}"/>
              </a:ext>
            </a:extLst>
          </p:cNvPr>
          <p:cNvSpPr txBox="1">
            <a:spLocks/>
          </p:cNvSpPr>
          <p:nvPr/>
        </p:nvSpPr>
        <p:spPr bwMode="auto">
          <a:xfrm>
            <a:off x="0" y="2833830"/>
            <a:ext cx="4644008" cy="8858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0" rIns="252000" bIns="15480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ctr" hangingPunct="1">
              <a:lnSpc>
                <a:spcPts val="13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75000"/>
              <a:buNone/>
              <a:defRPr sz="1400" i="1" spc="-50">
                <a:solidFill>
                  <a:srgbClr val="D6A300"/>
                </a:solidFill>
                <a:latin typeface="Century Schoolbook"/>
                <a:ea typeface="+mn-ea"/>
                <a:cs typeface="Century Schoolbook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kern="0" dirty="0">
              <a:solidFill>
                <a:srgbClr val="FFFFFF"/>
              </a:solidFill>
              <a:latin typeface="+mn-lt"/>
            </a:endParaRPr>
          </a:p>
          <a:p>
            <a:pPr algn="ctr"/>
            <a:r>
              <a:rPr lang="en-US" kern="0" dirty="0">
                <a:solidFill>
                  <a:srgbClr val="FFFFFF"/>
                </a:solidFill>
                <a:latin typeface="+mn-lt"/>
              </a:rPr>
              <a:t>9 December  2021</a:t>
            </a:r>
          </a:p>
          <a:p>
            <a:pPr algn="ctr"/>
            <a:endParaRPr lang="en-US" kern="0" dirty="0">
              <a:latin typeface="+mn-lt"/>
            </a:endParaRPr>
          </a:p>
          <a:p>
            <a:pPr algn="ctr"/>
            <a:r>
              <a:rPr lang="en-GB" i="0" kern="0" dirty="0">
                <a:latin typeface="+mn-lt"/>
              </a:rPr>
              <a:t>Open University APS Webinar</a:t>
            </a:r>
            <a:endParaRPr lang="en-US" i="0" kern="0" dirty="0">
              <a:latin typeface="+mn-lt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AE2492-524A-0542-8EFA-22D1EA3172BB}"/>
              </a:ext>
            </a:extLst>
          </p:cNvPr>
          <p:cNvSpPr txBox="1">
            <a:spLocks/>
          </p:cNvSpPr>
          <p:nvPr/>
        </p:nvSpPr>
        <p:spPr bwMode="auto">
          <a:xfrm>
            <a:off x="-1" y="3638218"/>
            <a:ext cx="4644009" cy="134579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2000" tIns="0" rIns="252000" bIns="15480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ctr" hangingPunct="1">
              <a:lnSpc>
                <a:spcPts val="1380"/>
              </a:lnSpc>
              <a:spcBef>
                <a:spcPts val="0"/>
              </a:spcBef>
              <a:spcAft>
                <a:spcPct val="0"/>
              </a:spcAft>
              <a:buClr>
                <a:srgbClr val="6C0421"/>
              </a:buClr>
              <a:buSzPct val="175000"/>
              <a:buNone/>
              <a:defRPr sz="1400" i="1" spc="-50" baseline="0">
                <a:solidFill>
                  <a:srgbClr val="D6A300"/>
                </a:solidFill>
                <a:latin typeface="Century Schoolbook"/>
                <a:ea typeface="+mn-ea"/>
                <a:cs typeface="Century Schoolbook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rgbClr val="6C042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rgbClr val="6C0421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rgbClr val="6C042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kern="0" dirty="0">
                <a:solidFill>
                  <a:schemeClr val="bg1"/>
                </a:solidFill>
                <a:latin typeface="+mj-lt"/>
                <a:cs typeface="+mj-cs"/>
              </a:rPr>
              <a:t>Dave S.P. Thomas </a:t>
            </a:r>
          </a:p>
          <a:p>
            <a:pPr algn="ctr">
              <a:lnSpc>
                <a:spcPct val="100000"/>
              </a:lnSpc>
            </a:pPr>
            <a:r>
              <a:rPr lang="en-US" sz="1800" kern="0" dirty="0">
                <a:solidFill>
                  <a:schemeClr val="bg1"/>
                </a:solidFill>
                <a:latin typeface="+mj-lt"/>
                <a:cs typeface="+mj-cs"/>
              </a:rPr>
              <a:t>and </a:t>
            </a:r>
          </a:p>
          <a:p>
            <a:pPr algn="ctr">
              <a:lnSpc>
                <a:spcPct val="100000"/>
              </a:lnSpc>
            </a:pPr>
            <a:r>
              <a:rPr lang="en-US" sz="1800" kern="0" dirty="0">
                <a:solidFill>
                  <a:schemeClr val="bg1"/>
                </a:solidFill>
                <a:latin typeface="+mj-lt"/>
                <a:cs typeface="+mj-cs"/>
              </a:rPr>
              <a:t>Kathleen M. Quinlan PhD</a:t>
            </a:r>
          </a:p>
          <a:p>
            <a:pPr algn="ctr"/>
            <a:r>
              <a:rPr lang="en-US" kern="0" dirty="0">
                <a:latin typeface="+mn-lt"/>
                <a:cs typeface="+mn-cs"/>
              </a:rPr>
              <a:t>Centre for the Study of Higher Education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+mn-lt"/>
                <a:cs typeface="+mn-cs"/>
              </a:rPr>
              <a:t>University of Kent, UK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6E320C-A90D-5440-A50D-5C2544AC5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3416300"/>
            <a:ext cx="12700" cy="25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B2A52E-F250-5542-83F4-CBD1990BA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50" y="3568700"/>
            <a:ext cx="12700" cy="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38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65240-D937-604F-823F-4EFAD262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D515-83EE-3047-96B5-6C7255C6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Analyses: </a:t>
            </a:r>
          </a:p>
          <a:p>
            <a:pPr lvl="1"/>
            <a:r>
              <a:rPr lang="en-GB" dirty="0"/>
              <a:t>Principal Components Analysis to validate survey</a:t>
            </a:r>
          </a:p>
          <a:p>
            <a:pPr lvl="1"/>
            <a:r>
              <a:rPr lang="en-GB" dirty="0"/>
              <a:t>Descriptive statistics and t-tests</a:t>
            </a:r>
          </a:p>
          <a:p>
            <a:pPr lvl="1"/>
            <a:r>
              <a:rPr lang="en-GB" dirty="0"/>
              <a:t>Regression analysis with mediation analysis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1E8DE-4EDE-AE46-9B8F-E7CE3A6F8C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508" y="2825984"/>
            <a:ext cx="5532895" cy="3679591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FBCF4FA-AD56-7543-A3CC-0EEFE290A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177543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D3C9-5CF0-5D4D-83E3-8AA74DC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6D64-CCF3-C240-A3D5-8993A65ED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91513" cy="1818445"/>
          </a:xfrm>
        </p:spPr>
        <p:txBody>
          <a:bodyPr/>
          <a:lstStyle/>
          <a:p>
            <a:r>
              <a:rPr lang="en-US" dirty="0"/>
              <a:t>BAME students perceived their curriculum as </a:t>
            </a:r>
            <a:r>
              <a:rPr lang="en-US" b="1" dirty="0"/>
              <a:t>less culturally sensitive on all four dimensions</a:t>
            </a:r>
            <a:r>
              <a:rPr lang="en-US" dirty="0"/>
              <a:t> of the Culturally Sensitive Curricula Scales than White students. </a:t>
            </a:r>
          </a:p>
          <a:p>
            <a:r>
              <a:rPr lang="en-US" dirty="0"/>
              <a:t>All study variables showed </a:t>
            </a:r>
            <a:r>
              <a:rPr lang="en-US" b="1" dirty="0"/>
              <a:t>significant</a:t>
            </a:r>
            <a:r>
              <a:rPr lang="en-US" dirty="0"/>
              <a:t> </a:t>
            </a:r>
            <a:r>
              <a:rPr lang="en-US" b="1" dirty="0"/>
              <a:t>mean differences </a:t>
            </a:r>
            <a:r>
              <a:rPr lang="en-US" dirty="0"/>
              <a:t>between BAME and White students, with medium to large effect sizes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4F4B27-A9B8-2D44-A546-B837980A9F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033492"/>
            <a:ext cx="8562814" cy="22979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187F94-2CE1-074C-BF87-7A710874D51A}"/>
              </a:ext>
            </a:extLst>
          </p:cNvPr>
          <p:cNvSpPr/>
          <p:nvPr/>
        </p:nvSpPr>
        <p:spPr>
          <a:xfrm>
            <a:off x="592850" y="3694938"/>
            <a:ext cx="82915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Independent Samples T-test for CSCS - Ethnicity (BAME vs White Students)</a:t>
            </a:r>
            <a:r>
              <a:rPr lang="en-GB" sz="1600" b="1" dirty="0">
                <a:latin typeface="+mn-lt"/>
              </a:rPr>
              <a:t> </a:t>
            </a:r>
            <a:endParaRPr lang="en-US" sz="1600" b="1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533714-1E74-0847-9417-4388D6802219}"/>
              </a:ext>
            </a:extLst>
          </p:cNvPr>
          <p:cNvSpPr txBox="1"/>
          <p:nvPr/>
        </p:nvSpPr>
        <p:spPr>
          <a:xfrm>
            <a:off x="592850" y="4655738"/>
            <a:ext cx="6303250" cy="71292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89F13C3-870F-BF43-882A-9A59BD02D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24752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B1D13D-4A5A-A14E-B44D-771870DD3645}"/>
              </a:ext>
            </a:extLst>
          </p:cNvPr>
          <p:cNvCxnSpPr>
            <a:cxnSpLocks/>
          </p:cNvCxnSpPr>
          <p:nvPr/>
        </p:nvCxnSpPr>
        <p:spPr>
          <a:xfrm flipV="1">
            <a:off x="5150322" y="1378566"/>
            <a:ext cx="2134095" cy="8745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C3FD59-9AFD-5F40-82D7-8E3574669636}"/>
              </a:ext>
            </a:extLst>
          </p:cNvPr>
          <p:cNvSpPr/>
          <p:nvPr/>
        </p:nvSpPr>
        <p:spPr>
          <a:xfrm>
            <a:off x="3444894" y="1094196"/>
            <a:ext cx="1732954" cy="17205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Student’s Ethnicity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96C80D-967A-2D48-8E36-1BB86783C8CF}"/>
              </a:ext>
            </a:extLst>
          </p:cNvPr>
          <p:cNvSpPr/>
          <p:nvPr/>
        </p:nvSpPr>
        <p:spPr>
          <a:xfrm>
            <a:off x="7351041" y="1086062"/>
            <a:ext cx="1638804" cy="180078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Academic Interaction with Teachers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368FB3D-9980-E041-8342-A5848E64F790}"/>
              </a:ext>
            </a:extLst>
          </p:cNvPr>
          <p:cNvSpPr/>
          <p:nvPr/>
        </p:nvSpPr>
        <p:spPr>
          <a:xfrm>
            <a:off x="5869171" y="5156790"/>
            <a:ext cx="878959" cy="698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539C73C-53A3-914A-99DC-C31DA67F0ECE}"/>
              </a:ext>
            </a:extLst>
          </p:cNvPr>
          <p:cNvSpPr/>
          <p:nvPr/>
        </p:nvSpPr>
        <p:spPr>
          <a:xfrm>
            <a:off x="5883487" y="6065045"/>
            <a:ext cx="878959" cy="698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520C8F4-71B5-8940-BF12-092F412FBB08}"/>
              </a:ext>
            </a:extLst>
          </p:cNvPr>
          <p:cNvSpPr/>
          <p:nvPr/>
        </p:nvSpPr>
        <p:spPr>
          <a:xfrm>
            <a:off x="5869171" y="3374064"/>
            <a:ext cx="878959" cy="698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E214B63-69D4-2741-8C27-5D3062CD5477}"/>
              </a:ext>
            </a:extLst>
          </p:cNvPr>
          <p:cNvSpPr/>
          <p:nvPr/>
        </p:nvSpPr>
        <p:spPr>
          <a:xfrm>
            <a:off x="5869172" y="4242390"/>
            <a:ext cx="878959" cy="698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AED9011-4978-0849-A8A7-5069ADA14AB1}"/>
              </a:ext>
            </a:extLst>
          </p:cNvPr>
          <p:cNvSpPr/>
          <p:nvPr/>
        </p:nvSpPr>
        <p:spPr>
          <a:xfrm>
            <a:off x="91769" y="3965162"/>
            <a:ext cx="1430132" cy="8306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Student’s Ethnicity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0F3804-F594-B641-BE42-47966866091E}"/>
              </a:ext>
            </a:extLst>
          </p:cNvPr>
          <p:cNvSpPr/>
          <p:nvPr/>
        </p:nvSpPr>
        <p:spPr>
          <a:xfrm>
            <a:off x="2772697" y="3925650"/>
            <a:ext cx="1498583" cy="180067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Academic Interaction with Teachers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4CF82B-A0DB-1C49-BC4B-F89247248001}"/>
              </a:ext>
            </a:extLst>
          </p:cNvPr>
          <p:cNvCxnSpPr>
            <a:cxnSpLocks/>
          </p:cNvCxnSpPr>
          <p:nvPr/>
        </p:nvCxnSpPr>
        <p:spPr>
          <a:xfrm>
            <a:off x="5205243" y="1755722"/>
            <a:ext cx="2073568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E6079D-B336-3E42-96CB-609AB664B13B}"/>
              </a:ext>
            </a:extLst>
          </p:cNvPr>
          <p:cNvCxnSpPr>
            <a:cxnSpLocks/>
          </p:cNvCxnSpPr>
          <p:nvPr/>
        </p:nvCxnSpPr>
        <p:spPr>
          <a:xfrm>
            <a:off x="5233129" y="2116775"/>
            <a:ext cx="2047461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2E7AC0-CC15-ED43-9F82-7701F1D61259}"/>
              </a:ext>
            </a:extLst>
          </p:cNvPr>
          <p:cNvCxnSpPr>
            <a:cxnSpLocks/>
          </p:cNvCxnSpPr>
          <p:nvPr/>
        </p:nvCxnSpPr>
        <p:spPr>
          <a:xfrm>
            <a:off x="5218813" y="2545329"/>
            <a:ext cx="2095996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F6F682-AB79-4E4A-AE93-D6F4330EB87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214080" y="2814727"/>
            <a:ext cx="655091" cy="90844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25B6CC-B996-4248-8F4D-AF58C1655068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766095" y="2902125"/>
            <a:ext cx="1103077" cy="1689368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79E34E-495C-AA4A-B93D-C6B6984CE4FC}"/>
              </a:ext>
            </a:extLst>
          </p:cNvPr>
          <p:cNvCxnSpPr>
            <a:cxnSpLocks/>
          </p:cNvCxnSpPr>
          <p:nvPr/>
        </p:nvCxnSpPr>
        <p:spPr>
          <a:xfrm>
            <a:off x="3700978" y="2902903"/>
            <a:ext cx="2105064" cy="3454702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04D6FD-B13C-4441-B247-B5DC76C4ADD9}"/>
              </a:ext>
            </a:extLst>
          </p:cNvPr>
          <p:cNvCxnSpPr>
            <a:cxnSpLocks/>
          </p:cNvCxnSpPr>
          <p:nvPr/>
        </p:nvCxnSpPr>
        <p:spPr>
          <a:xfrm>
            <a:off x="4197664" y="2882450"/>
            <a:ext cx="1638338" cy="2623442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51EC55-89AC-E349-AADD-D13D152E1EE5}"/>
              </a:ext>
            </a:extLst>
          </p:cNvPr>
          <p:cNvCxnSpPr>
            <a:cxnSpLocks/>
          </p:cNvCxnSpPr>
          <p:nvPr/>
        </p:nvCxnSpPr>
        <p:spPr>
          <a:xfrm flipV="1">
            <a:off x="6839891" y="2932517"/>
            <a:ext cx="1993891" cy="3277722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BC392B-A83F-8B4C-8462-7286ABDF18B0}"/>
              </a:ext>
            </a:extLst>
          </p:cNvPr>
          <p:cNvCxnSpPr>
            <a:cxnSpLocks/>
          </p:cNvCxnSpPr>
          <p:nvPr/>
        </p:nvCxnSpPr>
        <p:spPr>
          <a:xfrm flipV="1">
            <a:off x="6809931" y="2913741"/>
            <a:ext cx="1601330" cy="2471476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9B5CED-C0D0-094C-8AB3-A8A750E0730E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748130" y="2882450"/>
            <a:ext cx="602911" cy="840717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9DE3E9-EF6E-CD40-A1B9-2F0A1CDA822A}"/>
              </a:ext>
            </a:extLst>
          </p:cNvPr>
          <p:cNvCxnSpPr>
            <a:cxnSpLocks/>
          </p:cNvCxnSpPr>
          <p:nvPr/>
        </p:nvCxnSpPr>
        <p:spPr>
          <a:xfrm flipV="1">
            <a:off x="6839891" y="2877458"/>
            <a:ext cx="1076555" cy="1517766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07F534A-C3EF-054D-BD00-E0EAEF92B42E}"/>
              </a:ext>
            </a:extLst>
          </p:cNvPr>
          <p:cNvCxnSpPr>
            <a:cxnSpLocks/>
          </p:cNvCxnSpPr>
          <p:nvPr/>
        </p:nvCxnSpPr>
        <p:spPr>
          <a:xfrm>
            <a:off x="1521901" y="4395224"/>
            <a:ext cx="1250796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2F34622-0681-F746-81A0-AFA8646A60DE}"/>
              </a:ext>
            </a:extLst>
          </p:cNvPr>
          <p:cNvSpPr txBox="1"/>
          <p:nvPr/>
        </p:nvSpPr>
        <p:spPr>
          <a:xfrm>
            <a:off x="1032265" y="3387176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Mediator not in Model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E9A1BE-DF9B-3C4D-B63A-EA0C9F07EEE6}"/>
              </a:ext>
            </a:extLst>
          </p:cNvPr>
          <p:cNvSpPr txBox="1"/>
          <p:nvPr/>
        </p:nvSpPr>
        <p:spPr>
          <a:xfrm>
            <a:off x="91769" y="6065217"/>
            <a:ext cx="558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Effects of Ethnicity on Academic Interaction with Teachers: Mediation by Culturally Sensitive Curriculum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EC4507-316E-6A41-A15E-B68013B405C5}"/>
              </a:ext>
            </a:extLst>
          </p:cNvPr>
          <p:cNvSpPr txBox="1"/>
          <p:nvPr/>
        </p:nvSpPr>
        <p:spPr>
          <a:xfrm>
            <a:off x="1147646" y="1315446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Mediator in Model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3D2A4D35-8F16-3844-A869-B49B84B941B6}"/>
              </a:ext>
            </a:extLst>
          </p:cNvPr>
          <p:cNvSpPr txBox="1">
            <a:spLocks/>
          </p:cNvSpPr>
          <p:nvPr/>
        </p:nvSpPr>
        <p:spPr bwMode="auto">
          <a:xfrm>
            <a:off x="165614" y="383564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kern="0" dirty="0"/>
              <a:t>Results – Academic Interaction with Teachers</a:t>
            </a:r>
          </a:p>
        </p:txBody>
      </p:sp>
    </p:spTree>
    <p:extLst>
      <p:ext uri="{BB962C8B-B14F-4D97-AF65-F5344CB8AC3E}">
        <p14:creationId xmlns:p14="http://schemas.microsoft.com/office/powerpoint/2010/main" val="8953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5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0887-61C8-B74B-971E-E97BEDC3B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FC9DEB-9852-1143-BD5B-475B3B197333}"/>
              </a:ext>
            </a:extLst>
          </p:cNvPr>
          <p:cNvSpPr/>
          <p:nvPr/>
        </p:nvSpPr>
        <p:spPr>
          <a:xfrm>
            <a:off x="838200" y="1548918"/>
            <a:ext cx="747871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Pearson Product-Moment Correlations for the Study Variables</a:t>
            </a: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D4F732-2A23-994C-82E7-06F57929DF2C}"/>
              </a:ext>
            </a:extLst>
          </p:cNvPr>
          <p:cNvGraphicFramePr>
            <a:graphicFrameLocks noGrp="1"/>
          </p:cNvGraphicFramePr>
          <p:nvPr/>
        </p:nvGraphicFramePr>
        <p:xfrm>
          <a:off x="278969" y="2603714"/>
          <a:ext cx="8469746" cy="3229221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432579">
                  <a:extLst>
                    <a:ext uri="{9D8B030D-6E8A-4147-A177-3AD203B41FA5}">
                      <a16:colId xmlns:a16="http://schemas.microsoft.com/office/drawing/2014/main" val="3109547004"/>
                    </a:ext>
                  </a:extLst>
                </a:gridCol>
                <a:gridCol w="2796415">
                  <a:extLst>
                    <a:ext uri="{9D8B030D-6E8A-4147-A177-3AD203B41FA5}">
                      <a16:colId xmlns:a16="http://schemas.microsoft.com/office/drawing/2014/main" val="3799612407"/>
                    </a:ext>
                  </a:extLst>
                </a:gridCol>
                <a:gridCol w="871307">
                  <a:extLst>
                    <a:ext uri="{9D8B030D-6E8A-4147-A177-3AD203B41FA5}">
                      <a16:colId xmlns:a16="http://schemas.microsoft.com/office/drawing/2014/main" val="646793222"/>
                    </a:ext>
                  </a:extLst>
                </a:gridCol>
                <a:gridCol w="700488">
                  <a:extLst>
                    <a:ext uri="{9D8B030D-6E8A-4147-A177-3AD203B41FA5}">
                      <a16:colId xmlns:a16="http://schemas.microsoft.com/office/drawing/2014/main" val="3570672484"/>
                    </a:ext>
                  </a:extLst>
                </a:gridCol>
                <a:gridCol w="700488">
                  <a:extLst>
                    <a:ext uri="{9D8B030D-6E8A-4147-A177-3AD203B41FA5}">
                      <a16:colId xmlns:a16="http://schemas.microsoft.com/office/drawing/2014/main" val="413744252"/>
                    </a:ext>
                  </a:extLst>
                </a:gridCol>
                <a:gridCol w="700488">
                  <a:extLst>
                    <a:ext uri="{9D8B030D-6E8A-4147-A177-3AD203B41FA5}">
                      <a16:colId xmlns:a16="http://schemas.microsoft.com/office/drawing/2014/main" val="235849362"/>
                    </a:ext>
                  </a:extLst>
                </a:gridCol>
                <a:gridCol w="784053">
                  <a:extLst>
                    <a:ext uri="{9D8B030D-6E8A-4147-A177-3AD203B41FA5}">
                      <a16:colId xmlns:a16="http://schemas.microsoft.com/office/drawing/2014/main" val="4029467664"/>
                    </a:ext>
                  </a:extLst>
                </a:gridCol>
                <a:gridCol w="783440">
                  <a:extLst>
                    <a:ext uri="{9D8B030D-6E8A-4147-A177-3AD203B41FA5}">
                      <a16:colId xmlns:a16="http://schemas.microsoft.com/office/drawing/2014/main" val="1954696515"/>
                    </a:ext>
                  </a:extLst>
                </a:gridCol>
                <a:gridCol w="700488">
                  <a:extLst>
                    <a:ext uri="{9D8B030D-6E8A-4147-A177-3AD203B41FA5}">
                      <a16:colId xmlns:a16="http://schemas.microsoft.com/office/drawing/2014/main" val="463007406"/>
                    </a:ext>
                  </a:extLst>
                </a:gridCol>
              </a:tblGrid>
              <a:tr h="384415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0225888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GB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8576545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Ethnicity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28888365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Diversity Represented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.306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1305853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Positive Portrayals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.446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.459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8278479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Challenge Power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.306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.574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.417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793407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Inclusive Classroom Interactions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.381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.372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.332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.450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712643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Academic Interaction with Teachers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.217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.187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.217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.228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.248</a:t>
                      </a:r>
                      <a:r>
                        <a:rPr lang="en-US" sz="1400" baseline="30000">
                          <a:effectLst/>
                        </a:rPr>
                        <a:t>**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1394524"/>
                  </a:ext>
                </a:extLst>
              </a:tr>
              <a:tr h="270934"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Interest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.305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.214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.223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.226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.207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.330</a:t>
                      </a:r>
                      <a:r>
                        <a:rPr lang="en-US" sz="1400" baseline="30000" dirty="0">
                          <a:effectLst/>
                        </a:rPr>
                        <a:t>**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00823770"/>
                  </a:ext>
                </a:extLst>
              </a:tr>
              <a:tr h="270934">
                <a:tc gridSpan="9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448573"/>
                  </a:ext>
                </a:extLst>
              </a:tr>
              <a:tr h="270934">
                <a:tc gridSpan="9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** p &lt; .01 (2-tailed)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4105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61CF0CC-99B9-1A46-81F0-F83324EAF1D0}"/>
              </a:ext>
            </a:extLst>
          </p:cNvPr>
          <p:cNvSpPr txBox="1"/>
          <p:nvPr/>
        </p:nvSpPr>
        <p:spPr>
          <a:xfrm>
            <a:off x="4428565" y="4871988"/>
            <a:ext cx="2935941" cy="50178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8025AB4-6FBC-F744-AAF0-563148B6A7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25765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B1D13D-4A5A-A14E-B44D-771870DD3645}"/>
              </a:ext>
            </a:extLst>
          </p:cNvPr>
          <p:cNvCxnSpPr>
            <a:cxnSpLocks/>
          </p:cNvCxnSpPr>
          <p:nvPr/>
        </p:nvCxnSpPr>
        <p:spPr>
          <a:xfrm flipV="1">
            <a:off x="5150322" y="1378566"/>
            <a:ext cx="2134095" cy="8745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1C3FD59-9AFD-5F40-82D7-8E3574669636}"/>
              </a:ext>
            </a:extLst>
          </p:cNvPr>
          <p:cNvSpPr/>
          <p:nvPr/>
        </p:nvSpPr>
        <p:spPr>
          <a:xfrm>
            <a:off x="3444894" y="1094196"/>
            <a:ext cx="1732954" cy="172053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Student’s Ethnicity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296C80D-967A-2D48-8E36-1BB86783C8CF}"/>
              </a:ext>
            </a:extLst>
          </p:cNvPr>
          <p:cNvSpPr/>
          <p:nvPr/>
        </p:nvSpPr>
        <p:spPr>
          <a:xfrm>
            <a:off x="7400086" y="1050581"/>
            <a:ext cx="1638804" cy="180078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368FB3D-9980-E041-8342-A5848E64F790}"/>
              </a:ext>
            </a:extLst>
          </p:cNvPr>
          <p:cNvSpPr/>
          <p:nvPr/>
        </p:nvSpPr>
        <p:spPr>
          <a:xfrm>
            <a:off x="5869170" y="4990040"/>
            <a:ext cx="878959" cy="44408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539C73C-53A3-914A-99DC-C31DA67F0ECE}"/>
              </a:ext>
            </a:extLst>
          </p:cNvPr>
          <p:cNvSpPr/>
          <p:nvPr/>
        </p:nvSpPr>
        <p:spPr>
          <a:xfrm>
            <a:off x="5854396" y="5779711"/>
            <a:ext cx="878959" cy="4405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ICI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520C8F4-71B5-8940-BF12-092F412FBB08}"/>
              </a:ext>
            </a:extLst>
          </p:cNvPr>
          <p:cNvSpPr/>
          <p:nvPr/>
        </p:nvSpPr>
        <p:spPr>
          <a:xfrm>
            <a:off x="5869171" y="3374064"/>
            <a:ext cx="878959" cy="51346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DP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E214B63-69D4-2741-8C27-5D3062CD5477}"/>
              </a:ext>
            </a:extLst>
          </p:cNvPr>
          <p:cNvSpPr/>
          <p:nvPr/>
        </p:nvSpPr>
        <p:spPr>
          <a:xfrm>
            <a:off x="5869172" y="4242391"/>
            <a:ext cx="878959" cy="4804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AED9011-4978-0849-A8A7-5069ADA14AB1}"/>
              </a:ext>
            </a:extLst>
          </p:cNvPr>
          <p:cNvSpPr/>
          <p:nvPr/>
        </p:nvSpPr>
        <p:spPr>
          <a:xfrm>
            <a:off x="91769" y="3965162"/>
            <a:ext cx="1430132" cy="8306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Student’s Ethnicity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0F3804-F594-B641-BE42-47966866091E}"/>
              </a:ext>
            </a:extLst>
          </p:cNvPr>
          <p:cNvSpPr/>
          <p:nvPr/>
        </p:nvSpPr>
        <p:spPr>
          <a:xfrm>
            <a:off x="2963483" y="3925650"/>
            <a:ext cx="1153015" cy="87014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64CF82B-A0DB-1C49-BC4B-F89247248001}"/>
              </a:ext>
            </a:extLst>
          </p:cNvPr>
          <p:cNvCxnSpPr>
            <a:cxnSpLocks/>
          </p:cNvCxnSpPr>
          <p:nvPr/>
        </p:nvCxnSpPr>
        <p:spPr>
          <a:xfrm>
            <a:off x="5205243" y="1755722"/>
            <a:ext cx="2073568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E6079D-B336-3E42-96CB-609AB664B13B}"/>
              </a:ext>
            </a:extLst>
          </p:cNvPr>
          <p:cNvCxnSpPr>
            <a:cxnSpLocks/>
          </p:cNvCxnSpPr>
          <p:nvPr/>
        </p:nvCxnSpPr>
        <p:spPr>
          <a:xfrm>
            <a:off x="5233129" y="2116775"/>
            <a:ext cx="2047461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82E7AC0-CC15-ED43-9F82-7701F1D61259}"/>
              </a:ext>
            </a:extLst>
          </p:cNvPr>
          <p:cNvCxnSpPr>
            <a:cxnSpLocks/>
          </p:cNvCxnSpPr>
          <p:nvPr/>
        </p:nvCxnSpPr>
        <p:spPr>
          <a:xfrm>
            <a:off x="5218813" y="2545329"/>
            <a:ext cx="2095996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F6F682-AB79-4E4A-AE93-D6F4330EB87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207808" y="2703905"/>
            <a:ext cx="661363" cy="92689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25B6CC-B996-4248-8F4D-AF58C1655068}"/>
              </a:ext>
            </a:extLst>
          </p:cNvPr>
          <p:cNvCxnSpPr>
            <a:cxnSpLocks/>
          </p:cNvCxnSpPr>
          <p:nvPr/>
        </p:nvCxnSpPr>
        <p:spPr>
          <a:xfrm>
            <a:off x="4766095" y="2902125"/>
            <a:ext cx="1085947" cy="1695326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79E34E-495C-AA4A-B93D-C6B6984CE4FC}"/>
              </a:ext>
            </a:extLst>
          </p:cNvPr>
          <p:cNvCxnSpPr>
            <a:cxnSpLocks/>
          </p:cNvCxnSpPr>
          <p:nvPr/>
        </p:nvCxnSpPr>
        <p:spPr>
          <a:xfrm>
            <a:off x="3700978" y="2902903"/>
            <a:ext cx="2121104" cy="3184958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04D6FD-B13C-4441-B247-B5DC76C4ADD9}"/>
              </a:ext>
            </a:extLst>
          </p:cNvPr>
          <p:cNvCxnSpPr>
            <a:cxnSpLocks/>
          </p:cNvCxnSpPr>
          <p:nvPr/>
        </p:nvCxnSpPr>
        <p:spPr>
          <a:xfrm>
            <a:off x="4197664" y="2882450"/>
            <a:ext cx="1609704" cy="2388773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E51EC55-89AC-E349-AADD-D13D152E1EE5}"/>
              </a:ext>
            </a:extLst>
          </p:cNvPr>
          <p:cNvCxnSpPr>
            <a:cxnSpLocks/>
          </p:cNvCxnSpPr>
          <p:nvPr/>
        </p:nvCxnSpPr>
        <p:spPr>
          <a:xfrm flipV="1">
            <a:off x="6780443" y="2957931"/>
            <a:ext cx="2053339" cy="2997132"/>
          </a:xfrm>
          <a:prstGeom prst="line">
            <a:avLst/>
          </a:prstGeom>
          <a:ln w="444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BC392B-A83F-8B4C-8462-7286ABDF18B0}"/>
              </a:ext>
            </a:extLst>
          </p:cNvPr>
          <p:cNvCxnSpPr>
            <a:cxnSpLocks/>
          </p:cNvCxnSpPr>
          <p:nvPr/>
        </p:nvCxnSpPr>
        <p:spPr>
          <a:xfrm flipV="1">
            <a:off x="6832226" y="2913741"/>
            <a:ext cx="1579035" cy="2249639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09B5CED-C0D0-094C-8AB3-A8A750E0730E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6748130" y="2882451"/>
            <a:ext cx="602911" cy="748344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9DE3E9-EF6E-CD40-A1B9-2F0A1CDA822A}"/>
              </a:ext>
            </a:extLst>
          </p:cNvPr>
          <p:cNvCxnSpPr>
            <a:cxnSpLocks/>
          </p:cNvCxnSpPr>
          <p:nvPr/>
        </p:nvCxnSpPr>
        <p:spPr>
          <a:xfrm flipV="1">
            <a:off x="6839891" y="2877458"/>
            <a:ext cx="1076555" cy="1517766"/>
          </a:xfrm>
          <a:prstGeom prst="line">
            <a:avLst/>
          </a:prstGeom>
          <a:ln w="444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07F534A-C3EF-054D-BD00-E0EAEF92B42E}"/>
              </a:ext>
            </a:extLst>
          </p:cNvPr>
          <p:cNvCxnSpPr>
            <a:cxnSpLocks/>
          </p:cNvCxnSpPr>
          <p:nvPr/>
        </p:nvCxnSpPr>
        <p:spPr>
          <a:xfrm>
            <a:off x="1521901" y="4395224"/>
            <a:ext cx="1399173" cy="0"/>
          </a:xfrm>
          <a:prstGeom prst="line">
            <a:avLst/>
          </a:prstGeom>
          <a:ln w="444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82F34622-0681-F746-81A0-AFA8646A60DE}"/>
              </a:ext>
            </a:extLst>
          </p:cNvPr>
          <p:cNvSpPr txBox="1"/>
          <p:nvPr/>
        </p:nvSpPr>
        <p:spPr>
          <a:xfrm>
            <a:off x="1032265" y="3387176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Mediator not in model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7E9A1BE-DF9B-3C4D-B63A-EA0C9F07EEE6}"/>
              </a:ext>
            </a:extLst>
          </p:cNvPr>
          <p:cNvSpPr txBox="1"/>
          <p:nvPr/>
        </p:nvSpPr>
        <p:spPr>
          <a:xfrm>
            <a:off x="22063" y="5795474"/>
            <a:ext cx="5587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 Effects of Ethnicity on Interest: Mediation by Culturally Sensitive Curriculum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B383009-2D5E-5E47-87FA-32BF011B3D27}"/>
              </a:ext>
            </a:extLst>
          </p:cNvPr>
          <p:cNvSpPr txBox="1">
            <a:spLocks/>
          </p:cNvSpPr>
          <p:nvPr/>
        </p:nvSpPr>
        <p:spPr bwMode="auto">
          <a:xfrm>
            <a:off x="542269" y="398446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kern="0" dirty="0"/>
              <a:t>Results – Interest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EC4507-316E-6A41-A15E-B68013B405C5}"/>
              </a:ext>
            </a:extLst>
          </p:cNvPr>
          <p:cNvSpPr txBox="1"/>
          <p:nvPr/>
        </p:nvSpPr>
        <p:spPr>
          <a:xfrm>
            <a:off x="1428984" y="1152774"/>
            <a:ext cx="1917513" cy="65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CSCS scales as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mediators in model</a:t>
            </a:r>
          </a:p>
        </p:txBody>
      </p:sp>
    </p:spTree>
    <p:extLst>
      <p:ext uri="{BB962C8B-B14F-4D97-AF65-F5344CB8AC3E}">
        <p14:creationId xmlns:p14="http://schemas.microsoft.com/office/powerpoint/2010/main" val="24667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5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4BEA-BC10-FF4A-8992-80EA1A3B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A9C0F-90D9-4DA0-B119-F50333BCB8CF}"/>
              </a:ext>
            </a:extLst>
          </p:cNvPr>
          <p:cNvSpPr/>
          <p:nvPr/>
        </p:nvSpPr>
        <p:spPr bwMode="auto">
          <a:xfrm>
            <a:off x="457200" y="2473569"/>
            <a:ext cx="1981200" cy="116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DB656-A745-4ACE-84EC-C04331AEACA9}"/>
              </a:ext>
            </a:extLst>
          </p:cNvPr>
          <p:cNvSpPr txBox="1"/>
          <p:nvPr/>
        </p:nvSpPr>
        <p:spPr>
          <a:xfrm>
            <a:off x="618392" y="2293202"/>
            <a:ext cx="14683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Student’s Ethnicity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0FAD1-43FF-48F9-9DE9-1523726B1D55}"/>
              </a:ext>
            </a:extLst>
          </p:cNvPr>
          <p:cNvSpPr txBox="1"/>
          <p:nvPr/>
        </p:nvSpPr>
        <p:spPr>
          <a:xfrm>
            <a:off x="3097248" y="3382018"/>
            <a:ext cx="26376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Culturally sensitive curricula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61CE9-1355-44B6-B779-C33712DF4E8A}"/>
              </a:ext>
            </a:extLst>
          </p:cNvPr>
          <p:cNvSpPr txBox="1"/>
          <p:nvPr/>
        </p:nvSpPr>
        <p:spPr>
          <a:xfrm>
            <a:off x="62450" y="1556290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Input (predictor)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2C0C1-7FAF-4157-B9BA-45C207084A4D}"/>
              </a:ext>
            </a:extLst>
          </p:cNvPr>
          <p:cNvSpPr txBox="1"/>
          <p:nvPr/>
        </p:nvSpPr>
        <p:spPr>
          <a:xfrm>
            <a:off x="2976730" y="1520073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(mediator)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24F15-5213-4DB6-8FEF-B3CD72BB323A}"/>
              </a:ext>
            </a:extLst>
          </p:cNvPr>
          <p:cNvSpPr txBox="1"/>
          <p:nvPr/>
        </p:nvSpPr>
        <p:spPr>
          <a:xfrm>
            <a:off x="6452501" y="1335406"/>
            <a:ext cx="2073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Engagement 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1C3F7-2AA0-472B-9306-425F767399AB}"/>
              </a:ext>
            </a:extLst>
          </p:cNvPr>
          <p:cNvSpPr txBox="1"/>
          <p:nvPr/>
        </p:nvSpPr>
        <p:spPr>
          <a:xfrm>
            <a:off x="6544408" y="2293202"/>
            <a:ext cx="1910862" cy="15696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Academic interactions with teachers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0448C-7408-45C6-9A17-E361EA294374}"/>
              </a:ext>
            </a:extLst>
          </p:cNvPr>
          <p:cNvSpPr txBox="1"/>
          <p:nvPr/>
        </p:nvSpPr>
        <p:spPr>
          <a:xfrm>
            <a:off x="6544408" y="5401413"/>
            <a:ext cx="1537600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/>
              <a:t>Interest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in Subject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E924F2-DF70-4ADE-A000-767F64BC2AB7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579077"/>
            <a:ext cx="3598985" cy="49515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46A530-D1E4-4B9F-B9D1-A590C399381F}"/>
              </a:ext>
            </a:extLst>
          </p:cNvPr>
          <p:cNvCxnSpPr/>
          <p:nvPr/>
        </p:nvCxnSpPr>
        <p:spPr bwMode="auto">
          <a:xfrm>
            <a:off x="2438400" y="2865195"/>
            <a:ext cx="3915508" cy="1759256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CE4CAD-B40A-4C32-A06D-CA9878B8AF7A}"/>
              </a:ext>
            </a:extLst>
          </p:cNvPr>
          <p:cNvSpPr/>
          <p:nvPr/>
        </p:nvSpPr>
        <p:spPr bwMode="auto">
          <a:xfrm>
            <a:off x="2438399" y="2603835"/>
            <a:ext cx="3446585" cy="15916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B3F4220-A1F1-4EF8-8A53-36CB58979AFB}"/>
              </a:ext>
            </a:extLst>
          </p:cNvPr>
          <p:cNvSpPr/>
          <p:nvPr/>
        </p:nvSpPr>
        <p:spPr bwMode="auto">
          <a:xfrm rot="1513170">
            <a:off x="452050" y="4476382"/>
            <a:ext cx="6232393" cy="1572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B2F7D2B-0239-44B0-877F-1A71BEC4C003}"/>
              </a:ext>
            </a:extLst>
          </p:cNvPr>
          <p:cNvSpPr/>
          <p:nvPr/>
        </p:nvSpPr>
        <p:spPr bwMode="auto">
          <a:xfrm rot="20004878">
            <a:off x="5830308" y="3395026"/>
            <a:ext cx="672847" cy="14942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6F935BF-98AF-4A48-868A-A09D3C223D71}"/>
              </a:ext>
            </a:extLst>
          </p:cNvPr>
          <p:cNvSpPr/>
          <p:nvPr/>
        </p:nvSpPr>
        <p:spPr bwMode="auto">
          <a:xfrm rot="2346696">
            <a:off x="5652213" y="4713691"/>
            <a:ext cx="1592535" cy="20880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441C853-00E8-4085-AABF-7C828B3C4EE0}"/>
              </a:ext>
            </a:extLst>
          </p:cNvPr>
          <p:cNvSpPr/>
          <p:nvPr/>
        </p:nvSpPr>
        <p:spPr bwMode="auto">
          <a:xfrm rot="2027229">
            <a:off x="1712906" y="3483267"/>
            <a:ext cx="1407605" cy="1435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98766BB8-F5B5-FB47-8B75-26D78E582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8B7D8B-C962-8844-AD5B-FD26916B7557}"/>
              </a:ext>
            </a:extLst>
          </p:cNvPr>
          <p:cNvSpPr txBox="1"/>
          <p:nvPr/>
        </p:nvSpPr>
        <p:spPr>
          <a:xfrm>
            <a:off x="7085778" y="3994120"/>
            <a:ext cx="2009998" cy="10156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Culturally Competent Graduates</a:t>
            </a:r>
          </a:p>
        </p:txBody>
      </p:sp>
      <p:sp>
        <p:nvSpPr>
          <p:cNvPr id="25" name="Arrow: Right 20">
            <a:extLst>
              <a:ext uri="{FF2B5EF4-FFF2-40B4-BE49-F238E27FC236}">
                <a16:creationId xmlns:a16="http://schemas.microsoft.com/office/drawing/2014/main" id="{40CBD59D-8EED-1B45-8CF6-A285EE84589E}"/>
              </a:ext>
            </a:extLst>
          </p:cNvPr>
          <p:cNvSpPr/>
          <p:nvPr/>
        </p:nvSpPr>
        <p:spPr bwMode="auto">
          <a:xfrm rot="1343742">
            <a:off x="5763347" y="4082304"/>
            <a:ext cx="1320327" cy="17544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 animBg="1"/>
      <p:bldP spid="12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185E-52AE-8F4E-A7AE-DCAB2535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E4D99-CE90-954A-BA77-9D7C1CCF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BAME students perceived the curriculum as less culturally sensitive</a:t>
            </a:r>
          </a:p>
          <a:p>
            <a:r>
              <a:rPr lang="en-GB" dirty="0"/>
              <a:t>BAME students had fewer interactions with their teachers and lower interest in their major than White students</a:t>
            </a:r>
          </a:p>
          <a:p>
            <a:r>
              <a:rPr lang="en-GB" dirty="0"/>
              <a:t>All dimensions of the CSCS were associated with higher interest</a:t>
            </a:r>
          </a:p>
          <a:p>
            <a:r>
              <a:rPr lang="en-GB" dirty="0"/>
              <a:t>Provides further empirical support for BAME students’ qualitative reports of the Whiteness of the curriculum and its effects</a:t>
            </a:r>
          </a:p>
          <a:p>
            <a:r>
              <a:rPr lang="en-GB" dirty="0"/>
              <a:t>Culturally insensitive curricula help to explain gaps between BAME and White students’ interest </a:t>
            </a:r>
          </a:p>
          <a:p>
            <a:r>
              <a:rPr lang="en-GB" dirty="0"/>
              <a:t>Culturally Sensitive Curricula may address racial equality gaps as well as support the development of more culturally competent graduates who are equipped for social change</a:t>
            </a:r>
          </a:p>
          <a:p>
            <a:r>
              <a:rPr lang="en-GB" dirty="0"/>
              <a:t>Supports calls for teachers to improve their cultural competence and diversify curricula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8435312-523C-8B46-9A45-AD6F858AB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1917783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D527-D084-BD40-B17B-04EFFCFB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and Directions for 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D1229-43F4-554F-A810-B4066FBB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91513" cy="4897437"/>
          </a:xfrm>
        </p:spPr>
        <p:txBody>
          <a:bodyPr/>
          <a:lstStyle/>
          <a:p>
            <a:r>
              <a:rPr lang="en-GB" dirty="0"/>
              <a:t>The new Culturally Sensitive Curricular Scales is the first instrument designed to gather student’s perceptions of the cultural sensitivity of the HE curricula</a:t>
            </a:r>
          </a:p>
          <a:p>
            <a:r>
              <a:rPr lang="en-GB" dirty="0"/>
              <a:t>The new set of CSCS makes an important conceptual and methodological contribution</a:t>
            </a:r>
          </a:p>
          <a:p>
            <a:r>
              <a:rPr lang="en-GB" dirty="0"/>
              <a:t>The CSCS provide a practical tool to support teachers’ reflection</a:t>
            </a:r>
          </a:p>
          <a:p>
            <a:r>
              <a:rPr lang="en-GB" dirty="0"/>
              <a:t>Nascent research investigating the relationship between culturally sensitive curricula and attainment. More research needed</a:t>
            </a:r>
          </a:p>
          <a:p>
            <a:r>
              <a:rPr lang="en-GB" dirty="0"/>
              <a:t>The CSCS should be used in intervention studies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75935DB-B216-3943-98BF-CC7D8B1CA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417282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E3D2-79EB-3442-8D70-3415437C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C7029-CE8D-CF4A-AABC-B32C37DB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Participants: </a:t>
            </a:r>
          </a:p>
          <a:p>
            <a:pPr lvl="1"/>
            <a:r>
              <a:rPr lang="en-US" dirty="0"/>
              <a:t>Lecturers and their students</a:t>
            </a:r>
          </a:p>
          <a:p>
            <a:pPr lvl="1"/>
            <a:r>
              <a:rPr lang="en-US" dirty="0"/>
              <a:t>Various student societies (e.g., The African-Caribbean Society and the Islamic Society)</a:t>
            </a:r>
          </a:p>
          <a:p>
            <a:r>
              <a:rPr lang="en-US" dirty="0"/>
              <a:t>University of Kent Centre for the Study of Higher Education research community</a:t>
            </a:r>
          </a:p>
          <a:p>
            <a:r>
              <a:rPr lang="en-US" dirty="0"/>
              <a:t>Professor </a:t>
            </a:r>
            <a:r>
              <a:rPr lang="en-GB" dirty="0"/>
              <a:t>Reinhard </a:t>
            </a:r>
            <a:r>
              <a:rPr lang="en-GB" dirty="0" err="1"/>
              <a:t>Pekrun</a:t>
            </a:r>
            <a:r>
              <a:rPr lang="en-GB" dirty="0"/>
              <a:t> for advice on data analysis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For permission to use the survey or to collaborate on further research using it, please contact </a:t>
            </a:r>
            <a:r>
              <a:rPr lang="en-US" dirty="0">
                <a:hlinkClick r:id="rId3"/>
              </a:rPr>
              <a:t>D.S.P.Thomas@kent.ac.uk</a:t>
            </a:r>
            <a:r>
              <a:rPr lang="en-US" dirty="0"/>
              <a:t> and </a:t>
            </a:r>
            <a:r>
              <a:rPr lang="en-US" dirty="0">
                <a:hlinkClick r:id="rId4"/>
              </a:rPr>
              <a:t>K.M.Quinlan@kent.ac.uk</a:t>
            </a: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5B06C1B-5428-E144-BC80-FF70D4CABC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321815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25592-5836-EC4E-AC39-6C50B89A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7B342-2DD0-6548-A182-63D4C5AED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175A1-A4BF-7A48-80D7-6CBE360A9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3755" y="1366838"/>
            <a:ext cx="3264958" cy="489743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F3B9A4-F802-0242-8399-798C2BFF51FC}"/>
              </a:ext>
            </a:extLst>
          </p:cNvPr>
          <p:cNvSpPr txBox="1">
            <a:spLocks/>
          </p:cNvSpPr>
          <p:nvPr/>
        </p:nvSpPr>
        <p:spPr bwMode="auto">
          <a:xfrm>
            <a:off x="457200" y="1484313"/>
            <a:ext cx="4517756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ctr" hangingPunct="1">
              <a:spcBef>
                <a:spcPct val="35000"/>
              </a:spcBef>
              <a:spcAft>
                <a:spcPct val="0"/>
              </a:spcAft>
              <a:buClr>
                <a:schemeClr val="tx2"/>
              </a:buClr>
              <a:buSzPct val="17500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2800" indent="-277813" algn="l" rtl="0" eaLnBrk="1" fontAlgn="ctr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684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1524000" indent="-176213" algn="l" rtl="0" eaLnBrk="1" fontAlgn="ctr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796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3368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7940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2512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708400" indent="-176213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kern="0" dirty="0"/>
              <a:t>BAME – Black, Asian and Minority Ethnic</a:t>
            </a:r>
          </a:p>
          <a:p>
            <a:r>
              <a:rPr lang="en-US" sz="2400" kern="0" dirty="0"/>
              <a:t>Curriculum 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446622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AC16-FE19-2842-BC49-E85A251F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56DD-8F9D-EB4C-AFF5-284DFFDA7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Increased global attention to racialised inequalities</a:t>
            </a:r>
          </a:p>
          <a:p>
            <a:r>
              <a:rPr lang="en-GB" dirty="0"/>
              <a:t>Persistent racial equality gaps in higher education </a:t>
            </a:r>
          </a:p>
          <a:p>
            <a:r>
              <a:rPr lang="en-GB" dirty="0"/>
              <a:t>Calls to diversify and decolonize higher education curricula</a:t>
            </a:r>
          </a:p>
          <a:p>
            <a:r>
              <a:rPr lang="en-GB" dirty="0"/>
              <a:t>Global response by universities to create more culturally responsive curricula</a:t>
            </a:r>
          </a:p>
          <a:p>
            <a:r>
              <a:rPr lang="en-GB" dirty="0"/>
              <a:t>Existing sector-wide surveys do not illuminate BAME student experience gaps</a:t>
            </a:r>
          </a:p>
          <a:p>
            <a:r>
              <a:rPr lang="en-GB" dirty="0"/>
              <a:t>Racial equality gaps have negative consequences for access and widening participation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E3C60-89AA-B943-A905-4C281975A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152174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44BEA-BC10-FF4A-8992-80EA1A3B2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Framework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CA9C0F-90D9-4DA0-B119-F50333BCB8CF}"/>
              </a:ext>
            </a:extLst>
          </p:cNvPr>
          <p:cNvSpPr/>
          <p:nvPr/>
        </p:nvSpPr>
        <p:spPr bwMode="auto">
          <a:xfrm>
            <a:off x="457200" y="2473569"/>
            <a:ext cx="1981200" cy="116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DB656-A745-4ACE-84EC-C04331AEACA9}"/>
              </a:ext>
            </a:extLst>
          </p:cNvPr>
          <p:cNvSpPr txBox="1"/>
          <p:nvPr/>
        </p:nvSpPr>
        <p:spPr>
          <a:xfrm>
            <a:off x="618392" y="2293202"/>
            <a:ext cx="14683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Student’s Ethnicity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0FAD1-43FF-48F9-9DE9-1523726B1D55}"/>
              </a:ext>
            </a:extLst>
          </p:cNvPr>
          <p:cNvSpPr txBox="1"/>
          <p:nvPr/>
        </p:nvSpPr>
        <p:spPr>
          <a:xfrm>
            <a:off x="3097248" y="3382018"/>
            <a:ext cx="263769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Culturally sensitive curricula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61CE9-1355-44B6-B779-C33712DF4E8A}"/>
              </a:ext>
            </a:extLst>
          </p:cNvPr>
          <p:cNvSpPr txBox="1"/>
          <p:nvPr/>
        </p:nvSpPr>
        <p:spPr>
          <a:xfrm>
            <a:off x="62450" y="1556290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Input (predictor)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2C0C1-7FAF-4157-B9BA-45C207084A4D}"/>
              </a:ext>
            </a:extLst>
          </p:cNvPr>
          <p:cNvSpPr txBox="1"/>
          <p:nvPr/>
        </p:nvSpPr>
        <p:spPr>
          <a:xfrm>
            <a:off x="2976730" y="1520073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(mediator)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224F15-5213-4DB6-8FEF-B3CD72BB323A}"/>
              </a:ext>
            </a:extLst>
          </p:cNvPr>
          <p:cNvSpPr txBox="1"/>
          <p:nvPr/>
        </p:nvSpPr>
        <p:spPr>
          <a:xfrm>
            <a:off x="6452501" y="1335406"/>
            <a:ext cx="2073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Engagement Outcomes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1C3F7-2AA0-472B-9306-425F767399AB}"/>
              </a:ext>
            </a:extLst>
          </p:cNvPr>
          <p:cNvSpPr txBox="1"/>
          <p:nvPr/>
        </p:nvSpPr>
        <p:spPr>
          <a:xfrm>
            <a:off x="6544408" y="2293202"/>
            <a:ext cx="1910862" cy="156966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Academic interactions with teachers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80448C-7408-45C6-9A17-E361EA294374}"/>
              </a:ext>
            </a:extLst>
          </p:cNvPr>
          <p:cNvSpPr txBox="1"/>
          <p:nvPr/>
        </p:nvSpPr>
        <p:spPr>
          <a:xfrm>
            <a:off x="6544408" y="5401413"/>
            <a:ext cx="1537600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/>
              <a:t>Interest </a:t>
            </a:r>
          </a:p>
          <a:p>
            <a:pPr algn="ctr">
              <a:spcBef>
                <a:spcPts val="0"/>
              </a:spcBef>
            </a:pPr>
            <a:r>
              <a:rPr lang="en-GB" dirty="0"/>
              <a:t>in Subject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E924F2-DF70-4ADE-A000-767F64BC2AB7}"/>
              </a:ext>
            </a:extLst>
          </p:cNvPr>
          <p:cNvCxnSpPr>
            <a:cxnSpLocks/>
          </p:cNvCxnSpPr>
          <p:nvPr/>
        </p:nvCxnSpPr>
        <p:spPr bwMode="auto">
          <a:xfrm>
            <a:off x="2438400" y="2579077"/>
            <a:ext cx="3598985" cy="49515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46A530-D1E4-4B9F-B9D1-A590C399381F}"/>
              </a:ext>
            </a:extLst>
          </p:cNvPr>
          <p:cNvCxnSpPr/>
          <p:nvPr/>
        </p:nvCxnSpPr>
        <p:spPr bwMode="auto">
          <a:xfrm>
            <a:off x="2438400" y="2865195"/>
            <a:ext cx="3915508" cy="1759256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2CE4CAD-B40A-4C32-A06D-CA9878B8AF7A}"/>
              </a:ext>
            </a:extLst>
          </p:cNvPr>
          <p:cNvSpPr/>
          <p:nvPr/>
        </p:nvSpPr>
        <p:spPr bwMode="auto">
          <a:xfrm>
            <a:off x="2438399" y="2603835"/>
            <a:ext cx="3446585" cy="15916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B3F4220-A1F1-4EF8-8A53-36CB58979AFB}"/>
              </a:ext>
            </a:extLst>
          </p:cNvPr>
          <p:cNvSpPr/>
          <p:nvPr/>
        </p:nvSpPr>
        <p:spPr bwMode="auto">
          <a:xfrm rot="1513170">
            <a:off x="452050" y="4476382"/>
            <a:ext cx="6232393" cy="1572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B2F7D2B-0239-44B0-877F-1A71BEC4C003}"/>
              </a:ext>
            </a:extLst>
          </p:cNvPr>
          <p:cNvSpPr/>
          <p:nvPr/>
        </p:nvSpPr>
        <p:spPr bwMode="auto">
          <a:xfrm rot="20004878">
            <a:off x="5830308" y="3395026"/>
            <a:ext cx="672847" cy="14942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6F935BF-98AF-4A48-868A-A09D3C223D71}"/>
              </a:ext>
            </a:extLst>
          </p:cNvPr>
          <p:cNvSpPr/>
          <p:nvPr/>
        </p:nvSpPr>
        <p:spPr bwMode="auto">
          <a:xfrm rot="2346696">
            <a:off x="5652213" y="4713691"/>
            <a:ext cx="1592535" cy="20880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1441C853-00E8-4085-AABF-7C828B3C4EE0}"/>
              </a:ext>
            </a:extLst>
          </p:cNvPr>
          <p:cNvSpPr/>
          <p:nvPr/>
        </p:nvSpPr>
        <p:spPr bwMode="auto">
          <a:xfrm rot="2027229">
            <a:off x="1712906" y="3483267"/>
            <a:ext cx="1407605" cy="1435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98766BB8-F5B5-FB47-8B75-26D78E5828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8B7D8B-C962-8844-AD5B-FD26916B7557}"/>
              </a:ext>
            </a:extLst>
          </p:cNvPr>
          <p:cNvSpPr txBox="1"/>
          <p:nvPr/>
        </p:nvSpPr>
        <p:spPr>
          <a:xfrm>
            <a:off x="7085778" y="3994120"/>
            <a:ext cx="2009998" cy="101566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Culturally Competent Graduates</a:t>
            </a:r>
          </a:p>
        </p:txBody>
      </p:sp>
      <p:sp>
        <p:nvSpPr>
          <p:cNvPr id="25" name="Arrow: Right 20">
            <a:extLst>
              <a:ext uri="{FF2B5EF4-FFF2-40B4-BE49-F238E27FC236}">
                <a16:creationId xmlns:a16="http://schemas.microsoft.com/office/drawing/2014/main" id="{40CBD59D-8EED-1B45-8CF6-A285EE84589E}"/>
              </a:ext>
            </a:extLst>
          </p:cNvPr>
          <p:cNvSpPr/>
          <p:nvPr/>
        </p:nvSpPr>
        <p:spPr bwMode="auto">
          <a:xfrm rot="1343742">
            <a:off x="5763347" y="4082304"/>
            <a:ext cx="1320327" cy="17544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9" grpId="0"/>
      <p:bldP spid="10" grpId="0"/>
      <p:bldP spid="11" grpId="0" animBg="1"/>
      <p:bldP spid="12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87C87-1898-C648-B2E4-71DC90FF0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and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15433-BEB2-9D45-B241-66582B3C2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To what extent do students (particularly BAME students) perceive their curriculum as culturally sensitive?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is the relationship between cultural sensitivity in curricula and students’ engagement, defined as: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/>
              <a:t>interactions with their teachers and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/>
              <a:t>interest in their program of study?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what extent does cultural sensitivity of the curricula explain differences between BAME and White students’ interactions with teachers and interest in the subject?</a:t>
            </a:r>
            <a:endParaRPr lang="en-US" dirty="0"/>
          </a:p>
          <a:p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3503BEE-A26E-AB41-B266-9910AFFDC8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269974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14651-C989-2946-B766-2000C431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41FF6-8250-C549-AFFE-A30D3C141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Sample </a:t>
            </a:r>
            <a:r>
              <a:rPr lang="en-GB" i="1" dirty="0"/>
              <a:t>N=</a:t>
            </a:r>
            <a:r>
              <a:rPr lang="en-GB" dirty="0"/>
              <a:t>262 (189 Female; 73 Male; 157 BAME; 100 White; 84 Black African; 15 Black Caribbean)</a:t>
            </a:r>
          </a:p>
          <a:p>
            <a:r>
              <a:rPr lang="en-GB" b="1" dirty="0"/>
              <a:t>Survey </a:t>
            </a:r>
          </a:p>
          <a:p>
            <a:pPr lvl="1"/>
            <a:endParaRPr lang="en-US" b="1" i="1" dirty="0"/>
          </a:p>
          <a:p>
            <a:pPr lvl="1"/>
            <a:r>
              <a:rPr lang="en-US" b="1" i="1" dirty="0"/>
              <a:t>Culturally Sensitive Curricula Scales (CSCS) </a:t>
            </a:r>
            <a:r>
              <a:rPr lang="en-US" i="1" dirty="0"/>
              <a:t>– </a:t>
            </a:r>
            <a:r>
              <a:rPr lang="en-GB" dirty="0"/>
              <a:t>19 items. 4-point Likert scale (1=</a:t>
            </a:r>
            <a:r>
              <a:rPr lang="en-GB" i="1" dirty="0"/>
              <a:t>strongly disagree</a:t>
            </a:r>
            <a:r>
              <a:rPr lang="en-GB" dirty="0"/>
              <a:t> to 4=</a:t>
            </a:r>
            <a:r>
              <a:rPr lang="en-GB" i="1" dirty="0"/>
              <a:t>strongly agree</a:t>
            </a:r>
            <a:r>
              <a:rPr lang="en-GB" dirty="0"/>
              <a:t>) in relation to their perceptions of the cultural sensitivity of their curriculum. 4 factors:</a:t>
            </a:r>
          </a:p>
          <a:p>
            <a:pPr lvl="1"/>
            <a:endParaRPr lang="en-GB" dirty="0"/>
          </a:p>
          <a:p>
            <a:pPr lvl="2"/>
            <a:r>
              <a:rPr lang="en-GB" sz="2000" b="1" dirty="0"/>
              <a:t>Diversity represented (DR) </a:t>
            </a:r>
            <a:r>
              <a:rPr lang="en-GB" sz="2000" dirty="0"/>
              <a:t>(8 items, </a:t>
            </a:r>
            <a:r>
              <a:rPr lang="el-GR" sz="2000" dirty="0"/>
              <a:t>α</a:t>
            </a:r>
            <a:r>
              <a:rPr lang="en-GB" sz="2000" dirty="0"/>
              <a:t>=.87) </a:t>
            </a:r>
          </a:p>
          <a:p>
            <a:pPr lvl="2"/>
            <a:r>
              <a:rPr lang="en-GB" sz="2000" b="1" dirty="0"/>
              <a:t>Positive portrayals (PP) </a:t>
            </a:r>
            <a:r>
              <a:rPr lang="en-GB" sz="2000" dirty="0"/>
              <a:t>(3 items, </a:t>
            </a:r>
            <a:r>
              <a:rPr lang="el-GR" sz="2000" dirty="0"/>
              <a:t>α</a:t>
            </a:r>
            <a:r>
              <a:rPr lang="en-GB" sz="2000" dirty="0"/>
              <a:t>=.81) </a:t>
            </a:r>
          </a:p>
          <a:p>
            <a:pPr lvl="2"/>
            <a:r>
              <a:rPr lang="en-GB" sz="2000" b="1" dirty="0"/>
              <a:t>Challenge power (CP) </a:t>
            </a:r>
            <a:r>
              <a:rPr lang="en-GB" sz="2000" dirty="0"/>
              <a:t>(5 items, </a:t>
            </a:r>
            <a:r>
              <a:rPr lang="el-GR" sz="2000" dirty="0"/>
              <a:t>α</a:t>
            </a:r>
            <a:r>
              <a:rPr lang="en-GB" sz="2000" dirty="0"/>
              <a:t>=.88) </a:t>
            </a:r>
          </a:p>
          <a:p>
            <a:pPr lvl="2"/>
            <a:r>
              <a:rPr lang="en-GB" sz="2000" b="1" dirty="0"/>
              <a:t>Inclusive classroom interactions</a:t>
            </a:r>
            <a:r>
              <a:rPr lang="en-GB" sz="2000" dirty="0"/>
              <a:t> </a:t>
            </a:r>
            <a:r>
              <a:rPr lang="en-GB" sz="2000" b="1" dirty="0"/>
              <a:t>(ICI) </a:t>
            </a:r>
            <a:r>
              <a:rPr lang="en-GB" sz="2000" dirty="0"/>
              <a:t>(3 items, </a:t>
            </a:r>
            <a:r>
              <a:rPr lang="el-GR" sz="2000" dirty="0"/>
              <a:t>α</a:t>
            </a:r>
            <a:r>
              <a:rPr lang="en-GB" sz="2000" dirty="0"/>
              <a:t>=.83) </a:t>
            </a:r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3A4A96D-AC36-3D45-9175-77DBB00B7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99101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ur Pillars   Theodore Roosevelt">
            <a:extLst>
              <a:ext uri="{FF2B5EF4-FFF2-40B4-BE49-F238E27FC236}">
                <a16:creationId xmlns:a16="http://schemas.microsoft.com/office/drawing/2014/main" id="{0035735C-E570-6545-A174-5B34F0B0DDF8}"/>
              </a:ext>
            </a:extLst>
          </p:cNvPr>
          <p:cNvPicPr/>
          <p:nvPr/>
        </p:nvPicPr>
        <p:blipFill>
          <a:blip r:embed="rId3" cstate="print">
            <a:alphaModFix amt="42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4" y="465966"/>
            <a:ext cx="9143999" cy="5137053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chemeClr val="tx1">
                <a:alpha val="0"/>
              </a:schemeClr>
            </a:outerShdw>
          </a:effectLst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866812AC-2887-4347-9B51-CAA34991CA2F}"/>
              </a:ext>
            </a:extLst>
          </p:cNvPr>
          <p:cNvSpPr txBox="1"/>
          <p:nvPr/>
        </p:nvSpPr>
        <p:spPr>
          <a:xfrm>
            <a:off x="2779366" y="1111110"/>
            <a:ext cx="3562281" cy="232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Four Pillars of Culturally Sensitive Curricula</a:t>
            </a:r>
            <a:r>
              <a:rPr lang="en-GB" sz="2000" b="1" dirty="0">
                <a:ln>
                  <a:noFill/>
                </a:ln>
                <a:solidFill>
                  <a:srgbClr val="FFFFFF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">
            <a:extLst>
              <a:ext uri="{FF2B5EF4-FFF2-40B4-BE49-F238E27FC236}">
                <a16:creationId xmlns:a16="http://schemas.microsoft.com/office/drawing/2014/main" id="{056A7CC6-35E5-6C4C-B7D8-FBA62261B214}"/>
              </a:ext>
            </a:extLst>
          </p:cNvPr>
          <p:cNvSpPr txBox="1"/>
          <p:nvPr/>
        </p:nvSpPr>
        <p:spPr>
          <a:xfrm>
            <a:off x="1099637" y="1910329"/>
            <a:ext cx="1350664" cy="5724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Diversity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Represented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9F93588-D007-E047-A62B-C4B887570E84}"/>
              </a:ext>
            </a:extLst>
          </p:cNvPr>
          <p:cNvSpPr txBox="1"/>
          <p:nvPr/>
        </p:nvSpPr>
        <p:spPr>
          <a:xfrm>
            <a:off x="3167041" y="1931440"/>
            <a:ext cx="1120400" cy="5321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Portrayals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107A64A5-6D3F-6941-BAC2-3472D7F25A8F}"/>
              </a:ext>
            </a:extLst>
          </p:cNvPr>
          <p:cNvSpPr txBox="1"/>
          <p:nvPr/>
        </p:nvSpPr>
        <p:spPr>
          <a:xfrm>
            <a:off x="5128196" y="1930523"/>
            <a:ext cx="1065841" cy="6013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62DC6C3B-FC77-1F46-B007-344AC2169842}"/>
              </a:ext>
            </a:extLst>
          </p:cNvPr>
          <p:cNvSpPr txBox="1"/>
          <p:nvPr/>
        </p:nvSpPr>
        <p:spPr>
          <a:xfrm>
            <a:off x="6960246" y="1910329"/>
            <a:ext cx="1187773" cy="8777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Inclusive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Classroom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1400" b="1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F1F4854-BDF3-2242-865E-88A3233F29E3}"/>
              </a:ext>
            </a:extLst>
          </p:cNvPr>
          <p:cNvSpPr txBox="1"/>
          <p:nvPr/>
        </p:nvSpPr>
        <p:spPr>
          <a:xfrm>
            <a:off x="6571826" y="4934624"/>
            <a:ext cx="1982950" cy="14055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between teachers and students and among peers accepting of cultural differences and respectful of different perspectives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7E1A4413-2215-7942-BC16-27C3B17828A2}"/>
              </a:ext>
            </a:extLst>
          </p:cNvPr>
          <p:cNvSpPr txBox="1"/>
          <p:nvPr/>
        </p:nvSpPr>
        <p:spPr>
          <a:xfrm>
            <a:off x="0" y="419809"/>
            <a:ext cx="2877540" cy="92377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Attitudes; Teaching methods and practices; Teaching and Assessment materials; Curriculum; Theories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E3784C36-2AC2-7A4B-897E-ADDE0C975E0B}"/>
              </a:ext>
            </a:extLst>
          </p:cNvPr>
          <p:cNvSpPr txBox="1"/>
          <p:nvPr/>
        </p:nvSpPr>
        <p:spPr>
          <a:xfrm>
            <a:off x="0" y="2851799"/>
            <a:ext cx="1201783" cy="96688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Culture, Histories, Identity and Context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7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BC0925AE-2B7B-9942-9CB6-3FC2B4E636CF}"/>
              </a:ext>
            </a:extLst>
          </p:cNvPr>
          <p:cNvSpPr txBox="1"/>
          <p:nvPr/>
        </p:nvSpPr>
        <p:spPr>
          <a:xfrm>
            <a:off x="6070022" y="381250"/>
            <a:ext cx="3050992" cy="7531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dirty="0">
                <a:ln>
                  <a:noFill/>
                </a:ln>
                <a:solidFill>
                  <a:srgbClr val="000000"/>
                </a:solidFill>
                <a:effectLst>
                  <a:outerShdw blurRad="292100" dist="50800" dir="5400000" sx="0" sy="0" algn="ctr">
                    <a:schemeClr val="tx1"/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Wider Sociocultural/ Socio-political context (Institutionally racist society)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52FEBD-B8F3-0143-9B4C-79F0EBDC012F}"/>
              </a:ext>
            </a:extLst>
          </p:cNvPr>
          <p:cNvSpPr txBox="1"/>
          <p:nvPr/>
        </p:nvSpPr>
        <p:spPr>
          <a:xfrm>
            <a:off x="748143" y="4948962"/>
            <a:ext cx="19187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whether ethnically diverse peoples’ experiences and perspectives are represented</a:t>
            </a:r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3D867-A0DA-4542-8F27-286E4D59819B}"/>
              </a:ext>
            </a:extLst>
          </p:cNvPr>
          <p:cNvSpPr txBox="1"/>
          <p:nvPr/>
        </p:nvSpPr>
        <p:spPr>
          <a:xfrm>
            <a:off x="3005821" y="4948962"/>
            <a:ext cx="133269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racialised minority groups are represented</a:t>
            </a:r>
            <a:r>
              <a:rPr lang="en-GB" sz="1400" dirty="0"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043318-AAFF-9B4A-B807-B6C3C7BE3E45}"/>
              </a:ext>
            </a:extLst>
          </p:cNvPr>
          <p:cNvSpPr txBox="1"/>
          <p:nvPr/>
        </p:nvSpPr>
        <p:spPr>
          <a:xfrm>
            <a:off x="4750408" y="4934624"/>
            <a:ext cx="1821418" cy="208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consciousness and socio-political awareness to challenge ideologies that promote inequality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7177E7-4FF6-CA45-9CB5-661E51656A1A}"/>
              </a:ext>
            </a:extLst>
          </p:cNvPr>
          <p:cNvSpPr txBox="1"/>
          <p:nvPr/>
        </p:nvSpPr>
        <p:spPr>
          <a:xfrm>
            <a:off x="103854" y="6504371"/>
            <a:ext cx="2411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(Thomas and Quinlan 2021)</a:t>
            </a:r>
          </a:p>
        </p:txBody>
      </p:sp>
    </p:spTree>
    <p:extLst>
      <p:ext uri="{BB962C8B-B14F-4D97-AF65-F5344CB8AC3E}">
        <p14:creationId xmlns:p14="http://schemas.microsoft.com/office/powerpoint/2010/main" val="22400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4894-6F45-1C45-90C3-C4431DB5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– </a:t>
            </a:r>
            <a:r>
              <a:rPr lang="en-US" i="1" dirty="0"/>
              <a:t>CSCS Sample Items</a:t>
            </a:r>
            <a:br>
              <a:rPr lang="en-US" i="1" dirty="0"/>
            </a:br>
            <a:endParaRPr lang="en-US" dirty="0"/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8CEDC6A7-E6FF-554D-9E0A-6463F2D8A71C}"/>
              </a:ext>
            </a:extLst>
          </p:cNvPr>
          <p:cNvSpPr/>
          <p:nvPr/>
        </p:nvSpPr>
        <p:spPr bwMode="auto">
          <a:xfrm>
            <a:off x="1038386" y="4060556"/>
            <a:ext cx="976394" cy="247973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82E40555-7FBC-2A47-9EE7-145E29684F68}"/>
              </a:ext>
            </a:extLst>
          </p:cNvPr>
          <p:cNvSpPr/>
          <p:nvPr/>
        </p:nvSpPr>
        <p:spPr bwMode="auto">
          <a:xfrm>
            <a:off x="457200" y="1002989"/>
            <a:ext cx="4251281" cy="2580467"/>
          </a:xfrm>
          <a:prstGeom prst="wedgeEllipseCallout">
            <a:avLst>
              <a:gd name="adj1" fmla="val -47550"/>
              <a:gd name="adj2" fmla="val 48437"/>
            </a:avLst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Diversity Represented</a:t>
            </a:r>
          </a:p>
          <a:p>
            <a:pPr marR="0" algn="ctr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“The curriculum features people from diverse backgrounds”</a:t>
            </a:r>
            <a:endParaRPr kumimoji="0" lang="en-US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3B6FFEC6-9797-5B4B-B5F3-9EECA8FC9D35}"/>
              </a:ext>
            </a:extLst>
          </p:cNvPr>
          <p:cNvSpPr/>
          <p:nvPr/>
        </p:nvSpPr>
        <p:spPr bwMode="auto">
          <a:xfrm>
            <a:off x="4948518" y="880439"/>
            <a:ext cx="4011285" cy="2580467"/>
          </a:xfrm>
          <a:prstGeom prst="wedgeEllipseCallout">
            <a:avLst>
              <a:gd name="adj1" fmla="val -47550"/>
              <a:gd name="adj2" fmla="val 48437"/>
            </a:avLst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/>
              <a:t>Positive Portrayals (reversed)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algn="ctr"/>
            <a:r>
              <a:rPr lang="en-US" sz="1700" dirty="0"/>
              <a:t>“When social problems (e.g. crime, violence) are presented people of </a:t>
            </a:r>
            <a:r>
              <a:rPr lang="en-US" sz="1700" dirty="0" err="1"/>
              <a:t>colour</a:t>
            </a:r>
            <a:r>
              <a:rPr lang="en-US" sz="1700" dirty="0"/>
              <a:t> are usually considered the problem”</a:t>
            </a:r>
            <a:endParaRPr kumimoji="0" lang="en-US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Oval Callout 16">
            <a:extLst>
              <a:ext uri="{FF2B5EF4-FFF2-40B4-BE49-F238E27FC236}">
                <a16:creationId xmlns:a16="http://schemas.microsoft.com/office/drawing/2014/main" id="{230C1559-C55D-9347-BAFD-87BBC27B5F91}"/>
              </a:ext>
            </a:extLst>
          </p:cNvPr>
          <p:cNvSpPr/>
          <p:nvPr/>
        </p:nvSpPr>
        <p:spPr bwMode="auto">
          <a:xfrm>
            <a:off x="0" y="3770374"/>
            <a:ext cx="4016167" cy="2580467"/>
          </a:xfrm>
          <a:prstGeom prst="wedgeEllipseCallout">
            <a:avLst>
              <a:gd name="adj1" fmla="val -47550"/>
              <a:gd name="adj2" fmla="val 48437"/>
            </a:avLst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/>
              <a:t>Challenge Power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R="0" algn="ctr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“The curriculum raises critical questions about power and/or privilege that are usually taken for granted”</a:t>
            </a:r>
            <a:endParaRPr kumimoji="0" lang="en-US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50652BAC-07D7-DB4A-A146-B99142554BCA}"/>
              </a:ext>
            </a:extLst>
          </p:cNvPr>
          <p:cNvSpPr/>
          <p:nvPr/>
        </p:nvSpPr>
        <p:spPr bwMode="auto">
          <a:xfrm>
            <a:off x="3973585" y="3546981"/>
            <a:ext cx="5092653" cy="1560763"/>
          </a:xfrm>
          <a:prstGeom prst="wedgeEllipseCallout">
            <a:avLst>
              <a:gd name="adj1" fmla="val -47550"/>
              <a:gd name="adj2" fmla="val 48437"/>
            </a:avLst>
          </a:prstGeom>
          <a:noFill/>
          <a:ln w="38100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b="1" dirty="0"/>
              <a:t>Inclusive Classroom Interactions</a:t>
            </a:r>
            <a:endParaRPr kumimoji="0" lang="en-US" sz="1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R="0" algn="ctr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700" dirty="0"/>
              <a:t>“My instructors make an effort to pronounce everyone’s name correctly”</a:t>
            </a:r>
            <a:endParaRPr kumimoji="0" lang="en-US" sz="1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7658646-81F9-C842-9A5B-B13DC1138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26444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4894-6F45-1C45-90C3-C4431DB5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9D136-2324-5544-BB88-5C75E67E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i="1" dirty="0"/>
              <a:t>Academic Interaction with Teachers </a:t>
            </a:r>
            <a:r>
              <a:rPr lang="en-US" i="1" dirty="0"/>
              <a:t>– (6 items; </a:t>
            </a:r>
            <a:r>
              <a:rPr lang="en-GB" dirty="0"/>
              <a:t>α=.86) 4-point Likert scale (1=</a:t>
            </a:r>
            <a:r>
              <a:rPr lang="en-GB" i="1" dirty="0"/>
              <a:t>never</a:t>
            </a:r>
            <a:r>
              <a:rPr lang="en-GB" dirty="0"/>
              <a:t> to 4=</a:t>
            </a:r>
            <a:r>
              <a:rPr lang="en-GB" i="1" dirty="0"/>
              <a:t>very often</a:t>
            </a:r>
            <a:r>
              <a:rPr lang="en-GB" dirty="0"/>
              <a:t>) </a:t>
            </a:r>
            <a:endParaRPr lang="en-US" b="1" i="1" dirty="0"/>
          </a:p>
          <a:p>
            <a:pPr marL="534987" lvl="1" indent="0">
              <a:buNone/>
            </a:pPr>
            <a:r>
              <a:rPr lang="en-US" dirty="0"/>
              <a:t>	</a:t>
            </a:r>
          </a:p>
          <a:p>
            <a:pPr marL="534987" lvl="1" indent="0">
              <a:buNone/>
            </a:pPr>
            <a:r>
              <a:rPr lang="en-US" sz="1800" dirty="0"/>
              <a:t>	Sample item included:</a:t>
            </a:r>
          </a:p>
          <a:p>
            <a:pPr lvl="1"/>
            <a:endParaRPr lang="en-US" b="1" i="1" dirty="0"/>
          </a:p>
          <a:p>
            <a:pPr lvl="2"/>
            <a:r>
              <a:rPr lang="en-GB" dirty="0"/>
              <a:t> Communicated with teaching staff about assignments outside of taught sessions</a:t>
            </a:r>
          </a:p>
          <a:p>
            <a:pPr marL="992187" lvl="2" indent="0">
              <a:buNone/>
            </a:pPr>
            <a:endParaRPr lang="en-US" b="1" i="1" dirty="0"/>
          </a:p>
          <a:p>
            <a:pPr lvl="1"/>
            <a:r>
              <a:rPr lang="en-US" b="1" i="1" dirty="0"/>
              <a:t>Interest in subject</a:t>
            </a:r>
            <a:r>
              <a:rPr lang="en-GB" b="1" i="1" dirty="0"/>
              <a:t> </a:t>
            </a:r>
            <a:r>
              <a:rPr lang="en-GB" i="1" dirty="0"/>
              <a:t>– </a:t>
            </a:r>
            <a:r>
              <a:rPr lang="en-GB" dirty="0"/>
              <a:t>(11 items; α=.88) 5-point Likert scale (1=</a:t>
            </a:r>
            <a:r>
              <a:rPr lang="en-GB" i="1" dirty="0"/>
              <a:t>strongly disagree</a:t>
            </a:r>
            <a:r>
              <a:rPr lang="en-GB" dirty="0"/>
              <a:t> to 5=</a:t>
            </a:r>
            <a:r>
              <a:rPr lang="en-GB" i="1" dirty="0"/>
              <a:t>strongly agree</a:t>
            </a:r>
            <a:r>
              <a:rPr lang="en-GB" dirty="0"/>
              <a:t>) </a:t>
            </a:r>
            <a:r>
              <a:rPr lang="en-GB" sz="1600" dirty="0"/>
              <a:t>(Quinlan, 2019) </a:t>
            </a:r>
          </a:p>
          <a:p>
            <a:pPr lvl="1"/>
            <a:endParaRPr lang="en-GB" b="1" i="1" dirty="0"/>
          </a:p>
          <a:p>
            <a:pPr marL="812800" lvl="2" indent="0">
              <a:buNone/>
            </a:pPr>
            <a:r>
              <a:rPr lang="en-GB" dirty="0"/>
              <a:t>Sample items included:</a:t>
            </a:r>
          </a:p>
          <a:p>
            <a:pPr marL="812800" lvl="2" indent="0">
              <a:buNone/>
            </a:pPr>
            <a:endParaRPr lang="en-GB" dirty="0"/>
          </a:p>
          <a:p>
            <a:pPr marL="1098550" lvl="2" indent="-285750"/>
            <a:r>
              <a:rPr lang="en-GB" dirty="0"/>
              <a:t>I am curious about this field in general</a:t>
            </a:r>
          </a:p>
          <a:p>
            <a:pPr marL="1098550" lvl="2" indent="-285750"/>
            <a:r>
              <a:rPr lang="en-GB" dirty="0"/>
              <a:t>Regularly I find myself thinking about ideas from lectures in this field when I’m doing other things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ECE8D69-2E10-2541-8A6A-3395E787B1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505575"/>
            <a:ext cx="6057900" cy="269875"/>
          </a:xfrm>
        </p:spPr>
        <p:txBody>
          <a:bodyPr/>
          <a:lstStyle/>
          <a:p>
            <a:r>
              <a:rPr lang="en-GB" sz="1400" dirty="0"/>
              <a:t>Thomas and Quinlan 2021 – OUAPS Online Webinar 2021</a:t>
            </a:r>
          </a:p>
        </p:txBody>
      </p:sp>
    </p:spTree>
    <p:extLst>
      <p:ext uri="{BB962C8B-B14F-4D97-AF65-F5344CB8AC3E}">
        <p14:creationId xmlns:p14="http://schemas.microsoft.com/office/powerpoint/2010/main" val="2044011906"/>
      </p:ext>
    </p:extLst>
  </p:cSld>
  <p:clrMapOvr>
    <a:masterClrMapping/>
  </p:clrMapOvr>
</p:sld>
</file>

<file path=ppt/theme/theme1.xml><?xml version="1.0" encoding="utf-8"?>
<a:theme xmlns:a="http://schemas.openxmlformats.org/drawingml/2006/main" name="kent2013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13749</TotalTime>
  <Words>1377</Words>
  <Application>Microsoft Office PowerPoint</Application>
  <PresentationFormat>On-screen Show (4:3)</PresentationFormat>
  <Paragraphs>284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Schoolbook</vt:lpstr>
      <vt:lpstr>Times</vt:lpstr>
      <vt:lpstr>Times New Roman</vt:lpstr>
      <vt:lpstr>kent2013</vt:lpstr>
      <vt:lpstr>PowerPoint Presentation</vt:lpstr>
      <vt:lpstr>Terminology</vt:lpstr>
      <vt:lpstr>Background and Context</vt:lpstr>
      <vt:lpstr>Conceptual Framework</vt:lpstr>
      <vt:lpstr>Research Questions and Hypotheses</vt:lpstr>
      <vt:lpstr>Methods</vt:lpstr>
      <vt:lpstr>PowerPoint Presentation</vt:lpstr>
      <vt:lpstr>Methods – CSCS Sample Items </vt:lpstr>
      <vt:lpstr>Methods</vt:lpstr>
      <vt:lpstr>Methods</vt:lpstr>
      <vt:lpstr>Results</vt:lpstr>
      <vt:lpstr>PowerPoint Presentation</vt:lpstr>
      <vt:lpstr>Results</vt:lpstr>
      <vt:lpstr>PowerPoint Presentation</vt:lpstr>
      <vt:lpstr>Conceptual Framework</vt:lpstr>
      <vt:lpstr>Discussion</vt:lpstr>
      <vt:lpstr>Significance and Directions for Future Research</vt:lpstr>
      <vt:lpstr>Thanks to:</vt:lpstr>
      <vt:lpstr>PowerPoint Presentation</vt:lpstr>
    </vt:vector>
  </TitlesOfParts>
  <Manager/>
  <Company>University of Kent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Kent - Generic Powerpoint template</dc:title>
  <dc:subject/>
  <dc:creator>Miles Banbery</dc:creator>
  <cp:keywords/>
  <dc:description/>
  <cp:lastModifiedBy>Caroline.Fletcher-Moore</cp:lastModifiedBy>
  <cp:revision>260</cp:revision>
  <dcterms:created xsi:type="dcterms:W3CDTF">2013-06-07T14:52:08Z</dcterms:created>
  <dcterms:modified xsi:type="dcterms:W3CDTF">2021-12-21T12:44:40Z</dcterms:modified>
  <cp:category/>
</cp:coreProperties>
</file>