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Lst>
  <p:notesMasterIdLst>
    <p:notesMasterId r:id="rId18"/>
  </p:notesMasterIdLst>
  <p:sldIdLst>
    <p:sldId id="270" r:id="rId7"/>
    <p:sldId id="261" r:id="rId8"/>
    <p:sldId id="262" r:id="rId9"/>
    <p:sldId id="264" r:id="rId10"/>
    <p:sldId id="263" r:id="rId11"/>
    <p:sldId id="272" r:id="rId12"/>
    <p:sldId id="265" r:id="rId13"/>
    <p:sldId id="266" r:id="rId14"/>
    <p:sldId id="267" r:id="rId15"/>
    <p:sldId id="268"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C99FA-D70B-4F4D-999D-6E957A495B93}" v="1" dt="2023-04-19T07:37:33.518"/>
    <p1510:client id="{D0AD9996-2DAC-6647-2245-9872BA4C2047}" v="392" dt="2023-04-18T14:57:06.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110" d="100"/>
          <a:sy n="110"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607B-BC83-1C44-A501-8F981FF414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86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pPr>
            <a:r>
              <a:rPr lang="en-GB" dirty="0"/>
              <a:t>encouragement was provided by mentees from the 2021 pilot project. </a:t>
            </a:r>
            <a:endParaRPr lang="en-US" dirty="0"/>
          </a:p>
          <a:p>
            <a:pPr>
              <a:lnSpc>
                <a:spcPct val="90000"/>
              </a:lnSpc>
              <a:spcBef>
                <a:spcPts val="1000"/>
              </a:spcBef>
            </a:pP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5</a:t>
            </a:fld>
            <a:endParaRPr lang="en-US"/>
          </a:p>
        </p:txBody>
      </p:sp>
    </p:spTree>
    <p:extLst>
      <p:ext uri="{BB962C8B-B14F-4D97-AF65-F5344CB8AC3E}">
        <p14:creationId xmlns:p14="http://schemas.microsoft.com/office/powerpoint/2010/main" val="12820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few weeks following the project, mentors and mentees were already thinking about the wider impact of their conversations</a:t>
            </a:r>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9</a:t>
            </a:fld>
            <a:endParaRPr lang="en-US"/>
          </a:p>
        </p:txBody>
      </p:sp>
    </p:spTree>
    <p:extLst>
      <p:ext uri="{BB962C8B-B14F-4D97-AF65-F5344CB8AC3E}">
        <p14:creationId xmlns:p14="http://schemas.microsoft.com/office/powerpoint/2010/main" val="4449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32136-154D-8E49-9F0F-8D035B85AE6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633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6383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229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32136-154D-8E49-9F0F-8D035B85AE6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6333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407896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545753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2136-154D-8E49-9F0F-8D035B85AE6F}"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373800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32136-154D-8E49-9F0F-8D035B85AE6F}"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62852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32136-154D-8E49-9F0F-8D035B85AE6F}"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794987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52135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7418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407896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8380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63837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229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54575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2136-154D-8E49-9F0F-8D035B85AE6F}"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3738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32136-154D-8E49-9F0F-8D035B85AE6F}"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628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32136-154D-8E49-9F0F-8D035B85AE6F}"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7949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5213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7418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838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3391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33910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G.Gleadall@adm.leeds.ac.uk" TargetMode="External"/><Relationship Id="rId2" Type="http://schemas.openxmlformats.org/officeDocument/2006/relationships/hyperlink" Target="mailto:R.E.OConnor@leeds.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85B7A2-5A5D-F841-BAE5-FEBAA369641B}"/>
              </a:ext>
            </a:extLst>
          </p:cNvPr>
          <p:cNvSpPr>
            <a:spLocks noGrp="1"/>
          </p:cNvSpPr>
          <p:nvPr>
            <p:ph type="ctrTitle"/>
          </p:nvPr>
        </p:nvSpPr>
        <p:spPr/>
        <p:txBody>
          <a:bodyPr>
            <a:normAutofit fontScale="90000"/>
          </a:bodyPr>
          <a:lstStyle/>
          <a:p>
            <a:r>
              <a:rPr lang="en-US"/>
              <a:t>How</a:t>
            </a:r>
            <a:r>
              <a:rPr lang="en-US" baseline="0"/>
              <a:t> to display schools and/or Faculties in your slides</a:t>
            </a:r>
            <a:endParaRPr lang="en-US"/>
          </a:p>
        </p:txBody>
      </p:sp>
      <p:sp>
        <p:nvSpPr>
          <p:cNvPr id="5" name="Rectangle 4">
            <a:extLst>
              <a:ext uri="{FF2B5EF4-FFF2-40B4-BE49-F238E27FC236}">
                <a16:creationId xmlns:a16="http://schemas.microsoft.com/office/drawing/2014/main" id="{F076E13C-A05E-8167-3D77-29D843B116D4}"/>
              </a:ext>
            </a:extLst>
          </p:cNvPr>
          <p:cNvSpPr/>
          <p:nvPr/>
        </p:nvSpPr>
        <p:spPr>
          <a:xfrm>
            <a:off x="307867" y="1898214"/>
            <a:ext cx="11633200" cy="483209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dirty="0">
              <a:latin typeface="Arial"/>
              <a:cs typeface="Arial"/>
            </a:endParaRPr>
          </a:p>
          <a:p>
            <a:r>
              <a:rPr lang="en-US" sz="3600" b="1" dirty="0">
                <a:latin typeface="Arial"/>
                <a:cs typeface="Arial"/>
              </a:rPr>
              <a:t>Value, visibility and belonging: </a:t>
            </a:r>
          </a:p>
          <a:p>
            <a:r>
              <a:rPr lang="en-US" sz="3600" dirty="0">
                <a:latin typeface="Arial"/>
                <a:cs typeface="Arial"/>
              </a:rPr>
              <a:t>Exploring the impact of staff / student reverse mentoring within higher education</a:t>
            </a:r>
            <a:endParaRPr lang="en-US" dirty="0"/>
          </a:p>
          <a:p>
            <a:endParaRPr lang="en-US" sz="3200" dirty="0">
              <a:latin typeface="Arial"/>
              <a:cs typeface="Arial"/>
            </a:endParaRPr>
          </a:p>
          <a:p>
            <a:endParaRPr lang="en-US" sz="3200" dirty="0">
              <a:latin typeface="Arial"/>
              <a:cs typeface="Arial"/>
            </a:endParaRPr>
          </a:p>
          <a:p>
            <a:endParaRPr lang="en-US" sz="3200" dirty="0">
              <a:latin typeface="Arial"/>
              <a:cs typeface="Arial"/>
            </a:endParaRPr>
          </a:p>
          <a:p>
            <a:r>
              <a:rPr lang="en-US" sz="2800" dirty="0">
                <a:latin typeface="Arial"/>
                <a:cs typeface="Arial"/>
              </a:rPr>
              <a:t>Rachael O'Connor – Associate Professor (Law)</a:t>
            </a:r>
          </a:p>
          <a:p>
            <a:r>
              <a:rPr lang="en-US" sz="2800" dirty="0">
                <a:latin typeface="Arial"/>
                <a:cs typeface="Arial"/>
              </a:rPr>
              <a:t>Steve </a:t>
            </a:r>
            <a:r>
              <a:rPr lang="en-US" sz="2800" dirty="0" err="1">
                <a:latin typeface="Arial"/>
                <a:cs typeface="Arial"/>
              </a:rPr>
              <a:t>Gleadall</a:t>
            </a:r>
            <a:r>
              <a:rPr lang="en-US" sz="2800" dirty="0">
                <a:latin typeface="Arial"/>
                <a:cs typeface="Arial"/>
              </a:rPr>
              <a:t> – Educational Engagement Manager</a:t>
            </a:r>
          </a:p>
          <a:p>
            <a:r>
              <a:rPr lang="en-US" sz="2400" dirty="0">
                <a:latin typeface="Arial"/>
                <a:cs typeface="Arial"/>
              </a:rPr>
              <a:t>University of Leeds, UK</a:t>
            </a:r>
          </a:p>
        </p:txBody>
      </p:sp>
    </p:spTree>
    <p:extLst>
      <p:ext uri="{BB962C8B-B14F-4D97-AF65-F5344CB8AC3E}">
        <p14:creationId xmlns:p14="http://schemas.microsoft.com/office/powerpoint/2010/main" val="179346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3C20-D360-06AE-87AA-19FEF35A364B}"/>
              </a:ext>
            </a:extLst>
          </p:cNvPr>
          <p:cNvSpPr>
            <a:spLocks noGrp="1"/>
          </p:cNvSpPr>
          <p:nvPr>
            <p:ph type="title"/>
          </p:nvPr>
        </p:nvSpPr>
        <p:spPr/>
        <p:txBody>
          <a:bodyPr/>
          <a:lstStyle/>
          <a:p>
            <a:r>
              <a:rPr lang="en-GB" b="1" dirty="0">
                <a:latin typeface="Arial"/>
                <a:cs typeface="Calibri Light"/>
              </a:rPr>
              <a:t>Recommendations and next steps</a:t>
            </a:r>
            <a:endParaRPr lang="en-GB" b="1" dirty="0">
              <a:latin typeface="Arial"/>
              <a:cs typeface="Arial"/>
            </a:endParaRPr>
          </a:p>
        </p:txBody>
      </p:sp>
      <p:sp>
        <p:nvSpPr>
          <p:cNvPr id="3" name="Content Placeholder 2">
            <a:extLst>
              <a:ext uri="{FF2B5EF4-FFF2-40B4-BE49-F238E27FC236}">
                <a16:creationId xmlns:a16="http://schemas.microsoft.com/office/drawing/2014/main" id="{05A54026-D029-BAC7-13A1-DF135BE83146}"/>
              </a:ext>
            </a:extLst>
          </p:cNvPr>
          <p:cNvSpPr>
            <a:spLocks noGrp="1"/>
          </p:cNvSpPr>
          <p:nvPr>
            <p:ph idx="1"/>
          </p:nvPr>
        </p:nvSpPr>
        <p:spPr/>
        <p:txBody>
          <a:bodyPr vert="horz" lIns="91440" tIns="45720" rIns="91440" bIns="45720" rtlCol="0" anchor="t">
            <a:normAutofit/>
          </a:bodyPr>
          <a:lstStyle/>
          <a:p>
            <a:r>
              <a:rPr lang="en-GB" sz="2000" dirty="0">
                <a:latin typeface="Arial"/>
                <a:cs typeface="Arial"/>
              </a:rPr>
              <a:t>Reverse mentoring embedded as an annual institutional activity, with executive endorsement and support</a:t>
            </a:r>
          </a:p>
          <a:p>
            <a:pPr marL="0" indent="0">
              <a:buNone/>
            </a:pPr>
            <a:endParaRPr lang="en-GB" sz="2000" dirty="0">
              <a:latin typeface="Arial"/>
              <a:cs typeface="Arial"/>
            </a:endParaRPr>
          </a:p>
          <a:p>
            <a:r>
              <a:rPr lang="en-GB" sz="2000" dirty="0">
                <a:latin typeface="Arial"/>
                <a:cs typeface="Arial"/>
              </a:rPr>
              <a:t>A team is identified to deliver and continuously improve reverse mentoring work, to include Professional Services and Academic staff as well as students to support delivery and continued development </a:t>
            </a:r>
          </a:p>
          <a:p>
            <a:endParaRPr lang="en-GB" sz="2000" dirty="0">
              <a:latin typeface="Arial"/>
              <a:cs typeface="Arial"/>
            </a:endParaRPr>
          </a:p>
          <a:p>
            <a:r>
              <a:rPr lang="en-GB" sz="2000" dirty="0">
                <a:latin typeface="Arial"/>
                <a:cs typeface="Arial"/>
              </a:rPr>
              <a:t>Appropriate time and resource allocated to ensure continued evaluation of reverse mentoring and dissemination of outcomes within and beyond the institution</a:t>
            </a:r>
          </a:p>
          <a:p>
            <a:pPr marL="0" indent="0">
              <a:buNone/>
            </a:pPr>
            <a:endParaRPr lang="en-GB" sz="2000" dirty="0">
              <a:latin typeface="Arial"/>
              <a:cs typeface="Arial"/>
            </a:endParaRPr>
          </a:p>
          <a:p>
            <a:r>
              <a:rPr lang="en-GB" sz="2000" dirty="0">
                <a:latin typeface="Arial"/>
                <a:cs typeface="Arial"/>
              </a:rPr>
              <a:t>Annual reporting to capture actions identified and taken as a result of reverse mentoring conversations – wider impact over time</a:t>
            </a:r>
          </a:p>
          <a:p>
            <a:endParaRPr lang="en-GB" sz="2400" dirty="0">
              <a:latin typeface="Arial"/>
              <a:cs typeface="Arial"/>
            </a:endParaRPr>
          </a:p>
          <a:p>
            <a:endParaRPr lang="en-GB" dirty="0">
              <a:latin typeface="Arial"/>
              <a:cs typeface="Arial"/>
            </a:endParaRPr>
          </a:p>
        </p:txBody>
      </p:sp>
    </p:spTree>
    <p:extLst>
      <p:ext uri="{BB962C8B-B14F-4D97-AF65-F5344CB8AC3E}">
        <p14:creationId xmlns:p14="http://schemas.microsoft.com/office/powerpoint/2010/main" val="214691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a:cs typeface="Arial"/>
              </a:rPr>
              <a:t>Questions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a:cs typeface="Arial"/>
              </a:rPr>
              <a:t>Thank you for listening – please get in touch if you'd like to hear more …</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US" dirty="0">
                <a:latin typeface="Arial"/>
                <a:cs typeface="Arial"/>
              </a:rPr>
              <a:t>Rachael O'Connor - </a:t>
            </a:r>
            <a:r>
              <a:rPr lang="en-US" dirty="0">
                <a:latin typeface="Arial"/>
                <a:ea typeface="+mn-lt"/>
                <a:cs typeface="+mn-lt"/>
                <a:hlinkClick r:id="rId2"/>
              </a:rPr>
              <a:t>R.E.OConnor@leeds.ac.uk</a:t>
            </a:r>
            <a:r>
              <a:rPr lang="en-US" dirty="0">
                <a:latin typeface="Arial"/>
                <a:ea typeface="+mn-lt"/>
                <a:cs typeface="+mn-lt"/>
              </a:rPr>
              <a:t> </a:t>
            </a:r>
          </a:p>
          <a:p>
            <a:pPr marL="0" indent="0">
              <a:buNone/>
            </a:pPr>
            <a:r>
              <a:rPr lang="en-US" dirty="0">
                <a:latin typeface="Arial"/>
                <a:cs typeface="Arial"/>
              </a:rPr>
              <a:t>Steve Gleadall – </a:t>
            </a:r>
            <a:r>
              <a:rPr lang="en-US" dirty="0">
                <a:latin typeface="Arial"/>
                <a:ea typeface="+mn-lt"/>
                <a:cs typeface="+mn-lt"/>
                <a:hlinkClick r:id="rId3"/>
              </a:rPr>
              <a:t>S.G.Gleadall@adm.leeds.ac.uk</a:t>
            </a:r>
            <a:endParaRPr lang="en-GB" dirty="0"/>
          </a:p>
          <a:p>
            <a:endParaRPr lang="en-GB" dirty="0"/>
          </a:p>
        </p:txBody>
      </p:sp>
    </p:spTree>
    <p:extLst>
      <p:ext uri="{BB962C8B-B14F-4D97-AF65-F5344CB8AC3E}">
        <p14:creationId xmlns:p14="http://schemas.microsoft.com/office/powerpoint/2010/main" val="39881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5C3A-8250-F3A1-BAA9-C916AC767D6F}"/>
              </a:ext>
            </a:extLst>
          </p:cNvPr>
          <p:cNvSpPr>
            <a:spLocks noGrp="1"/>
          </p:cNvSpPr>
          <p:nvPr>
            <p:ph type="title"/>
          </p:nvPr>
        </p:nvSpPr>
        <p:spPr/>
        <p:txBody>
          <a:bodyPr/>
          <a:lstStyle/>
          <a:p>
            <a:r>
              <a:rPr lang="en-GB" b="1" dirty="0">
                <a:latin typeface="Arial"/>
                <a:cs typeface="Calibri Light"/>
              </a:rPr>
              <a:t>Introduction </a:t>
            </a:r>
            <a:endParaRPr lang="en-GB" b="1" dirty="0">
              <a:latin typeface="Arial"/>
            </a:endParaRPr>
          </a:p>
        </p:txBody>
      </p:sp>
      <p:sp>
        <p:nvSpPr>
          <p:cNvPr id="3" name="Content Placeholder 2">
            <a:extLst>
              <a:ext uri="{FF2B5EF4-FFF2-40B4-BE49-F238E27FC236}">
                <a16:creationId xmlns:a16="http://schemas.microsoft.com/office/drawing/2014/main" id="{42743755-7A6A-7D71-17E6-A9C383CCB0FC}"/>
              </a:ext>
            </a:extLst>
          </p:cNvPr>
          <p:cNvSpPr>
            <a:spLocks noGrp="1"/>
          </p:cNvSpPr>
          <p:nvPr>
            <p:ph idx="1"/>
          </p:nvPr>
        </p:nvSpPr>
        <p:spPr>
          <a:xfrm>
            <a:off x="838200" y="1825625"/>
            <a:ext cx="10515600" cy="4954588"/>
          </a:xfrm>
        </p:spPr>
        <p:txBody>
          <a:bodyPr vert="horz" lIns="91440" tIns="45720" rIns="91440" bIns="45720" rtlCol="0" anchor="t">
            <a:normAutofit/>
          </a:bodyPr>
          <a:lstStyle/>
          <a:p>
            <a:pPr marL="0" indent="0">
              <a:buNone/>
            </a:pPr>
            <a:r>
              <a:rPr lang="en-GB" sz="2400" b="1" dirty="0">
                <a:latin typeface="Arial"/>
                <a:ea typeface="+mn-lt"/>
                <a:cs typeface="+mn-lt"/>
              </a:rPr>
              <a:t>Who are we?</a:t>
            </a:r>
          </a:p>
          <a:p>
            <a:endParaRPr lang="en-GB" sz="2400" dirty="0">
              <a:latin typeface="Arial"/>
              <a:ea typeface="+mn-lt"/>
              <a:cs typeface="+mn-lt"/>
            </a:endParaRPr>
          </a:p>
          <a:p>
            <a:endParaRPr lang="en-GB" sz="2400" dirty="0">
              <a:latin typeface="Arial"/>
              <a:ea typeface="+mn-lt"/>
              <a:cs typeface="+mn-lt"/>
            </a:endParaRPr>
          </a:p>
          <a:p>
            <a:pPr marL="0" indent="0">
              <a:lnSpc>
                <a:spcPct val="100000"/>
              </a:lnSpc>
              <a:buNone/>
            </a:pPr>
            <a:endParaRPr lang="en-GB" sz="2400" b="1" dirty="0">
              <a:latin typeface="Arial"/>
              <a:ea typeface="+mn-lt"/>
              <a:cs typeface="+mn-lt"/>
            </a:endParaRPr>
          </a:p>
          <a:p>
            <a:pPr marL="0" indent="0">
              <a:lnSpc>
                <a:spcPct val="100000"/>
              </a:lnSpc>
              <a:buNone/>
            </a:pPr>
            <a:endParaRPr lang="en-GB" sz="2400" b="1" dirty="0">
              <a:latin typeface="Arial"/>
              <a:ea typeface="+mn-lt"/>
              <a:cs typeface="+mn-lt"/>
            </a:endParaRPr>
          </a:p>
          <a:p>
            <a:pPr marL="0" indent="0">
              <a:lnSpc>
                <a:spcPct val="100000"/>
              </a:lnSpc>
              <a:buNone/>
            </a:pPr>
            <a:r>
              <a:rPr lang="en-GB" sz="2400" b="1" dirty="0">
                <a:latin typeface="Arial"/>
                <a:ea typeface="+mn-lt"/>
                <a:cs typeface="+mn-lt"/>
              </a:rPr>
              <a:t>What is reverse mentoring?</a:t>
            </a:r>
            <a:endParaRPr lang="en-GB" sz="800" dirty="0">
              <a:latin typeface="Arial"/>
              <a:ea typeface="+mn-lt"/>
              <a:cs typeface="+mn-lt"/>
            </a:endParaRPr>
          </a:p>
          <a:p>
            <a:pPr marL="0" indent="0">
              <a:lnSpc>
                <a:spcPct val="100000"/>
              </a:lnSpc>
              <a:buNone/>
            </a:pPr>
            <a:br>
              <a:rPr lang="en-GB" sz="2400" dirty="0">
                <a:latin typeface="Arial"/>
                <a:ea typeface="+mn-lt"/>
                <a:cs typeface="+mn-lt"/>
              </a:rPr>
            </a:br>
            <a:r>
              <a:rPr lang="en-GB" sz="2000" dirty="0">
                <a:latin typeface="Arial"/>
                <a:ea typeface="+mn-lt"/>
                <a:cs typeface="+mn-lt"/>
              </a:rPr>
              <a:t>“… a reciprocal and temporally stable relationship between a less experienced mentor providing specific expert knowledge and a more experienced mentee who wants to gain this knowledge … characterised by mutual trust and courtesy, it aims at facilitating learning and development of both the mentor and the mentee” </a:t>
            </a:r>
            <a:br>
              <a:rPr lang="en-GB" sz="2400" dirty="0">
                <a:latin typeface="Arial"/>
                <a:ea typeface="+mn-lt"/>
                <a:cs typeface="+mn-lt"/>
              </a:rPr>
            </a:br>
            <a:r>
              <a:rPr lang="en-GB" sz="900" dirty="0" err="1">
                <a:latin typeface="Arial"/>
                <a:ea typeface="+mn-lt"/>
                <a:cs typeface="+mn-lt"/>
              </a:rPr>
              <a:t>Zauchner-Studnicka</a:t>
            </a:r>
            <a:r>
              <a:rPr lang="en-GB" sz="900" dirty="0">
                <a:latin typeface="Arial"/>
                <a:ea typeface="+mn-lt"/>
                <a:cs typeface="+mn-lt"/>
              </a:rPr>
              <a:t>, A Model for Reverse Mentoring in Education, International Journal of Educational and Pedagogical Sciences, 11(3), 2017</a:t>
            </a:r>
            <a:endParaRPr lang="en-GB" sz="800" dirty="0">
              <a:latin typeface="Arial"/>
              <a:cs typeface="Calibri"/>
            </a:endParaRPr>
          </a:p>
          <a:p>
            <a:endParaRPr lang="en-GB" dirty="0">
              <a:cs typeface="Calibri"/>
            </a:endParaRPr>
          </a:p>
        </p:txBody>
      </p:sp>
      <p:pic>
        <p:nvPicPr>
          <p:cNvPr id="5" name="Picture 5" descr="Image of presenter Rachael O'Connor">
            <a:extLst>
              <a:ext uri="{FF2B5EF4-FFF2-40B4-BE49-F238E27FC236}">
                <a16:creationId xmlns:a16="http://schemas.microsoft.com/office/drawing/2014/main" id="{3A71C549-F6E0-10A4-6B30-C760532F5401}"/>
              </a:ext>
            </a:extLst>
          </p:cNvPr>
          <p:cNvPicPr>
            <a:picLocks noChangeAspect="1"/>
          </p:cNvPicPr>
          <p:nvPr/>
        </p:nvPicPr>
        <p:blipFill>
          <a:blip r:embed="rId2"/>
          <a:stretch>
            <a:fillRect/>
          </a:stretch>
        </p:blipFill>
        <p:spPr>
          <a:xfrm>
            <a:off x="3539067" y="1563385"/>
            <a:ext cx="1621367" cy="2440064"/>
          </a:xfrm>
          <a:prstGeom prst="rect">
            <a:avLst/>
          </a:prstGeom>
        </p:spPr>
      </p:pic>
      <p:pic>
        <p:nvPicPr>
          <p:cNvPr id="6" name="Picture 5" descr="Image of presenter Steve Gleadall">
            <a:extLst>
              <a:ext uri="{FF2B5EF4-FFF2-40B4-BE49-F238E27FC236}">
                <a16:creationId xmlns:a16="http://schemas.microsoft.com/office/drawing/2014/main" id="{D69208E9-C19E-4945-A360-F20138EEE190}"/>
              </a:ext>
            </a:extLst>
          </p:cNvPr>
          <p:cNvPicPr>
            <a:picLocks noChangeAspect="1"/>
          </p:cNvPicPr>
          <p:nvPr/>
        </p:nvPicPr>
        <p:blipFill>
          <a:blip r:embed="rId3"/>
          <a:stretch>
            <a:fillRect/>
          </a:stretch>
        </p:blipFill>
        <p:spPr>
          <a:xfrm>
            <a:off x="6342869" y="1563385"/>
            <a:ext cx="1830048" cy="2440064"/>
          </a:xfrm>
          <a:prstGeom prst="rect">
            <a:avLst/>
          </a:prstGeom>
        </p:spPr>
      </p:pic>
    </p:spTree>
    <p:extLst>
      <p:ext uri="{BB962C8B-B14F-4D97-AF65-F5344CB8AC3E}">
        <p14:creationId xmlns:p14="http://schemas.microsoft.com/office/powerpoint/2010/main" val="46699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1A8C-7019-1B9E-1D32-A0E5FFD7AF16}"/>
              </a:ext>
            </a:extLst>
          </p:cNvPr>
          <p:cNvSpPr>
            <a:spLocks noGrp="1"/>
          </p:cNvSpPr>
          <p:nvPr>
            <p:ph type="title"/>
          </p:nvPr>
        </p:nvSpPr>
        <p:spPr/>
        <p:txBody>
          <a:bodyPr/>
          <a:lstStyle/>
          <a:p>
            <a:r>
              <a:rPr lang="en-GB" b="1" dirty="0">
                <a:latin typeface="Arial"/>
                <a:cs typeface="Calibri Light"/>
              </a:rPr>
              <a:t>Where we began</a:t>
            </a:r>
            <a:endParaRPr lang="en-GB" b="1" dirty="0">
              <a:latin typeface="Arial"/>
              <a:cs typeface="Arial"/>
            </a:endParaRPr>
          </a:p>
        </p:txBody>
      </p:sp>
      <p:sp>
        <p:nvSpPr>
          <p:cNvPr id="3" name="Content Placeholder 2">
            <a:extLst>
              <a:ext uri="{FF2B5EF4-FFF2-40B4-BE49-F238E27FC236}">
                <a16:creationId xmlns:a16="http://schemas.microsoft.com/office/drawing/2014/main" id="{021F309B-1CCC-6A30-7D1F-6AE8F6C6E8D5}"/>
              </a:ext>
            </a:extLst>
          </p:cNvPr>
          <p:cNvSpPr>
            <a:spLocks noGrp="1"/>
          </p:cNvSpPr>
          <p:nvPr>
            <p:ph idx="1"/>
          </p:nvPr>
        </p:nvSpPr>
        <p:spPr/>
        <p:txBody>
          <a:bodyPr vert="horz" lIns="91440" tIns="45720" rIns="91440" bIns="45720" rtlCol="0" anchor="t">
            <a:normAutofit/>
          </a:bodyPr>
          <a:lstStyle/>
          <a:p>
            <a:r>
              <a:rPr lang="en-GB" sz="2400" b="1" dirty="0">
                <a:latin typeface="Arial"/>
                <a:cs typeface="Calibri"/>
              </a:rPr>
              <a:t>Access and Student Success Strategy</a:t>
            </a:r>
          </a:p>
          <a:p>
            <a:pPr marL="0" indent="0">
              <a:buNone/>
            </a:pPr>
            <a:r>
              <a:rPr lang="en-GB" sz="2000" dirty="0">
                <a:latin typeface="Arial"/>
                <a:cs typeface="Calibri"/>
              </a:rPr>
              <a:t>"The University of Leeds will be a place where students from diverse backgrounds feel they belong, can thrive, and are valued for their unique contribution"</a:t>
            </a:r>
          </a:p>
          <a:p>
            <a:pPr marL="0" indent="0">
              <a:buNone/>
            </a:pPr>
            <a:endParaRPr lang="en-GB" sz="2000" b="1" dirty="0">
              <a:latin typeface="Arial"/>
              <a:cs typeface="Calibri"/>
            </a:endParaRPr>
          </a:p>
          <a:p>
            <a:r>
              <a:rPr lang="en-GB" sz="2400" b="1" dirty="0">
                <a:latin typeface="Arial"/>
                <a:cs typeface="Calibri"/>
              </a:rPr>
              <a:t>Rachael's pilot project </a:t>
            </a:r>
          </a:p>
          <a:p>
            <a:pPr marL="0" indent="0">
              <a:buNone/>
            </a:pPr>
            <a:r>
              <a:rPr lang="en-GB" sz="2000" dirty="0">
                <a:latin typeface="Arial"/>
                <a:cs typeface="Calibri"/>
              </a:rPr>
              <a:t>Delivered in the School of Law – international students mentoring academic and support staff -</a:t>
            </a:r>
            <a:r>
              <a:rPr lang="en-GB" sz="1500" dirty="0">
                <a:latin typeface="Arial"/>
                <a:cs typeface="Calibri"/>
              </a:rPr>
              <a:t> </a:t>
            </a:r>
            <a:r>
              <a:rPr lang="en-GB" sz="1300" dirty="0">
                <a:latin typeface="Arial"/>
                <a:cs typeface="Calibri"/>
              </a:rPr>
              <a:t>‘‘</a:t>
            </a:r>
            <a:r>
              <a:rPr lang="en-GB" sz="1300" i="1" dirty="0">
                <a:latin typeface="Arial"/>
                <a:cs typeface="Calibri"/>
              </a:rPr>
              <a:t>It makes me feel empowered and that we can make a difference’: Reverse mentoring between international students and staff in legal education</a:t>
            </a:r>
            <a:r>
              <a:rPr lang="en-GB" sz="1300" dirty="0">
                <a:latin typeface="Arial"/>
                <a:cs typeface="Calibri"/>
              </a:rPr>
              <a:t>’ (2022) European Journal of Legal Education 3(1), 95-126 </a:t>
            </a:r>
          </a:p>
          <a:p>
            <a:pPr marL="0" indent="0">
              <a:buNone/>
            </a:pPr>
            <a:endParaRPr lang="en-GB" sz="2000" dirty="0">
              <a:latin typeface="Arial"/>
              <a:cs typeface="Calibri"/>
            </a:endParaRPr>
          </a:p>
          <a:p>
            <a:r>
              <a:rPr lang="en-GB" sz="2400" b="1" dirty="0">
                <a:latin typeface="Arial"/>
                <a:cs typeface="Calibri"/>
              </a:rPr>
              <a:t>Institutional pilot project</a:t>
            </a:r>
          </a:p>
          <a:p>
            <a:pPr marL="0" indent="0">
              <a:buNone/>
            </a:pPr>
            <a:r>
              <a:rPr lang="en-GB" sz="2000" dirty="0">
                <a:latin typeface="Arial"/>
                <a:cs typeface="Calibri"/>
              </a:rPr>
              <a:t>Members of the University Executive Group participated in a pilot in 2021 to test reverse mentoring as an intervention, delivered in partnership with Leeds University Union. </a:t>
            </a:r>
          </a:p>
        </p:txBody>
      </p:sp>
    </p:spTree>
    <p:extLst>
      <p:ext uri="{BB962C8B-B14F-4D97-AF65-F5344CB8AC3E}">
        <p14:creationId xmlns:p14="http://schemas.microsoft.com/office/powerpoint/2010/main" val="74358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A7B-B495-64F5-F79F-7E5961ED3354}"/>
              </a:ext>
            </a:extLst>
          </p:cNvPr>
          <p:cNvSpPr>
            <a:spLocks noGrp="1"/>
          </p:cNvSpPr>
          <p:nvPr>
            <p:ph type="title"/>
          </p:nvPr>
        </p:nvSpPr>
        <p:spPr>
          <a:xfrm>
            <a:off x="838200" y="365125"/>
            <a:ext cx="10949516" cy="1346729"/>
          </a:xfrm>
        </p:spPr>
        <p:txBody>
          <a:bodyPr/>
          <a:lstStyle/>
          <a:p>
            <a:r>
              <a:rPr lang="en-GB" b="1" dirty="0">
                <a:latin typeface="Arial"/>
                <a:cs typeface="Calibri Light"/>
              </a:rPr>
              <a:t>Reverse Mentoring 2022 - Development</a:t>
            </a:r>
            <a:endParaRPr lang="en-GB" b="1" dirty="0">
              <a:latin typeface="Arial"/>
              <a:cs typeface="Arial"/>
            </a:endParaRPr>
          </a:p>
        </p:txBody>
      </p:sp>
      <p:sp>
        <p:nvSpPr>
          <p:cNvPr id="3" name="Content Placeholder 2">
            <a:extLst>
              <a:ext uri="{FF2B5EF4-FFF2-40B4-BE49-F238E27FC236}">
                <a16:creationId xmlns:a16="http://schemas.microsoft.com/office/drawing/2014/main" id="{5B4DD6C8-D63D-4167-508D-D40023CE2C85}"/>
              </a:ext>
            </a:extLst>
          </p:cNvPr>
          <p:cNvSpPr>
            <a:spLocks noGrp="1"/>
          </p:cNvSpPr>
          <p:nvPr>
            <p:ph idx="1"/>
          </p:nvPr>
        </p:nvSpPr>
        <p:spPr>
          <a:xfrm>
            <a:off x="838200" y="1825625"/>
            <a:ext cx="11171766" cy="4922838"/>
          </a:xfrm>
        </p:spPr>
        <p:txBody>
          <a:bodyPr vert="horz" lIns="91440" tIns="45720" rIns="91440" bIns="45720" rtlCol="0" anchor="t">
            <a:normAutofit lnSpcReduction="10000"/>
          </a:bodyPr>
          <a:lstStyle/>
          <a:p>
            <a:r>
              <a:rPr lang="en-GB" sz="2400" dirty="0">
                <a:latin typeface="Arial"/>
                <a:cs typeface="Calibri"/>
              </a:rPr>
              <a:t>Positive pilot feedback and anecdotal evidence supported continuation of reverse mentoring</a:t>
            </a:r>
          </a:p>
          <a:p>
            <a:endParaRPr lang="en-GB" sz="2400" dirty="0">
              <a:latin typeface="Arial"/>
              <a:cs typeface="Calibri"/>
            </a:endParaRPr>
          </a:p>
          <a:p>
            <a:r>
              <a:rPr lang="en-GB" sz="2400" dirty="0">
                <a:latin typeface="Arial"/>
                <a:cs typeface="Calibri"/>
              </a:rPr>
              <a:t>Renewed focus on developing a reverse mentoring programme to be embedded as part of our student success and belonging work at Leeds</a:t>
            </a:r>
          </a:p>
          <a:p>
            <a:endParaRPr lang="en-GB" sz="2400" dirty="0">
              <a:latin typeface="Arial"/>
              <a:cs typeface="Calibri"/>
            </a:endParaRPr>
          </a:p>
          <a:p>
            <a:r>
              <a:rPr lang="en-GB" sz="2400" dirty="0">
                <a:latin typeface="Arial"/>
                <a:cs typeface="Calibri"/>
              </a:rPr>
              <a:t>Need to evaluate impact on individuals and the institution</a:t>
            </a:r>
          </a:p>
          <a:p>
            <a:endParaRPr lang="en-GB" sz="2400" dirty="0">
              <a:latin typeface="Arial"/>
              <a:cs typeface="Calibri"/>
            </a:endParaRPr>
          </a:p>
          <a:p>
            <a:r>
              <a:rPr lang="en-GB" sz="2400" dirty="0">
                <a:latin typeface="Arial"/>
                <a:cs typeface="Calibri"/>
              </a:rPr>
              <a:t>Research approach to inform similar work at Leeds and the wider higher education sector</a:t>
            </a:r>
          </a:p>
          <a:p>
            <a:endParaRPr lang="en-GB" sz="2400" dirty="0">
              <a:latin typeface="Arial"/>
              <a:cs typeface="Calibri"/>
            </a:endParaRPr>
          </a:p>
          <a:p>
            <a:r>
              <a:rPr lang="en-GB" sz="2400" dirty="0">
                <a:latin typeface="Arial"/>
                <a:cs typeface="Calibri"/>
              </a:rPr>
              <a:t>Collaboration between Professional Services and Academic staff</a:t>
            </a:r>
            <a:endParaRPr lang="en-GB" sz="2400" dirty="0">
              <a:latin typeface="Arial"/>
              <a:cs typeface="Arial"/>
            </a:endParaRPr>
          </a:p>
        </p:txBody>
      </p:sp>
    </p:spTree>
    <p:extLst>
      <p:ext uri="{BB962C8B-B14F-4D97-AF65-F5344CB8AC3E}">
        <p14:creationId xmlns:p14="http://schemas.microsoft.com/office/powerpoint/2010/main" val="174291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2ADB-9D53-66FB-BA77-6F2218EDC10A}"/>
              </a:ext>
            </a:extLst>
          </p:cNvPr>
          <p:cNvSpPr>
            <a:spLocks noGrp="1"/>
          </p:cNvSpPr>
          <p:nvPr>
            <p:ph type="title"/>
          </p:nvPr>
        </p:nvSpPr>
        <p:spPr/>
        <p:txBody>
          <a:bodyPr/>
          <a:lstStyle/>
          <a:p>
            <a:r>
              <a:rPr lang="en-GB" b="1" dirty="0">
                <a:latin typeface="Arial"/>
                <a:cs typeface="Calibri Light"/>
              </a:rPr>
              <a:t>Reverse Mentoring 2022 - Delivery</a:t>
            </a:r>
            <a:endParaRPr lang="en-GB" b="1" dirty="0">
              <a:latin typeface="Arial"/>
              <a:cs typeface="Arial"/>
            </a:endParaRPr>
          </a:p>
        </p:txBody>
      </p:sp>
      <p:sp>
        <p:nvSpPr>
          <p:cNvPr id="3" name="Content Placeholder 2">
            <a:extLst>
              <a:ext uri="{FF2B5EF4-FFF2-40B4-BE49-F238E27FC236}">
                <a16:creationId xmlns:a16="http://schemas.microsoft.com/office/drawing/2014/main" id="{EC4933EE-D9EC-9531-2E7E-96C0080E201C}"/>
              </a:ext>
            </a:extLst>
          </p:cNvPr>
          <p:cNvSpPr>
            <a:spLocks noGrp="1"/>
          </p:cNvSpPr>
          <p:nvPr>
            <p:ph idx="1"/>
          </p:nvPr>
        </p:nvSpPr>
        <p:spPr>
          <a:xfrm>
            <a:off x="838200" y="1825625"/>
            <a:ext cx="10515600" cy="4859338"/>
          </a:xfrm>
        </p:spPr>
        <p:txBody>
          <a:bodyPr vert="horz" lIns="91440" tIns="45720" rIns="91440" bIns="45720" rtlCol="0" anchor="t">
            <a:normAutofit/>
          </a:bodyPr>
          <a:lstStyle/>
          <a:p>
            <a:pPr marL="0" indent="0">
              <a:lnSpc>
                <a:spcPct val="110000"/>
              </a:lnSpc>
              <a:buNone/>
            </a:pPr>
            <a:r>
              <a:rPr lang="en-GB" sz="2400" b="1" dirty="0">
                <a:latin typeface="Arial"/>
                <a:cs typeface="Arial"/>
              </a:rPr>
              <a:t>26 Mentors</a:t>
            </a:r>
            <a:r>
              <a:rPr lang="en-GB" sz="2400" dirty="0">
                <a:latin typeface="Arial"/>
                <a:cs typeface="Arial"/>
              </a:rPr>
              <a:t> - students who self-identified as being from a background underrepresented in the student community at Leeds</a:t>
            </a:r>
            <a:endParaRPr lang="en-GB" sz="2400" dirty="0">
              <a:latin typeface="Arial" panose="020B0604020202020204" pitchFamily="34" charset="0"/>
              <a:cs typeface="Arial" panose="020B0604020202020204" pitchFamily="34" charset="0"/>
            </a:endParaRPr>
          </a:p>
          <a:p>
            <a:pPr marL="0" indent="0">
              <a:lnSpc>
                <a:spcPct val="110000"/>
              </a:lnSpc>
              <a:buNone/>
            </a:pPr>
            <a:r>
              <a:rPr lang="en-GB" sz="2200" dirty="0">
                <a:latin typeface="Arial"/>
                <a:cs typeface="Arial"/>
              </a:rPr>
              <a:t>UK ethnically </a:t>
            </a:r>
            <a:r>
              <a:rPr lang="en-GB" sz="2200" dirty="0" err="1">
                <a:latin typeface="Arial"/>
                <a:cs typeface="Arial"/>
              </a:rPr>
              <a:t>minoritised</a:t>
            </a:r>
            <a:r>
              <a:rPr lang="en-GB" sz="2200" dirty="0">
                <a:latin typeface="Arial"/>
                <a:cs typeface="Arial"/>
              </a:rPr>
              <a:t>, Mature (21+) entry, International, and/or widening participation background </a:t>
            </a:r>
          </a:p>
          <a:p>
            <a:pPr marL="0" indent="0">
              <a:buNone/>
            </a:pPr>
            <a:endParaRPr lang="en-GB" sz="2000" dirty="0">
              <a:latin typeface="Arial"/>
              <a:cs typeface="Arial"/>
            </a:endParaRPr>
          </a:p>
          <a:p>
            <a:pPr marL="0" indent="0">
              <a:buNone/>
            </a:pPr>
            <a:r>
              <a:rPr lang="en-GB" sz="2400" b="1" dirty="0">
                <a:latin typeface="Arial"/>
                <a:cs typeface="Arial"/>
              </a:rPr>
              <a:t>26 Mentees</a:t>
            </a:r>
            <a:r>
              <a:rPr lang="en-GB" sz="2400" dirty="0">
                <a:latin typeface="Arial"/>
                <a:cs typeface="Arial"/>
              </a:rPr>
              <a:t> - staff holding a senior leadership position at the University </a:t>
            </a:r>
          </a:p>
          <a:p>
            <a:pPr marL="0" indent="0">
              <a:lnSpc>
                <a:spcPct val="110000"/>
              </a:lnSpc>
              <a:buNone/>
            </a:pPr>
            <a:r>
              <a:rPr lang="en-GB" sz="2200" dirty="0">
                <a:latin typeface="Arial"/>
                <a:cs typeface="Arial"/>
              </a:rPr>
              <a:t>Staff, including Deans, Pro-Deans and Directors of Professional Services, were invited to participate </a:t>
            </a:r>
          </a:p>
          <a:p>
            <a:pPr marL="0" indent="0">
              <a:lnSpc>
                <a:spcPct val="110000"/>
              </a:lnSpc>
              <a:buNone/>
            </a:pPr>
            <a:endParaRPr lang="en-GB" sz="2200" dirty="0">
              <a:latin typeface="Arial"/>
              <a:cs typeface="Arial"/>
            </a:endParaRPr>
          </a:p>
          <a:p>
            <a:pPr marL="0" indent="0">
              <a:lnSpc>
                <a:spcPct val="110000"/>
              </a:lnSpc>
              <a:buNone/>
            </a:pPr>
            <a:r>
              <a:rPr lang="en-GB" sz="2200" b="1" dirty="0">
                <a:latin typeface="Arial"/>
                <a:cs typeface="Arial"/>
              </a:rPr>
              <a:t>25 pairs successfully completed the mentoring programme</a:t>
            </a:r>
            <a:endParaRPr lang="en-GB" b="1" dirty="0"/>
          </a:p>
        </p:txBody>
      </p:sp>
    </p:spTree>
    <p:extLst>
      <p:ext uri="{BB962C8B-B14F-4D97-AF65-F5344CB8AC3E}">
        <p14:creationId xmlns:p14="http://schemas.microsoft.com/office/powerpoint/2010/main" val="351799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114A-F407-074A-CAFB-8E5A8CF6F6DB}"/>
              </a:ext>
            </a:extLst>
          </p:cNvPr>
          <p:cNvSpPr>
            <a:spLocks noGrp="1"/>
          </p:cNvSpPr>
          <p:nvPr>
            <p:ph type="title"/>
          </p:nvPr>
        </p:nvSpPr>
        <p:spPr/>
        <p:txBody>
          <a:bodyPr/>
          <a:lstStyle/>
          <a:p>
            <a:r>
              <a:rPr lang="en-GB" b="1" dirty="0">
                <a:latin typeface="Arial"/>
                <a:cs typeface="Calibri Light"/>
              </a:rPr>
              <a:t>Our research questions</a:t>
            </a:r>
            <a:endParaRPr lang="en-GB" dirty="0">
              <a:latin typeface="Arial"/>
              <a:cs typeface="Arial"/>
            </a:endParaRPr>
          </a:p>
        </p:txBody>
      </p:sp>
      <p:sp>
        <p:nvSpPr>
          <p:cNvPr id="3" name="Content Placeholder 2">
            <a:extLst>
              <a:ext uri="{FF2B5EF4-FFF2-40B4-BE49-F238E27FC236}">
                <a16:creationId xmlns:a16="http://schemas.microsoft.com/office/drawing/2014/main" id="{4D495B0E-A4DD-4460-D9EE-0009F0769F7A}"/>
              </a:ext>
            </a:extLst>
          </p:cNvPr>
          <p:cNvSpPr>
            <a:spLocks noGrp="1"/>
          </p:cNvSpPr>
          <p:nvPr>
            <p:ph idx="1"/>
          </p:nvPr>
        </p:nvSpPr>
        <p:spPr/>
        <p:txBody>
          <a:bodyPr vert="horz" lIns="91440" tIns="45720" rIns="91440" bIns="45720" rtlCol="0" anchor="t">
            <a:normAutofit/>
          </a:bodyPr>
          <a:lstStyle/>
          <a:p>
            <a:pPr marL="0" indent="0">
              <a:buNone/>
            </a:pPr>
            <a:r>
              <a:rPr lang="en-GB" dirty="0">
                <a:cs typeface="Calibri" panose="020F0502020204030204"/>
              </a:rPr>
              <a:t>How does reverse mentoring impact:</a:t>
            </a:r>
          </a:p>
          <a:p>
            <a:pPr marL="0" indent="0">
              <a:buNone/>
            </a:pPr>
            <a:endParaRPr lang="en-GB" dirty="0">
              <a:cs typeface="Calibri" panose="020F0502020204030204"/>
            </a:endParaRPr>
          </a:p>
          <a:p>
            <a:pPr marL="514350" indent="-514350">
              <a:buAutoNum type="arabicPeriod"/>
            </a:pPr>
            <a:r>
              <a:rPr lang="en-GB" dirty="0">
                <a:ea typeface="+mn-lt"/>
                <a:cs typeface="+mn-lt"/>
              </a:rPr>
              <a:t>students’ feelings of value, visibility and belonging;</a:t>
            </a:r>
          </a:p>
          <a:p>
            <a:pPr marL="514350" indent="-514350">
              <a:buAutoNum type="arabicPeriod"/>
            </a:pPr>
            <a:endParaRPr lang="en-GB" dirty="0">
              <a:ea typeface="+mn-lt"/>
              <a:cs typeface="+mn-lt"/>
            </a:endParaRPr>
          </a:p>
          <a:p>
            <a:pPr marL="514350" indent="-514350">
              <a:buAutoNum type="arabicPeriod"/>
            </a:pPr>
            <a:r>
              <a:rPr lang="en-GB" dirty="0">
                <a:ea typeface="+mn-lt"/>
                <a:cs typeface="+mn-lt"/>
              </a:rPr>
              <a:t>staff understanding and appreciation of challenges faced by under-represented students; and </a:t>
            </a:r>
          </a:p>
          <a:p>
            <a:pPr marL="514350" indent="-514350">
              <a:buAutoNum type="arabicPeriod"/>
            </a:pPr>
            <a:endParaRPr lang="en-GB" dirty="0">
              <a:cs typeface="Calibri"/>
            </a:endParaRPr>
          </a:p>
          <a:p>
            <a:pPr marL="514350" indent="-514350">
              <a:buAutoNum type="arabicPeriod"/>
            </a:pPr>
            <a:r>
              <a:rPr lang="en-GB" dirty="0">
                <a:ea typeface="+mn-lt"/>
                <a:cs typeface="+mn-lt"/>
              </a:rPr>
              <a:t>the daily practice and influence of institutional leaders within their areas of responsibility?</a:t>
            </a:r>
            <a:endParaRPr lang="en-GB" dirty="0">
              <a:cs typeface="Calibri" panose="020F0502020204030204"/>
            </a:endParaRPr>
          </a:p>
          <a:p>
            <a:pPr marL="0" indent="0">
              <a:buNone/>
            </a:pPr>
            <a:endParaRPr lang="en-GB" dirty="0">
              <a:cs typeface="Calibri" panose="020F0502020204030204"/>
            </a:endParaRPr>
          </a:p>
        </p:txBody>
      </p:sp>
    </p:spTree>
    <p:extLst>
      <p:ext uri="{BB962C8B-B14F-4D97-AF65-F5344CB8AC3E}">
        <p14:creationId xmlns:p14="http://schemas.microsoft.com/office/powerpoint/2010/main" val="271498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8834-8907-B132-5C59-579933F0C2CE}"/>
              </a:ext>
            </a:extLst>
          </p:cNvPr>
          <p:cNvSpPr>
            <a:spLocks noGrp="1"/>
          </p:cNvSpPr>
          <p:nvPr>
            <p:ph type="title"/>
          </p:nvPr>
        </p:nvSpPr>
        <p:spPr/>
        <p:txBody>
          <a:bodyPr/>
          <a:lstStyle/>
          <a:p>
            <a:r>
              <a:rPr lang="en-GB" b="1" dirty="0">
                <a:latin typeface="Arial"/>
                <a:cs typeface="Calibri Light"/>
              </a:rPr>
              <a:t>Initial findings – Impact on students</a:t>
            </a:r>
            <a:endParaRPr lang="en-GB" b="1" dirty="0">
              <a:latin typeface="Arial"/>
              <a:cs typeface="Arial"/>
            </a:endParaRPr>
          </a:p>
        </p:txBody>
      </p:sp>
      <p:sp>
        <p:nvSpPr>
          <p:cNvPr id="3" name="Content Placeholder 2">
            <a:extLst>
              <a:ext uri="{FF2B5EF4-FFF2-40B4-BE49-F238E27FC236}">
                <a16:creationId xmlns:a16="http://schemas.microsoft.com/office/drawing/2014/main" id="{397C5F96-F366-5A50-335C-970446991203}"/>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GB" b="1" dirty="0">
                <a:latin typeface="Arial" panose="020B0604020202020204" pitchFamily="34" charset="0"/>
                <a:cs typeface="Arial" panose="020B0604020202020204" pitchFamily="34" charset="0"/>
              </a:rPr>
              <a:t>Students' feelings of value, visibility and belonging</a:t>
            </a:r>
            <a:endParaRPr lang="en-US" dirty="0"/>
          </a:p>
          <a:p>
            <a:pPr marL="0" indent="0">
              <a:buNone/>
            </a:pPr>
            <a:endParaRPr lang="en-GB" dirty="0">
              <a:latin typeface="Arial" panose="020B0604020202020204" pitchFamily="34" charset="0"/>
              <a:cs typeface="Arial" panose="020B0604020202020204" pitchFamily="34" charset="0"/>
            </a:endParaRPr>
          </a:p>
          <a:p>
            <a:pPr>
              <a:lnSpc>
                <a:spcPct val="120000"/>
              </a:lnSpc>
            </a:pPr>
            <a:r>
              <a:rPr lang="en-GB" dirty="0">
                <a:latin typeface="Arial"/>
                <a:cs typeface="Arial"/>
              </a:rPr>
              <a:t>Student mentors showed increased feelings of </a:t>
            </a:r>
            <a:r>
              <a:rPr lang="en-GB" b="1" dirty="0">
                <a:latin typeface="Arial"/>
                <a:cs typeface="Arial"/>
              </a:rPr>
              <a:t>belonging</a:t>
            </a:r>
            <a:r>
              <a:rPr lang="en-GB" dirty="0">
                <a:latin typeface="Arial"/>
                <a:cs typeface="Arial"/>
              </a:rPr>
              <a:t> (average score increased from 3.08 to 3.7) and </a:t>
            </a:r>
            <a:r>
              <a:rPr lang="en-GB" b="1" dirty="0">
                <a:latin typeface="Arial"/>
                <a:cs typeface="Arial"/>
              </a:rPr>
              <a:t>value</a:t>
            </a:r>
            <a:r>
              <a:rPr lang="en-GB" dirty="0">
                <a:latin typeface="Arial"/>
                <a:cs typeface="Arial"/>
              </a:rPr>
              <a:t> (average score increased from 3.13 to 3.45) to the University of Leeds after taking part in reverse mentoring (Scale of 1 to 5)</a:t>
            </a:r>
          </a:p>
          <a:p>
            <a:pPr marL="0" indent="0">
              <a:lnSpc>
                <a:spcPct val="120000"/>
              </a:lnSpc>
              <a:buNone/>
            </a:pPr>
            <a:endParaRPr lang="en-GB" dirty="0">
              <a:latin typeface="Arial" panose="020B0604020202020204" pitchFamily="34" charset="0"/>
              <a:cs typeface="Arial" panose="020B0604020202020204" pitchFamily="34" charset="0"/>
            </a:endParaRPr>
          </a:p>
          <a:p>
            <a:pPr>
              <a:lnSpc>
                <a:spcPct val="120000"/>
              </a:lnSpc>
            </a:pPr>
            <a:r>
              <a:rPr lang="en-GB" b="1" dirty="0">
                <a:latin typeface="Arial"/>
                <a:cs typeface="Arial"/>
              </a:rPr>
              <a:t>Mentor 1:</a:t>
            </a:r>
            <a:r>
              <a:rPr lang="en-GB" dirty="0">
                <a:latin typeface="Arial"/>
                <a:cs typeface="Arial"/>
              </a:rPr>
              <a:t> “I think I actually felt more part of the university after this experience.”</a:t>
            </a:r>
          </a:p>
          <a:p>
            <a:pPr marL="0" indent="0">
              <a:lnSpc>
                <a:spcPct val="120000"/>
              </a:lnSpc>
              <a:buNone/>
            </a:pPr>
            <a:endParaRPr lang="en-GB" dirty="0">
              <a:latin typeface="Arial" panose="020B0604020202020204" pitchFamily="34" charset="0"/>
              <a:cs typeface="Arial" panose="020B0604020202020204" pitchFamily="34" charset="0"/>
            </a:endParaRPr>
          </a:p>
          <a:p>
            <a:pPr>
              <a:lnSpc>
                <a:spcPct val="120000"/>
              </a:lnSpc>
            </a:pPr>
            <a:r>
              <a:rPr lang="en-GB" b="1" dirty="0">
                <a:latin typeface="Arial"/>
                <a:cs typeface="Arial"/>
              </a:rPr>
              <a:t>Mentor 3:</a:t>
            </a:r>
            <a:r>
              <a:rPr lang="en-GB" dirty="0">
                <a:latin typeface="Arial"/>
                <a:cs typeface="Arial"/>
              </a:rPr>
              <a:t> “it definitely gave me more confidence in the University to actually have … people's best interests at heart … I think generally it's giving me more confidence in the teachers”</a:t>
            </a:r>
          </a:p>
          <a:p>
            <a:endParaRPr lang="en-GB" dirty="0">
              <a:latin typeface="Arial"/>
              <a:cs typeface="Arial"/>
            </a:endParaRPr>
          </a:p>
        </p:txBody>
      </p:sp>
    </p:spTree>
    <p:extLst>
      <p:ext uri="{BB962C8B-B14F-4D97-AF65-F5344CB8AC3E}">
        <p14:creationId xmlns:p14="http://schemas.microsoft.com/office/powerpoint/2010/main" val="414131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CC13-99E4-4C4C-B8D8-3D6768FFAC0E}"/>
              </a:ext>
            </a:extLst>
          </p:cNvPr>
          <p:cNvSpPr>
            <a:spLocks noGrp="1"/>
          </p:cNvSpPr>
          <p:nvPr>
            <p:ph type="title"/>
          </p:nvPr>
        </p:nvSpPr>
        <p:spPr/>
        <p:txBody>
          <a:bodyPr/>
          <a:lstStyle/>
          <a:p>
            <a:r>
              <a:rPr lang="en-GB" b="1" dirty="0">
                <a:latin typeface="Arial"/>
                <a:cs typeface="Calibri Light"/>
              </a:rPr>
              <a:t>Initial findings – Impact on staff</a:t>
            </a:r>
            <a:endParaRPr lang="en-GB" b="1" dirty="0">
              <a:latin typeface="Arial"/>
              <a:cs typeface="Arial"/>
            </a:endParaRPr>
          </a:p>
        </p:txBody>
      </p:sp>
      <p:sp>
        <p:nvSpPr>
          <p:cNvPr id="3" name="Content Placeholder 2">
            <a:extLst>
              <a:ext uri="{FF2B5EF4-FFF2-40B4-BE49-F238E27FC236}">
                <a16:creationId xmlns:a16="http://schemas.microsoft.com/office/drawing/2014/main" id="{CA70A8E4-A877-3F31-76FD-A0C7F6911388}"/>
              </a:ext>
            </a:extLst>
          </p:cNvPr>
          <p:cNvSpPr>
            <a:spLocks noGrp="1"/>
          </p:cNvSpPr>
          <p:nvPr>
            <p:ph idx="1"/>
          </p:nvPr>
        </p:nvSpPr>
        <p:spPr>
          <a:xfrm>
            <a:off x="838200" y="1825625"/>
            <a:ext cx="11087100" cy="4743126"/>
          </a:xfrm>
        </p:spPr>
        <p:txBody>
          <a:bodyPr vert="horz" lIns="91440" tIns="45720" rIns="91440" bIns="45720" rtlCol="0" anchor="t">
            <a:normAutofit fontScale="55000" lnSpcReduction="20000"/>
          </a:bodyPr>
          <a:lstStyle/>
          <a:p>
            <a:pPr marL="0" indent="0">
              <a:lnSpc>
                <a:spcPct val="120000"/>
              </a:lnSpc>
              <a:buNone/>
            </a:pPr>
            <a:r>
              <a:rPr lang="en-GB" sz="3600" b="1" dirty="0">
                <a:latin typeface="Arial" panose="020B0604020202020204" pitchFamily="34" charset="0"/>
                <a:ea typeface="+mn-lt"/>
                <a:cs typeface="Arial" panose="020B0604020202020204" pitchFamily="34" charset="0"/>
              </a:rPr>
              <a:t>Staff understanding and appreciation of challenges faced by under-represented students</a:t>
            </a:r>
            <a:endParaRPr lang="en-US" dirty="0"/>
          </a:p>
          <a:p>
            <a:pPr>
              <a:lnSpc>
                <a:spcPct val="120000"/>
              </a:lnSpc>
            </a:pPr>
            <a:r>
              <a:rPr lang="en-GB" sz="3200" dirty="0">
                <a:latin typeface="Arial"/>
                <a:cs typeface="Arial"/>
              </a:rPr>
              <a:t>Staff mentees felt they had a better understanding of challenges faced by students from underrepresented groups (average score increased from 2.81 to 3.17) and why these students may find it challenging to engage (average score increased from 3.06 to 4.17) and feel less confident (average score increased from 3.75 to 4.50) (Scale of 1 to 5)</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a:p>
            <a:pPr>
              <a:lnSpc>
                <a:spcPct val="120000"/>
              </a:lnSpc>
            </a:pPr>
            <a:r>
              <a:rPr lang="en-GB" sz="3200" b="1" dirty="0">
                <a:latin typeface="Arial"/>
                <a:cs typeface="Arial"/>
              </a:rPr>
              <a:t>Mentee B: </a:t>
            </a:r>
            <a:r>
              <a:rPr lang="en-GB" sz="3200" dirty="0">
                <a:latin typeface="Arial"/>
                <a:cs typeface="Arial"/>
              </a:rPr>
              <a:t>“…this really made me think differently about what inclusion means in the classroom… and how complex inclusion really is”</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a:p>
            <a:pPr>
              <a:lnSpc>
                <a:spcPct val="120000"/>
              </a:lnSpc>
            </a:pPr>
            <a:r>
              <a:rPr lang="en-GB" sz="3200" b="1" dirty="0">
                <a:latin typeface="Arial"/>
                <a:cs typeface="Arial"/>
              </a:rPr>
              <a:t>Mentee C</a:t>
            </a:r>
            <a:r>
              <a:rPr lang="en-GB" sz="3200" dirty="0">
                <a:latin typeface="Arial"/>
                <a:cs typeface="Arial"/>
              </a:rPr>
              <a:t>: “this [mentoring] was different. It is to understand … wider perspective[s] which will … enlighten my thinking and help in formalising my ideas and actions … one of the meetings was completely devoted to equality and inclusion because [my mentor] is from [the] LGBTQ community. While I'm not, it was very interesting to learn their perspectives … [have] a friendly chat and basically learning about different cultures, different way of thinking…” </a:t>
            </a:r>
            <a:endParaRPr lang="en-GB" sz="32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Arial"/>
              <a:cs typeface="Calibri" panose="020F0502020204030204"/>
            </a:endParaRPr>
          </a:p>
        </p:txBody>
      </p:sp>
    </p:spTree>
    <p:extLst>
      <p:ext uri="{BB962C8B-B14F-4D97-AF65-F5344CB8AC3E}">
        <p14:creationId xmlns:p14="http://schemas.microsoft.com/office/powerpoint/2010/main" val="56350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1818-46F0-31A8-1AD1-45AD2B1D42A1}"/>
              </a:ext>
            </a:extLst>
          </p:cNvPr>
          <p:cNvSpPr>
            <a:spLocks noGrp="1"/>
          </p:cNvSpPr>
          <p:nvPr>
            <p:ph type="title"/>
          </p:nvPr>
        </p:nvSpPr>
        <p:spPr/>
        <p:txBody>
          <a:bodyPr/>
          <a:lstStyle/>
          <a:p>
            <a:r>
              <a:rPr lang="en-GB" b="1" dirty="0">
                <a:latin typeface="Arial"/>
                <a:cs typeface="Calibri Light"/>
              </a:rPr>
              <a:t>Initial findings – Longer-term impact </a:t>
            </a:r>
            <a:endParaRPr lang="en-GB" b="1" dirty="0">
              <a:latin typeface="Arial"/>
              <a:cs typeface="Arial"/>
            </a:endParaRPr>
          </a:p>
        </p:txBody>
      </p:sp>
      <p:sp>
        <p:nvSpPr>
          <p:cNvPr id="3" name="Content Placeholder 2">
            <a:extLst>
              <a:ext uri="{FF2B5EF4-FFF2-40B4-BE49-F238E27FC236}">
                <a16:creationId xmlns:a16="http://schemas.microsoft.com/office/drawing/2014/main" id="{5161438B-10BF-11B3-7DE4-AE1545DC03E8}"/>
              </a:ext>
            </a:extLst>
          </p:cNvPr>
          <p:cNvSpPr>
            <a:spLocks noGrp="1"/>
          </p:cNvSpPr>
          <p:nvPr>
            <p:ph idx="1"/>
          </p:nvPr>
        </p:nvSpPr>
        <p:spPr>
          <a:xfrm>
            <a:off x="838200" y="1825625"/>
            <a:ext cx="11118850" cy="4351338"/>
          </a:xfrm>
        </p:spPr>
        <p:txBody>
          <a:bodyPr vert="horz" lIns="91440" tIns="45720" rIns="91440" bIns="45720" rtlCol="0" anchor="t">
            <a:noAutofit/>
          </a:bodyPr>
          <a:lstStyle/>
          <a:p>
            <a:pPr marL="0" indent="0">
              <a:lnSpc>
                <a:spcPct val="120000"/>
              </a:lnSpc>
              <a:buNone/>
            </a:pPr>
            <a:r>
              <a:rPr lang="en-GB" sz="2000" b="1" dirty="0">
                <a:latin typeface="Arial"/>
                <a:cs typeface="Arial"/>
              </a:rPr>
              <a:t>The daily practice and influence of institutional leaders within their areas of responsibility</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a:lnSpc>
                <a:spcPct val="120000"/>
              </a:lnSpc>
            </a:pPr>
            <a:r>
              <a:rPr lang="en-GB" sz="2000" b="1" dirty="0">
                <a:latin typeface="Arial"/>
                <a:cs typeface="Arial"/>
              </a:rPr>
              <a:t>Mentor 4: </a:t>
            </a:r>
            <a:r>
              <a:rPr lang="en-GB" sz="2000" dirty="0">
                <a:latin typeface="Arial"/>
                <a:cs typeface="Arial"/>
              </a:rPr>
              <a:t>“The overall thing for me was the fact that there's somebody there in the authority, they didn't just listen, you know, they actually took on board what we said. They followed it up.”</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a:lnSpc>
                <a:spcPct val="120000"/>
              </a:lnSpc>
            </a:pPr>
            <a:r>
              <a:rPr lang="en-GB" sz="2000" b="1" dirty="0">
                <a:latin typeface="Arial"/>
                <a:cs typeface="Arial"/>
              </a:rPr>
              <a:t>Mentee A:</a:t>
            </a:r>
            <a:r>
              <a:rPr lang="en-GB" sz="2000" dirty="0">
                <a:latin typeface="Arial"/>
                <a:cs typeface="Arial"/>
              </a:rPr>
              <a:t> “... one thing that we might do a bit better would be to think about ... opportunities that we put out for kind of networking, community building … That might be really difficult for people to do, so actually being more intentional about how we do those things ... might be a good thing … I'm going to think in my own role about how we do that kind of thing … differently.”</a:t>
            </a:r>
          </a:p>
        </p:txBody>
      </p:sp>
    </p:spTree>
    <p:extLst>
      <p:ext uri="{BB962C8B-B14F-4D97-AF65-F5344CB8AC3E}">
        <p14:creationId xmlns:p14="http://schemas.microsoft.com/office/powerpoint/2010/main" val="1073033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178cd9-54ac-4cd5-900f-0f542a96b07e">
      <Terms xmlns="http://schemas.microsoft.com/office/infopath/2007/PartnerControls"/>
    </lcf76f155ced4ddcb4097134ff3c332f>
    <TaxCatchAll xmlns="e4476828-269d-41e7-8c7f-463a607b843c" xsi:nil="true"/>
    <SharedWithUsers xmlns="7949bb46-c36b-4639-8a5f-cf796fc1e5fa">
      <UserInfo>
        <DisplayName>Rachael O'Connor</DisplayName>
        <AccountId>350</AccountId>
        <AccountType/>
      </UserInfo>
    </SharedWithUsers>
    <RoutingRuleDescription xmlns="http://schemas.microsoft.com/sharepoint/v3"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330ADD1252D54E840018A07D6B976F" ma:contentTypeVersion="15" ma:contentTypeDescription="Create a new document." ma:contentTypeScope="" ma:versionID="755d1558e4635f6ffee6298a1dd673fd">
  <xsd:schema xmlns:xsd="http://www.w3.org/2001/XMLSchema" xmlns:xs="http://www.w3.org/2001/XMLSchema" xmlns:p="http://schemas.microsoft.com/office/2006/metadata/properties" xmlns:ns1="http://schemas.microsoft.com/sharepoint/v3" xmlns:ns2="cad05f3e-62e8-4d09-8270-f0dc2f8ceabc" xmlns:ns4="6c178cd9-54ac-4cd5-900f-0f542a96b07e" xmlns:ns5="7949bb46-c36b-4639-8a5f-cf796fc1e5fa" xmlns:ns6="e4476828-269d-41e7-8c7f-463a607b843c" targetNamespace="http://schemas.microsoft.com/office/2006/metadata/properties" ma:root="true" ma:fieldsID="13e050be7777da259a4ba83f0b7ec70c" ns1:_="" ns2:_="" ns4:_="" ns5:_="" ns6:_="">
    <xsd:import namespace="http://schemas.microsoft.com/sharepoint/v3"/>
    <xsd:import namespace="cad05f3e-62e8-4d09-8270-f0dc2f8ceabc"/>
    <xsd:import namespace="6c178cd9-54ac-4cd5-900f-0f542a96b07e"/>
    <xsd:import namespace="7949bb46-c36b-4639-8a5f-cf796fc1e5fa"/>
    <xsd:import namespace="e4476828-269d-41e7-8c7f-463a607b843c"/>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SharedWithUsers" minOccurs="0"/>
                <xsd:element ref="ns5:SharedWithDetails" minOccurs="0"/>
                <xsd:element ref="ns4:MediaLengthInSeconds" minOccurs="0"/>
                <xsd:element ref="ns4:lcf76f155ced4ddcb4097134ff3c332f" minOccurs="0"/>
                <xsd:element ref="ns6: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05f3e-62e8-4d09-8270-f0dc2f8cea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178cd9-54ac-4cd5-900f-0f542a96b07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49bb46-c36b-4639-8a5f-cf796fc1e5f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47eddb7-98ab-446b-bf03-310241ef35a1}" ma:internalName="TaxCatchAll" ma:showField="CatchAllData" ma:web="cad05f3e-62e8-4d09-8270-f0dc2f8ce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813EA0-84F5-4D0A-8AB1-425259AD9072}">
  <ds:schemaRefs>
    <ds:schemaRef ds:uri="http://schemas.microsoft.com/sharepoint/v3/contenttype/forms"/>
  </ds:schemaRefs>
</ds:datastoreItem>
</file>

<file path=customXml/itemProps2.xml><?xml version="1.0" encoding="utf-8"?>
<ds:datastoreItem xmlns:ds="http://schemas.openxmlformats.org/officeDocument/2006/customXml" ds:itemID="{23B0EDF5-DEA5-42E0-B556-299895935D3E}">
  <ds:schemaRefs>
    <ds:schemaRef ds:uri="http://purl.org/dc/elements/1.1/"/>
    <ds:schemaRef ds:uri="http://schemas.microsoft.com/office/2006/metadata/properties"/>
    <ds:schemaRef ds:uri="6c178cd9-54ac-4cd5-900f-0f542a96b07e"/>
    <ds:schemaRef ds:uri="http://schemas.microsoft.com/office/2006/documentManagement/types"/>
    <ds:schemaRef ds:uri="http://purl.org/dc/terms/"/>
    <ds:schemaRef ds:uri="http://schemas.openxmlformats.org/package/2006/metadata/core-properties"/>
    <ds:schemaRef ds:uri="e4476828-269d-41e7-8c7f-463a607b843c"/>
    <ds:schemaRef ds:uri="http://purl.org/dc/dcmitype/"/>
    <ds:schemaRef ds:uri="7949bb46-c36b-4639-8a5f-cf796fc1e5fa"/>
    <ds:schemaRef ds:uri="http://schemas.microsoft.com/office/infopath/2007/PartnerControls"/>
    <ds:schemaRef ds:uri="cad05f3e-62e8-4d09-8270-f0dc2f8ceabc"/>
    <ds:schemaRef ds:uri="http://schemas.microsoft.com/sharepoint/v3"/>
    <ds:schemaRef ds:uri="http://www.w3.org/XML/1998/namespace"/>
  </ds:schemaRefs>
</ds:datastoreItem>
</file>

<file path=customXml/itemProps3.xml><?xml version="1.0" encoding="utf-8"?>
<ds:datastoreItem xmlns:ds="http://schemas.openxmlformats.org/officeDocument/2006/customXml" ds:itemID="{864BD5FB-9AEC-429D-A851-C8AF528DC456}">
  <ds:schemaRefs>
    <ds:schemaRef ds:uri="http://schemas.microsoft.com/sharepoint/events"/>
  </ds:schemaRefs>
</ds:datastoreItem>
</file>

<file path=customXml/itemProps4.xml><?xml version="1.0" encoding="utf-8"?>
<ds:datastoreItem xmlns:ds="http://schemas.openxmlformats.org/officeDocument/2006/customXml" ds:itemID="{BFCB1D4F-2474-41C6-A61A-E390703B3B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05f3e-62e8-4d09-8270-f0dc2f8ceabc"/>
    <ds:schemaRef ds:uri="6c178cd9-54ac-4cd5-900f-0f542a96b07e"/>
    <ds:schemaRef ds:uri="7949bb46-c36b-4639-8a5f-cf796fc1e5fa"/>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TotalTime>
  <Words>1065</Words>
  <Application>Microsoft Office PowerPoint</Application>
  <PresentationFormat>Widescreen</PresentationFormat>
  <Paragraphs>91</Paragraphs>
  <Slides>11</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Office Theme</vt:lpstr>
      <vt:lpstr>How to display schools and/or Faculties in your slides</vt:lpstr>
      <vt:lpstr>Introduction </vt:lpstr>
      <vt:lpstr>Where we began</vt:lpstr>
      <vt:lpstr>Reverse Mentoring 2022 - Development</vt:lpstr>
      <vt:lpstr>Reverse Mentoring 2022 - Delivery</vt:lpstr>
      <vt:lpstr>Our research questions</vt:lpstr>
      <vt:lpstr>Initial findings – Impact on students</vt:lpstr>
      <vt:lpstr>Initial findings – Impact on staff</vt:lpstr>
      <vt:lpstr>Initial findings – Longer-term impact </vt:lpstr>
      <vt:lpstr>Recommendations and 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Dickinson</dc:creator>
  <cp:lastModifiedBy>Caroline.Fletcher-Moore</cp:lastModifiedBy>
  <cp:revision>158</cp:revision>
  <dcterms:created xsi:type="dcterms:W3CDTF">2017-03-28T10:31:45Z</dcterms:created>
  <dcterms:modified xsi:type="dcterms:W3CDTF">2023-04-20T12:41:32Z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0x0101004C98C8B9A448ED408962AD8E4836D33A</vt:lpwstr>
  </property>
  <property fmtid="{D5CDD505-2E9C-101B-9397-08002B2CF9AE}" pid="3" name="MediaServiceImageTags">
    <vt:lpwstr/>
  </property>
</Properties>
</file>