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6_C704346B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59" r:id="rId7"/>
    <p:sldId id="267" r:id="rId8"/>
    <p:sldId id="268" r:id="rId9"/>
    <p:sldId id="257" r:id="rId10"/>
    <p:sldId id="260" r:id="rId11"/>
    <p:sldId id="261" r:id="rId12"/>
    <p:sldId id="265" r:id="rId13"/>
    <p:sldId id="262" r:id="rId14"/>
    <p:sldId id="264" r:id="rId15"/>
    <p:sldId id="266" r:id="rId16"/>
    <p:sldId id="263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B47187-93F8-AB55-7CE1-734662050B92}" name="John Hague" initials="JH" userId="S::sesjhag@leeds.ac.uk::4241f22e-495e-4da2-be68-019167788b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249" autoAdjust="0"/>
  </p:normalViewPr>
  <p:slideViewPr>
    <p:cSldViewPr snapToGrid="0" snapToObjects="1">
      <p:cViewPr varScale="1">
        <p:scale>
          <a:sx n="110" d="100"/>
          <a:sy n="110" d="100"/>
        </p:scale>
        <p:origin x="51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omments/modernComment_106_C704346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5419BDD-F61D-4DD7-9555-960F3FB149E8}" authorId="{A0B47187-93F8-AB55-7CE1-734662050B92}" status="resolved" created="2023-03-10T12:09:58.635" complete="100000">
    <pc:sldMkLst xmlns:pc="http://schemas.microsoft.com/office/powerpoint/2013/main/command">
      <pc:docMk/>
      <pc:sldMk cId="3338941547" sldId="262"/>
    </pc:sldMkLst>
    <p188:txBody>
      <a:bodyPr/>
      <a:lstStyle/>
      <a:p>
        <a:r>
          <a:rPr lang="en-GB"/>
          <a:t>Accessible versions, user journey, reviewing and updating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2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2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5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4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4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1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0BD5-78E2-4D44-AEDF-8993836B94A3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higherwestyorks.ac.uk/courses/ghwy-disabled-learner-transition-pac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06_C704346B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 Higher West Yorkshire logo in centre with icons (magnifying glass, pencil and speech bubble) around it. Partner logos are all found at the bottom of the slid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3" y="2812983"/>
            <a:ext cx="9144000" cy="1232033"/>
          </a:xfrm>
        </p:spPr>
        <p:txBody>
          <a:bodyPr>
            <a:normAutofit/>
          </a:bodyPr>
          <a:lstStyle/>
          <a:p>
            <a:r>
              <a:rPr lang="en-GB" sz="3200" b="1" dirty="0">
                <a:ea typeface="+mj-lt"/>
                <a:cs typeface="+mj-lt"/>
              </a:rPr>
              <a:t>Supporting Disabled Students Journeys: Transition into Higher Education (HE)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2E123-B741-F762-F780-9AF04ED64798}"/>
              </a:ext>
            </a:extLst>
          </p:cNvPr>
          <p:cNvSpPr txBox="1"/>
          <p:nvPr/>
        </p:nvSpPr>
        <p:spPr>
          <a:xfrm>
            <a:off x="1613297" y="4048125"/>
            <a:ext cx="1078706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cs typeface="Calibri"/>
              </a:rPr>
              <a:t>Tahera </a:t>
            </a:r>
            <a:r>
              <a:rPr lang="en-GB" sz="2000" dirty="0" err="1">
                <a:cs typeface="Calibri"/>
              </a:rPr>
              <a:t>Mayat</a:t>
            </a:r>
            <a:r>
              <a:rPr lang="en-GB" sz="2000" dirty="0">
                <a:cs typeface="Calibri"/>
              </a:rPr>
              <a:t> (Collaborative Outreach Officer) &amp; John Hague (Area Manager)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463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Dissemination</a:t>
            </a:r>
            <a:endParaRPr lang="en-US" dirty="0">
              <a:solidFill>
                <a:srgbClr val="E6287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86552"/>
            <a:ext cx="10515600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Stakeholder engagement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Internal Uni Connect promotion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Blogs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Social Media Campaign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Conferences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CPD and launch events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SEND Events </a:t>
            </a:r>
          </a:p>
        </p:txBody>
      </p:sp>
    </p:spTree>
    <p:extLst>
      <p:ext uri="{BB962C8B-B14F-4D97-AF65-F5344CB8AC3E}">
        <p14:creationId xmlns:p14="http://schemas.microsoft.com/office/powerpoint/2010/main" val="331892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Evaluation</a:t>
            </a:r>
            <a:endParaRPr lang="en-US" dirty="0">
              <a:solidFill>
                <a:srgbClr val="E6287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690688"/>
            <a:ext cx="10515600" cy="4678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Student panel approach</a:t>
            </a:r>
            <a:endParaRPr lang="en-US" sz="20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Anonymised qualitative forum</a:t>
            </a:r>
          </a:p>
          <a:p>
            <a:pPr marL="285750" indent="-285750">
              <a:buFont typeface="Arial"/>
              <a:buChar char="•"/>
            </a:pPr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Current Feedback (Students)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'The </a:t>
            </a:r>
            <a:r>
              <a:rPr lang="en-US" sz="2000" dirty="0" err="1">
                <a:latin typeface="Arial"/>
                <a:cs typeface="Arial"/>
              </a:rPr>
              <a:t>colours</a:t>
            </a:r>
            <a:r>
              <a:rPr lang="en-US" sz="2000" dirty="0">
                <a:latin typeface="Arial"/>
                <a:cs typeface="Arial"/>
              </a:rPr>
              <a:t> on the booklet are great and the accessible version is great for dyslexic people however you may want to make a version with a blue, pink or green overlay just for better accessibility. but as it is it's still very good'</a:t>
            </a:r>
            <a:endParaRPr lang="en-US" sz="2000" dirty="0"/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'I've had a read through it and it seems really informative and helpful regarding differences and is very easy to read maybe it could include maybe another section or have a link to another booklet like you gave me around how to apply (student had been provided a booklet on DSA)'</a:t>
            </a:r>
            <a:endParaRPr lang="en-US" sz="2000" dirty="0"/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66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69" y="260350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Questions?</a:t>
            </a:r>
            <a:endParaRPr lang="en-US" dirty="0">
              <a:solidFill>
                <a:srgbClr val="E628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19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 of our 13 Higher Education partn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8514E2-70F9-72EC-CD5B-F9F28B7A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 logos</a:t>
            </a:r>
          </a:p>
        </p:txBody>
      </p:sp>
    </p:spTree>
    <p:extLst>
      <p:ext uri="{BB962C8B-B14F-4D97-AF65-F5344CB8AC3E}">
        <p14:creationId xmlns:p14="http://schemas.microsoft.com/office/powerpoint/2010/main" val="164181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3" y="2812983"/>
            <a:ext cx="9144000" cy="123203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GHWY Introduction</a:t>
            </a:r>
          </a:p>
        </p:txBody>
      </p:sp>
    </p:spTree>
    <p:extLst>
      <p:ext uri="{BB962C8B-B14F-4D97-AF65-F5344CB8AC3E}">
        <p14:creationId xmlns:p14="http://schemas.microsoft.com/office/powerpoint/2010/main" val="136592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GHWY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86552"/>
            <a:ext cx="10515600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000" b="1" dirty="0">
                <a:latin typeface="Arial"/>
                <a:cs typeface="Arial"/>
              </a:rPr>
              <a:t>Further Education:</a:t>
            </a:r>
            <a:r>
              <a:rPr lang="en-US" sz="2000" dirty="0">
                <a:latin typeface="Arial"/>
                <a:cs typeface="Arial"/>
              </a:rPr>
              <a:t> includes any study after secondary education that's not part of higher education (that is, not taken as part of an undergraduate or graduate degree). Courses range from basic English and </a:t>
            </a:r>
            <a:r>
              <a:rPr lang="en-US" sz="2000" dirty="0" err="1">
                <a:latin typeface="Arial"/>
                <a:cs typeface="Arial"/>
              </a:rPr>
              <a:t>Maths</a:t>
            </a:r>
            <a:r>
              <a:rPr lang="en-US" sz="2000" dirty="0">
                <a:latin typeface="Arial"/>
                <a:cs typeface="Arial"/>
              </a:rPr>
              <a:t> to Higher National Diplomas (HNDs).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b="1" dirty="0">
                <a:latin typeface="Arial"/>
                <a:cs typeface="Arial"/>
              </a:rPr>
              <a:t>Higher Education:</a:t>
            </a:r>
            <a:r>
              <a:rPr lang="en-US" sz="2000" dirty="0">
                <a:latin typeface="Arial"/>
                <a:cs typeface="Arial"/>
              </a:rPr>
              <a:t> third level education after you leave school. It takes places at universities and Further Education colleges and normally includes undergraduate and postgraduate study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07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Further Education (FE)/Higher Education (HE) Definitions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86552"/>
            <a:ext cx="10515600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000" b="1" dirty="0">
                <a:latin typeface="Arial"/>
                <a:cs typeface="Arial"/>
              </a:rPr>
              <a:t>Further Education:</a:t>
            </a:r>
            <a:r>
              <a:rPr lang="en-US" sz="2000" dirty="0">
                <a:latin typeface="Arial"/>
                <a:cs typeface="Arial"/>
              </a:rPr>
              <a:t> includes any study after secondary education that's not part of higher education (that is, not taken as part of an undergraduate or graduate degree). Courses range from basic English and </a:t>
            </a:r>
            <a:r>
              <a:rPr lang="en-US" sz="2000" dirty="0" err="1">
                <a:latin typeface="Arial"/>
                <a:cs typeface="Arial"/>
              </a:rPr>
              <a:t>Maths</a:t>
            </a:r>
            <a:r>
              <a:rPr lang="en-US" sz="2000" dirty="0">
                <a:latin typeface="Arial"/>
                <a:cs typeface="Arial"/>
              </a:rPr>
              <a:t> to Higher National Diplomas (HNDs).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b="1" dirty="0">
                <a:latin typeface="Arial"/>
                <a:cs typeface="Arial"/>
              </a:rPr>
              <a:t>Higher Education:</a:t>
            </a:r>
            <a:r>
              <a:rPr lang="en-US" sz="2000" dirty="0">
                <a:latin typeface="Arial"/>
                <a:cs typeface="Arial"/>
              </a:rPr>
              <a:t> third level education after you leave school. It takes places at universities and Further Education colleges and normally includes undergraduate and postgraduate study.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425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Background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86552"/>
            <a:ext cx="10515600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GHWY's Approach- Disabled Learners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GHWY Disabled Students Network</a:t>
            </a:r>
            <a:endParaRPr lang="en-US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Uni Connect Underrepresented Group Work (Strategic Outreach)</a:t>
            </a:r>
            <a:endParaRPr lang="en-US" sz="2000" dirty="0"/>
          </a:p>
          <a:p>
            <a:pPr marL="285750" indent="-285750">
              <a:buFont typeface="Calibri"/>
              <a:buChar char="-"/>
            </a:pPr>
            <a:endParaRPr lang="en-US" sz="2000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Identifying Need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Transition Pack came about from firsthand experiences of students</a:t>
            </a:r>
            <a:endParaRPr lang="en-US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Purpose of pack is to provide guidance tailored to disabled students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52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Barriers </a:t>
            </a:r>
            <a:endParaRPr lang="en-US" dirty="0">
              <a:solidFill>
                <a:srgbClr val="E6287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86552"/>
            <a:ext cx="10515600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Navigating support</a:t>
            </a:r>
            <a:endParaRPr lang="en-US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Parent/carer understanding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Differences between FE and HE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Understanding pathways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Social barriers</a:t>
            </a:r>
          </a:p>
        </p:txBody>
      </p:sp>
    </p:spTree>
    <p:extLst>
      <p:ext uri="{BB962C8B-B14F-4D97-AF65-F5344CB8AC3E}">
        <p14:creationId xmlns:p14="http://schemas.microsoft.com/office/powerpoint/2010/main" val="102342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GHWY Disabled Learner Transition Pack </a:t>
            </a:r>
            <a:endParaRPr lang="en-US" dirty="0">
              <a:solidFill>
                <a:srgbClr val="E6287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86552"/>
            <a:ext cx="10515600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Virtual Tour- </a:t>
            </a:r>
            <a:r>
              <a:rPr lang="en-GB" sz="2000" dirty="0">
                <a:ea typeface="+mn-lt"/>
                <a:cs typeface="+mn-lt"/>
                <a:hlinkClick r:id="rId3"/>
              </a:rPr>
              <a:t>GHWY Disabled Learner Transition Pack</a:t>
            </a:r>
            <a:endParaRPr lang="en-US" sz="2000" dirty="0">
              <a:latin typeface="Arial"/>
              <a:ea typeface="+mn-lt"/>
              <a:cs typeface="Arial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3" descr="Front cover of the Disabled Learners Higher Education Transition Pack. Shows group of students with Go Higher West Yorkshire logo. Partner logos at bottom.">
            <a:extLst>
              <a:ext uri="{FF2B5EF4-FFF2-40B4-BE49-F238E27FC236}">
                <a16:creationId xmlns:a16="http://schemas.microsoft.com/office/drawing/2014/main" id="{62FF9058-47D5-B6DB-4A4A-7912D4ACA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173" y="2495925"/>
            <a:ext cx="2484408" cy="333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5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Student Voice </a:t>
            </a:r>
            <a:endParaRPr lang="en-US" dirty="0">
              <a:solidFill>
                <a:srgbClr val="E6287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665313"/>
            <a:ext cx="10515600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latin typeface="Arial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Student Voice was incorporated through student quotes and drawing upon evidence base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GHWY encourage feedback from disabled students e.g. via a student forum to capture this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65 downloads (standard version)</a:t>
            </a:r>
          </a:p>
          <a:p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16 downloads (accessible version)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cs typeface="Calibri"/>
            </a:endParaRPr>
          </a:p>
          <a:p>
            <a:r>
              <a:rPr lang="en-US" sz="2000" b="1" dirty="0">
                <a:ea typeface="+mn-lt"/>
                <a:cs typeface="+mn-lt"/>
              </a:rPr>
              <a:t>“I would say that there’s more support in place then you </a:t>
            </a:r>
            <a:r>
              <a:rPr lang="en-US" sz="2000" b="1" dirty="0" err="1">
                <a:ea typeface="+mn-lt"/>
                <a:cs typeface="+mn-lt"/>
              </a:rPr>
              <a:t>realise</a:t>
            </a:r>
            <a:r>
              <a:rPr lang="en-US" sz="2000" b="1" dirty="0">
                <a:ea typeface="+mn-lt"/>
                <a:cs typeface="+mn-lt"/>
              </a:rPr>
              <a:t> however all universities are different and I would highly recommend looking into the support offered and how well and effective it actually is. Don’t be afraid to reach out and address your situation because there are a lot more people with a disability then you </a:t>
            </a:r>
            <a:r>
              <a:rPr lang="en-US" sz="2000" b="1" dirty="0" err="1">
                <a:ea typeface="+mn-lt"/>
                <a:cs typeface="+mn-lt"/>
              </a:rPr>
              <a:t>realise</a:t>
            </a:r>
            <a:r>
              <a:rPr lang="en-US" sz="2000" b="1" dirty="0">
                <a:ea typeface="+mn-lt"/>
                <a:cs typeface="+mn-lt"/>
              </a:rPr>
              <a:t>.” 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7087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Recommendations</a:t>
            </a:r>
            <a:endParaRPr lang="en-US" dirty="0">
              <a:solidFill>
                <a:srgbClr val="E6287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86552"/>
            <a:ext cx="105156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Start early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Accessibility 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Design considerations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Reviewing/updating content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User Journey</a:t>
            </a:r>
          </a:p>
        </p:txBody>
      </p:sp>
    </p:spTree>
    <p:extLst>
      <p:ext uri="{BB962C8B-B14F-4D97-AF65-F5344CB8AC3E}">
        <p14:creationId xmlns:p14="http://schemas.microsoft.com/office/powerpoint/2010/main" val="33389415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178cd9-54ac-4cd5-900f-0f542a96b07e">
      <Terms xmlns="http://schemas.microsoft.com/office/infopath/2007/PartnerControls"/>
    </lcf76f155ced4ddcb4097134ff3c332f>
    <TaxCatchAll xmlns="e4476828-269d-41e7-8c7f-463a607b843c" xsi:nil="true"/>
    <RoutingRuleDescription xmlns="http://schemas.microsoft.com/sharepoint/v3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330ADD1252D54E840018A07D6B976F" ma:contentTypeVersion="15" ma:contentTypeDescription="Create a new document." ma:contentTypeScope="" ma:versionID="755d1558e4635f6ffee6298a1dd673fd">
  <xsd:schema xmlns:xsd="http://www.w3.org/2001/XMLSchema" xmlns:xs="http://www.w3.org/2001/XMLSchema" xmlns:p="http://schemas.microsoft.com/office/2006/metadata/properties" xmlns:ns1="http://schemas.microsoft.com/sharepoint/v3" xmlns:ns2="cad05f3e-62e8-4d09-8270-f0dc2f8ceabc" xmlns:ns4="6c178cd9-54ac-4cd5-900f-0f542a96b07e" xmlns:ns5="7949bb46-c36b-4639-8a5f-cf796fc1e5fa" xmlns:ns6="e4476828-269d-41e7-8c7f-463a607b843c" targetNamespace="http://schemas.microsoft.com/office/2006/metadata/properties" ma:root="true" ma:fieldsID="13e050be7777da259a4ba83f0b7ec70c" ns1:_="" ns2:_="" ns4:_="" ns5:_="" ns6:_="">
    <xsd:import namespace="http://schemas.microsoft.com/sharepoint/v3"/>
    <xsd:import namespace="cad05f3e-62e8-4d09-8270-f0dc2f8ceabc"/>
    <xsd:import namespace="6c178cd9-54ac-4cd5-900f-0f542a96b07e"/>
    <xsd:import namespace="7949bb46-c36b-4639-8a5f-cf796fc1e5fa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outingRuleDescription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5:SharedWithUsers" minOccurs="0"/>
                <xsd:element ref="ns5:SharedWithDetails" minOccurs="0"/>
                <xsd:element ref="ns4:MediaLengthInSeconds" minOccurs="0"/>
                <xsd:element ref="ns4:lcf76f155ced4ddcb4097134ff3c332f" minOccurs="0"/>
                <xsd:element ref="ns6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05f3e-62e8-4d09-8270-f0dc2f8cea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78cd9-54ac-4cd5-900f-0f542a96b0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9bb46-c36b-4639-8a5f-cf796fc1e5fa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347eddb7-98ab-446b-bf03-310241ef35a1}" ma:internalName="TaxCatchAll" ma:showField="CatchAllData" ma:web="cad05f3e-62e8-4d09-8270-f0dc2f8ce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1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A18872-E4FD-48C9-B43C-42B89391DE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9862B6-E555-49CF-A5FB-FFFF97A2B21E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e4476828-269d-41e7-8c7f-463a607b843c"/>
    <ds:schemaRef ds:uri="http://schemas.microsoft.com/office/infopath/2007/PartnerControls"/>
    <ds:schemaRef ds:uri="http://purl.org/dc/elements/1.1/"/>
    <ds:schemaRef ds:uri="http://schemas.microsoft.com/office/2006/metadata/properties"/>
    <ds:schemaRef ds:uri="7949bb46-c36b-4639-8a5f-cf796fc1e5fa"/>
    <ds:schemaRef ds:uri="6c178cd9-54ac-4cd5-900f-0f542a96b07e"/>
    <ds:schemaRef ds:uri="cad05f3e-62e8-4d09-8270-f0dc2f8ceabc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B3BFB5-E122-4AC6-9B02-CE1348709C2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E2F4EE4-1AE2-420F-99F0-50D0E84704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d05f3e-62e8-4d09-8270-f0dc2f8ceabc"/>
    <ds:schemaRef ds:uri="6c178cd9-54ac-4cd5-900f-0f542a96b07e"/>
    <ds:schemaRef ds:uri="7949bb46-c36b-4639-8a5f-cf796fc1e5fa"/>
    <ds:schemaRef ds:uri="e4476828-269d-41e7-8c7f-463a607b84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501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Arial,Sans-Serif</vt:lpstr>
      <vt:lpstr>Calibri</vt:lpstr>
      <vt:lpstr>Calibri Light</vt:lpstr>
      <vt:lpstr>Office Theme</vt:lpstr>
      <vt:lpstr>Supporting Disabled Students Journeys: Transition into Higher Education (HE)</vt:lpstr>
      <vt:lpstr>GHWY Introduction</vt:lpstr>
      <vt:lpstr>GHWY</vt:lpstr>
      <vt:lpstr>Further Education (FE)/Higher Education (HE) Definitions</vt:lpstr>
      <vt:lpstr>Background</vt:lpstr>
      <vt:lpstr>Barriers </vt:lpstr>
      <vt:lpstr>GHWY Disabled Learner Transition Pack </vt:lpstr>
      <vt:lpstr>Student Voice </vt:lpstr>
      <vt:lpstr>Recommendations</vt:lpstr>
      <vt:lpstr>Dissemination</vt:lpstr>
      <vt:lpstr>Evaluation</vt:lpstr>
      <vt:lpstr>Questions?</vt:lpstr>
      <vt:lpstr>Partner logos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Josh Goslings</dc:creator>
  <cp:lastModifiedBy>Caroline.Fletcher-Moore</cp:lastModifiedBy>
  <cp:revision>230</cp:revision>
  <dcterms:created xsi:type="dcterms:W3CDTF">2017-06-15T09:04:38Z</dcterms:created>
  <dcterms:modified xsi:type="dcterms:W3CDTF">2023-04-21T09:05:02Z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0x0101004C98C8B9A448ED408962AD8E4836D33A</vt:lpwstr>
  </property>
  <property fmtid="{D5CDD505-2E9C-101B-9397-08002B2CF9AE}" pid="3" name="MediaServiceImageTags">
    <vt:lpwstr/>
  </property>
</Properties>
</file>