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 id="2147483671" r:id="rId6"/>
    <p:sldMasterId id="2147483677" r:id="rId7"/>
    <p:sldMasterId id="2147483697" r:id="rId8"/>
  </p:sldMasterIdLst>
  <p:notesMasterIdLst>
    <p:notesMasterId r:id="rId22"/>
  </p:notesMasterIdLst>
  <p:sldIdLst>
    <p:sldId id="351" r:id="rId9"/>
    <p:sldId id="265" r:id="rId10"/>
    <p:sldId id="352" r:id="rId11"/>
    <p:sldId id="353" r:id="rId12"/>
    <p:sldId id="354" r:id="rId13"/>
    <p:sldId id="350" r:id="rId14"/>
    <p:sldId id="355" r:id="rId15"/>
    <p:sldId id="356" r:id="rId16"/>
    <p:sldId id="264" r:id="rId17"/>
    <p:sldId id="357" r:id="rId18"/>
    <p:sldId id="358" r:id="rId19"/>
    <p:sldId id="304" r:id="rId20"/>
    <p:sldId id="31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67568" autoAdjust="0"/>
  </p:normalViewPr>
  <p:slideViewPr>
    <p:cSldViewPr snapToGrid="0">
      <p:cViewPr varScale="1">
        <p:scale>
          <a:sx n="110" d="100"/>
          <a:sy n="110" d="100"/>
        </p:scale>
        <p:origin x="552"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1B469-3DF4-4D0C-B4F8-0EA28E67D6DF}" type="datetimeFigureOut">
              <a:rPr lang="en-GB" smtClean="0"/>
              <a:t>19/10/2023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51419-3B75-4C50-B49F-C465D7116730}" type="slidenum">
              <a:rPr lang="en-GB" smtClean="0"/>
              <a:t>‹#›</a:t>
            </a:fld>
            <a:endParaRPr lang="en-GB"/>
          </a:p>
        </p:txBody>
      </p:sp>
    </p:spTree>
    <p:extLst>
      <p:ext uri="{BB962C8B-B14F-4D97-AF65-F5344CB8AC3E}">
        <p14:creationId xmlns:p14="http://schemas.microsoft.com/office/powerpoint/2010/main" val="141768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harvard.edu/gazette/story/2016/02/the-costs-of-inequality-when-a-fair-shake-isn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ews.harvard.edu/gazette/story/2016/02/the-costs-of-inequality-increasingly-its-the-rich-and-the-re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thank you for coming to listen to my talk about how language is used in degree awarding gaps.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42145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15464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4457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Rehana, from my bio you’ll know that I’m a Lecturer at the OU, have 2 girls and that I’m carrying out research for a doctorate in education. I’m in my 4</a:t>
            </a:r>
            <a:r>
              <a:rPr lang="en-US" baseline="30000" dirty="0"/>
              <a:t>th</a:t>
            </a:r>
            <a:r>
              <a:rPr lang="en-US" dirty="0"/>
              <a:t> year and about to start writing up. The title of my study is on the slide. The focus therefore of this session is on dismantling the discourse of ethnicity awarding gaps. I’m sure you’re familiar with the term but just as a reminder awarding gap refers to the difference between the proportion of students from one group awarded a first or 2:1 in comparison to another group. Current sector data shows there is a 13.2pp gap between white students and students from Black, Asian and Minority Ethnic backgrounds. This means that 80.9% of students who are white are awarded a 2:1 and above but only 67.7% of Black, Asian and Minority Ethnic students. </a:t>
            </a:r>
          </a:p>
          <a:p>
            <a:endParaRPr lang="en-US" dirty="0"/>
          </a:p>
          <a:p>
            <a:r>
              <a:rPr lang="en-US" dirty="0"/>
              <a:t>You’ll notice I’ve chosen in the title of my study to use the words inequalities in outcomes rather than degree awarding gaps and this is quite deliberate, although this is only a working title so it may change after I’ve completed all my analysis.  The reason for this is because there is power in the use of the word inequality because it makes the phenomenon of degree awarding gaps a sociological issue and embeds the problem into a broader, systemic and historical context. Some argue the education gap is the root of inequality. </a:t>
            </a:r>
          </a:p>
          <a:p>
            <a:endParaRPr lang="en-US" dirty="0"/>
          </a:p>
          <a:p>
            <a:r>
              <a:rPr lang="en-GB" b="0" i="0" dirty="0">
                <a:solidFill>
                  <a:srgbClr val="000000"/>
                </a:solidFill>
                <a:effectLst/>
                <a:latin typeface="Nocturno"/>
              </a:rPr>
              <a:t>‘..a strong education can act as the </a:t>
            </a:r>
            <a:r>
              <a:rPr lang="en-GB" b="0" i="0" dirty="0" err="1">
                <a:solidFill>
                  <a:srgbClr val="000000"/>
                </a:solidFill>
                <a:effectLst/>
                <a:latin typeface="Nocturno"/>
              </a:rPr>
              <a:t>bejeweled</a:t>
            </a:r>
            <a:r>
              <a:rPr lang="en-GB" b="0" i="0" dirty="0">
                <a:solidFill>
                  <a:srgbClr val="000000"/>
                </a:solidFill>
                <a:effectLst/>
                <a:latin typeface="Nocturno"/>
              </a:rPr>
              <a:t> key that opens gates through every other aspect of </a:t>
            </a:r>
            <a:r>
              <a:rPr lang="en-GB" b="0" i="0" u="none" strike="noStrike" dirty="0">
                <a:solidFill>
                  <a:srgbClr val="000000"/>
                </a:solidFill>
                <a:effectLst/>
                <a:latin typeface="Nocturno"/>
                <a:hlinkClick r:id="rId3"/>
              </a:rPr>
              <a:t>inequality</a:t>
            </a:r>
            <a:r>
              <a:rPr lang="en-GB" b="0" i="0" dirty="0">
                <a:solidFill>
                  <a:srgbClr val="000000"/>
                </a:solidFill>
                <a:effectLst/>
                <a:latin typeface="Nocturno"/>
              </a:rPr>
              <a:t>, whether political, </a:t>
            </a:r>
            <a:r>
              <a:rPr lang="en-GB" b="0" i="0" u="none" strike="noStrike" dirty="0">
                <a:solidFill>
                  <a:srgbClr val="000000"/>
                </a:solidFill>
                <a:effectLst/>
                <a:latin typeface="Nocturno"/>
                <a:hlinkClick r:id="rId4"/>
              </a:rPr>
              <a:t>economic</a:t>
            </a:r>
            <a:r>
              <a:rPr lang="en-GB" b="0" i="0" dirty="0">
                <a:solidFill>
                  <a:srgbClr val="000000"/>
                </a:solidFill>
                <a:effectLst/>
                <a:latin typeface="Nocturno"/>
              </a:rPr>
              <a:t>, racial, judicial, gender- or health-based.’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74906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11873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research is </a:t>
            </a:r>
            <a:r>
              <a:rPr lang="en-US" dirty="0" err="1"/>
              <a:t>centred</a:t>
            </a:r>
            <a:r>
              <a:rPr lang="en-US" dirty="0"/>
              <a:t> on exploring the narratives of students who are Black and Brown. We often here about the ethnicity degree awarding gap, some people may even use the term racial awarding gap. But race and ethnicity are complex terms because they’re socially constructed with meanings which change over time. Race is a category of humankind that shares certain distinctive physical traits. Ethnicity on the other hand is said to be about large groups of people classed according to common racial, national, tribal, religious, linguistic or cultural origin or background.  Race is about biology, skin </a:t>
            </a:r>
            <a:r>
              <a:rPr lang="en-US" dirty="0" err="1"/>
              <a:t>colour</a:t>
            </a:r>
            <a:r>
              <a:rPr lang="en-US" dirty="0"/>
              <a:t> and hair, and ethnicity is cultural expression and identification. Characteristics and </a:t>
            </a:r>
            <a:r>
              <a:rPr lang="en-US" dirty="0" err="1"/>
              <a:t>behaviours</a:t>
            </a:r>
            <a:r>
              <a:rPr lang="en-US" dirty="0"/>
              <a:t> are attributed rather than groups of people necessarily having those characteristics. I’m sure I don’t really need to point out to this audience that neither is detectable in the human genome despite earlier theories of race arguing race as a biological concept. However, referring to r</a:t>
            </a:r>
            <a:r>
              <a:rPr lang="en-GB" sz="1200" dirty="0">
                <a:effectLst/>
                <a:latin typeface="Source Sans Pro" panose="020B0503030403020204" pitchFamily="34" charset="0"/>
                <a:ea typeface="Calibri" panose="020F0502020204030204" pitchFamily="34" charset="0"/>
                <a:cs typeface="Times New Roman" panose="02020603050405020304" pitchFamily="18" charset="0"/>
              </a:rPr>
              <a:t>ace as biological was exactly what happened during British Imperialism where whiteness became the norm (Gillborn, 2008). By doing this it allowed the creation of a subspecies and the application of a taxonomy or hierarchy which implied those at the top have more power and are seen as superior. Race relations are very much embedded in the history of imperial relations (Hesse, 2004, p135).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5156"/>
                </a:solidFill>
                <a:effectLst/>
                <a:latin typeface="Google Sans"/>
              </a:rPr>
              <a:t>The 1700s was a period of imperial expansion in Britain, we’ve got the Kingdom of Great Britain being formed in 1707, there are wars with France and Spain, and Britain had colonies in the Caribbean, North America and India. By 1913 the British empire ruled over 400 million people and covered a quarter of the Earth’s surface but with power came great suffering for those colonies. </a:t>
            </a:r>
            <a:r>
              <a:rPr lang="en-GB" sz="1200" dirty="0">
                <a:effectLst/>
                <a:latin typeface="Source Sans Pro" panose="020B0503030403020204" pitchFamily="34" charset="0"/>
                <a:ea typeface="Calibri" panose="020F0502020204030204" pitchFamily="34" charset="0"/>
                <a:cs typeface="Times New Roman" panose="02020603050405020304" pitchFamily="18" charset="0"/>
              </a:rPr>
              <a:t>Differential outcomes for those from the perceived minority were explained away as genetic differences when in fact these differences are attributable to systemic and institutional racism borne out of a post-colonial legacy.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a:t>
            </a:r>
            <a:r>
              <a:rPr lang="en-GB" b="0" i="0" dirty="0">
                <a:solidFill>
                  <a:srgbClr val="4D5156"/>
                </a:solidFill>
                <a:effectLst/>
                <a:latin typeface="Google Sans"/>
              </a:rPr>
              <a:t> who is doing the ordering and decides on the categories is whoever has the power so how these words are used, matters.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64090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141414"/>
                </a:solidFill>
                <a:effectLst/>
                <a:latin typeface="ReithSans"/>
              </a:rPr>
              <a:t>This postcard is taken from an exhibition at SOAS university which showed how postcards were used to communicate  early images of Indians, racial stereotypes and urbanisation and daily life under British rule. The postcards also reflect how Indians were often stereotyped based on ethnicity, gender, religion or caste. Indians performing menial jobs for Europeans were also a common feature of these postcards. Many of these stereotypes exist today. I often here my elderly male  relatives say ‘Sir’ when speaking to white males which one may misconstrue as polite but is in fact embedded in their colonial upbringing. </a:t>
            </a:r>
          </a:p>
          <a:p>
            <a:pPr algn="l" fontAlgn="base"/>
            <a:endParaRPr lang="en-GB" b="0" i="0" dirty="0">
              <a:solidFill>
                <a:srgbClr val="141414"/>
              </a:solidFill>
              <a:effectLst/>
              <a:latin typeface="ReithSans"/>
            </a:endParaRPr>
          </a:p>
          <a:p>
            <a:pPr algn="l" fontAlgn="base"/>
            <a:r>
              <a:rPr lang="en-GB" b="0" i="0" dirty="0">
                <a:solidFill>
                  <a:srgbClr val="141414"/>
                </a:solidFill>
                <a:effectLst/>
                <a:latin typeface="ReithSans"/>
              </a:rPr>
              <a:t>This postcard is titled The Morning Tub, and was published early in the 20th century and shows that Europeans often had help waiting on them while they bathed. "While Indians did all the work in postcards, Europeans living in Madras and Bangalore were rarely pictured unless they were being served or enjoying leisure time,"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92257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I’ve already said that </a:t>
            </a:r>
            <a:r>
              <a:rPr lang="en-GB" sz="1200" dirty="0">
                <a:effectLst/>
                <a:latin typeface="Source Sans Pro" panose="020B0503030403020204" pitchFamily="34" charset="0"/>
                <a:ea typeface="Calibri" panose="020F0502020204030204" pitchFamily="34" charset="0"/>
                <a:cs typeface="Times New Roman" panose="02020603050405020304" pitchFamily="18" charset="0"/>
              </a:rPr>
              <a:t>differences are attributable to systemic and institutional racism borne out of a post-colonial legacy. </a:t>
            </a:r>
            <a:endParaRPr lang="en-US" dirty="0"/>
          </a:p>
          <a:p>
            <a:endParaRPr lang="en-GB" dirty="0"/>
          </a:p>
          <a:p>
            <a:r>
              <a:rPr lang="en-GB" dirty="0"/>
              <a:t>But what does systemic mean or look like?</a:t>
            </a:r>
          </a:p>
          <a:p>
            <a:endParaRPr lang="en-GB" dirty="0"/>
          </a:p>
          <a:p>
            <a:r>
              <a:rPr lang="en-GB" dirty="0"/>
              <a:t>This is when inequalities are so ingrained in society in its structures, systems and processes that there is structural and institutional oppression for certain groups in society. </a:t>
            </a:r>
          </a:p>
          <a:p>
            <a:endParaRPr lang="en-GB" dirty="0"/>
          </a:p>
          <a:p>
            <a:r>
              <a:rPr lang="en-GB" dirty="0"/>
              <a:t>Individuals may experience oppression in many ways, for example, labels, stereotypes and inequitable outcomes. Arguably, it is not possible to create equitable outcomes for students unless we dismantle the very structures that uphold them in the first place. However, in a neoliberal political climate where the Government through the Race and Ethnic Disparities Report in 2021 tries to bury inequality, this makes the challenge even harder.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62ACB-5342-4E7D-A793-E76CFB512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28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today we’re asked to fill in f</a:t>
            </a:r>
            <a:r>
              <a:rPr lang="en-GB" b="0" i="0" dirty="0" err="1">
                <a:solidFill>
                  <a:srgbClr val="4D5156"/>
                </a:solidFill>
                <a:effectLst/>
                <a:latin typeface="Google Sans"/>
              </a:rPr>
              <a:t>orms</a:t>
            </a:r>
            <a:r>
              <a:rPr lang="en-GB" b="0" i="0" dirty="0">
                <a:solidFill>
                  <a:srgbClr val="4D5156"/>
                </a:solidFill>
                <a:effectLst/>
                <a:latin typeface="Google Sans"/>
              </a:rPr>
              <a:t> which seek to categorise us by age, gender, ethnicity etc. often these classifications are used to make assumptions about people with shared identities. But as we’ve heard these labels perpetuate historically embedded stereotypes, unconscious biases and prejudices.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Going back to my doctoral research then, I’ve used the words Black and Brown students rather than an acronym, or Black and Asian. My collaborators or participants are Black African, Black Caribbean, Pakistani, Indian and Bangladeshi (and that awful term Black or Asian other) either born here or abroad. Using Black and Brown was deliberate, although I have been told that when a white person has used these words they’ve been criticized and asked what other </a:t>
            </a:r>
            <a:r>
              <a:rPr lang="en-US" dirty="0" err="1"/>
              <a:t>colours</a:t>
            </a:r>
            <a:r>
              <a:rPr lang="en-US" dirty="0"/>
              <a:t> of the rainbow they might use to define someone’s ethnic background. I’ve chosen these terms because we use, Black and white and in in recognition of the differences between how people might chose to self identify versus how they might be categorized into homogeneous groups. I’ve already spoken about how social classifications </a:t>
            </a:r>
            <a:r>
              <a:rPr lang="en-GB" b="0" i="0" dirty="0">
                <a:solidFill>
                  <a:srgbClr val="4D5156"/>
                </a:solidFill>
                <a:effectLst/>
                <a:latin typeface="Google Sans"/>
              </a:rPr>
              <a:t>systems are used to group difference for social order and oppression. But what about terms like BAME, BME, POC?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D5156"/>
                </a:solidFill>
                <a:effectLst/>
                <a:latin typeface="Google Sans"/>
              </a:rPr>
              <a:t>They are a great example of how language is ever evolving.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In the UK,  the broad terms of Black and Minority Ethnic (BME) and Black, Asian, and Minority Ethnic (BAME) (used by the sector currently) are used to classify a range of ethnic minority groups living in the UK. These terms have become politicised because they are said to be reductionist (Stevenson, et al, 2019); the grouping together of a diverse range of people homogenises these groups. Minority Ethnic or Ethnic Minority suggests these groups are ‘marginal or less important’ (Unison, 2021). Essentially, the only difference is they are non-White, but the term non-White suggests that White is the ethnic majority world-wide, when globally this is untrue. Black can mean different things, Black African or Black Caribbean; Black is also used in a broader political sense to group together people who experience disparities in society, racism and have a shared history of colonialism and enslavement (Open University, 2020e). Some suggest acknowledgement that some White European groups living in the UK experience racism. However, others would argue these types of claims are used to detract from the deep-rooted systemic racism that has been experienced by Black people for centuries in order to dilute the issues they continue to face today (Akala, 2019). Political blackness or ‘trade-union black’ is said by some to be outdated (Eddo-Lodge, 2020) which can make one feel uncomfortable if using it. Eddo-Lodge’s (2020) alterative is People of Colour or POC, which is not yet widely used in the UK and for some has uncomfortable connotations of ‘coloureds’ dating back to the 1950s and the Windrush generation. POC is becoming increasing popular, particularly in ‘woke’ environments, despite this it is not yet a preference of the author. Asian is also a catch-all term which encompasses the Far East, South East Asian, and the Indian sub-continent and homogenises these groups. It is, therefore, difficult to find an appropriate term to describe diverse groups of people and to assume they have the same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4D5156"/>
              </a:solidFill>
              <a:effectLst/>
              <a:latin typeface="Source Sans Pro" panose="020B05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4D5156"/>
                </a:solidFill>
                <a:effectLst/>
                <a:latin typeface="Source Sans Pro" panose="020B0503030403020204" pitchFamily="34" charset="0"/>
                <a:cs typeface="Times New Roman" panose="02020603050405020304" pitchFamily="18" charset="0"/>
              </a:rPr>
              <a:t>By homogenising we’re not able to distinguish the very different experiences of racially minoritized people which is especially important when it comes to inequitable outcomes because the experiences of Black Caribbean students is worse than that of someone with Indian or Chinese heritage. </a:t>
            </a: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D5156"/>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11836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t>
            </a:r>
            <a:r>
              <a:rPr lang="en-GB" sz="1800" dirty="0">
                <a:solidFill>
                  <a:srgbClr val="000000"/>
                </a:solidFill>
                <a:effectLst/>
                <a:latin typeface="Source Sans Pro" panose="020B0503030403020204" pitchFamily="34" charset="0"/>
                <a:cs typeface="Times New Roman" panose="02020603050405020304" pitchFamily="18" charset="0"/>
              </a:rPr>
              <a:t>t</a:t>
            </a:r>
            <a:r>
              <a:rPr lang="en-GB" sz="18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he literature suggests ‘attainment gap’ favours a deficit model; a model which looks to blame the individual for academic weakness, students making the wrong course choices or having a lack of ability (Cotton et al, 2016; Webber 2014; Stevenson, et al 2019; Mountford-</a:t>
            </a:r>
            <a:r>
              <a:rPr lang="en-GB" sz="1800" dirty="0" err="1">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Zimbars</a:t>
            </a:r>
            <a:r>
              <a:rPr lang="en-GB" sz="18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 et al, 2017, Singh, 2009, NUS 2019). Awarding gap removes the onus from the individual and places responsibility with the awarding bodies (Jankowski, 2020, Stevenson, 2012a).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Source Sans Pro" panose="020B0503030403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Source Sans Pro" panose="020B0503030403020204" pitchFamily="34" charset="0"/>
                <a:cs typeface="Times New Roman" panose="02020603050405020304" pitchFamily="18" charset="0"/>
              </a:rPr>
              <a:t>Language is powerful as it sends messages about what we think, what our position is and our world view. Words can be used to change the way people think when you consider affirmations and neurolinguistic programming and therefore, we need to choose our language carefully, especially when talking about inequitable outcomes, to ensure change is pushed for at a systemic level rather than individual. To a certain extent categories are needed for data and analysis but we need to avoid stereotypes and make sure we give agency to the differences.  Got a long way to go to breaking down language barriers caused by </a:t>
            </a:r>
            <a:r>
              <a:rPr lang="en-GB" sz="1800" dirty="0" err="1">
                <a:solidFill>
                  <a:srgbClr val="000000"/>
                </a:solidFill>
                <a:effectLst/>
                <a:latin typeface="Source Sans Pro" panose="020B0503030403020204" pitchFamily="34" charset="0"/>
                <a:cs typeface="Times New Roman" panose="02020603050405020304" pitchFamily="18" charset="0"/>
              </a:rPr>
              <a:t>pos</a:t>
            </a:r>
            <a:r>
              <a:rPr lang="en-GB" sz="1800" dirty="0">
                <a:solidFill>
                  <a:srgbClr val="000000"/>
                </a:solidFill>
                <a:effectLst/>
                <a:latin typeface="Source Sans Pro" panose="020B0503030403020204" pitchFamily="34" charset="0"/>
                <a:cs typeface="Times New Roman" panose="02020603050405020304" pitchFamily="18" charset="0"/>
              </a:rPr>
              <a:t> the colonial barriers that still exist and impact 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786052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63095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5643171" y="1176739"/>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6363172" y="1176734"/>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6363172" y="1445872"/>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5643171" y="187724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6363172" y="1877241"/>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6363172" y="2146379"/>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5643171" y="2577753"/>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6363172" y="2577748"/>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6363172" y="2846886"/>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5643171" y="3278258"/>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6363172" y="3278255"/>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6363172" y="3547393"/>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5643171" y="397876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6363172" y="3978762"/>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6363172" y="4247900"/>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5643171" y="467927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6363172" y="4679269"/>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6363172" y="4948407"/>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1"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643171" y="770475"/>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31710391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1129761290"/>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8727"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35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10" y="559121"/>
            <a:ext cx="5557585"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29247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2"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10" y="559121"/>
            <a:ext cx="5557585"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506755973"/>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10" y="559121"/>
            <a:ext cx="10740439" cy="1800200"/>
          </a:xfr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2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8"/>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7"/>
            <a:ext cx="5557584" cy="347039"/>
          </a:xfrm>
        </p:spPr>
        <p:txBody>
          <a:bodyPr>
            <a:noAutofit/>
          </a:bodyPr>
          <a:lstStyle>
            <a:lvl1pPr marL="0" indent="0">
              <a:lnSpc>
                <a:spcPct val="110000"/>
              </a:lnSpc>
              <a:spcBef>
                <a:spcPts val="0"/>
              </a:spcBef>
              <a:buNone/>
              <a:defRPr sz="12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10" y="2431330"/>
            <a:ext cx="10740439" cy="1305402"/>
          </a:xfrm>
        </p:spPr>
        <p:txBody>
          <a:bodyPr>
            <a:noAutofit/>
          </a:bodyPr>
          <a:lstStyle>
            <a:lvl1pPr marL="0" indent="0">
              <a:lnSpc>
                <a:spcPct val="110000"/>
              </a:lnSpc>
              <a:spcBef>
                <a:spcPts val="0"/>
              </a:spcBef>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34349278"/>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2"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5" y="5596329"/>
            <a:ext cx="1699647" cy="763797"/>
          </a:xfrm>
          <a:prstGeom prst="rect">
            <a:avLst/>
          </a:prstGeom>
        </p:spPr>
        <p:txBody>
          <a:bodyPr>
            <a:noAutofit/>
          </a:bodyPr>
          <a:lstStyle>
            <a:lvl1pPr marL="0" indent="0" algn="ctr">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4125"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8" y="2431332"/>
            <a:ext cx="4824413" cy="2439435"/>
          </a:xfrm>
          <a:prstGeom prst="rect">
            <a:avLst/>
          </a:prstGeom>
        </p:spPr>
        <p:txBody>
          <a:bodyPr>
            <a:noAutofit/>
          </a:bodyPr>
          <a:lstStyle>
            <a:lvl1pPr marL="0" indent="0">
              <a:lnSpc>
                <a:spcPct val="110000"/>
              </a:lnSpc>
              <a:buNone/>
              <a:defRPr sz="225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547134963"/>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9" y="5846618"/>
            <a:ext cx="1011383"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9"/>
            <a:ext cx="632251" cy="265457"/>
          </a:xfrm>
          <a:prstGeom prst="rect">
            <a:avLst/>
          </a:prstGeom>
          <a:noFill/>
        </p:spPr>
        <p:txBody>
          <a:bodyPr wrap="square" rtlCol="0">
            <a:spAutoFit/>
          </a:bodyPr>
          <a:lstStyle/>
          <a:p>
            <a:pPr algn="r"/>
            <a:fld id="{323858C3-E774-4B3F-8AA9-3979BAFA574F}" type="slidenum">
              <a:rPr lang="en-GB" sz="1125" smtClean="0">
                <a:solidFill>
                  <a:schemeClr val="bg1"/>
                </a:solidFill>
                <a:latin typeface="Poppins" panose="00000500000000000000" pitchFamily="2" charset="0"/>
                <a:cs typeface="Poppins" panose="00000500000000000000" pitchFamily="2" charset="0"/>
              </a:rPr>
              <a:t>‹#›</a:t>
            </a:fld>
            <a:endParaRPr lang="en-GB" sz="1125">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7" y="1676668"/>
            <a:ext cx="9591229" cy="289311"/>
          </a:xfrm>
          <a:prstGeom prst="rect">
            <a:avLst/>
          </a:prstGeom>
        </p:spPr>
        <p:txBody>
          <a:bodyPr>
            <a:noAutofit/>
          </a:bodyPr>
          <a:lstStyle>
            <a:lvl1pPr marL="0" indent="0">
              <a:lnSpc>
                <a:spcPct val="110000"/>
              </a:lnSpc>
              <a:buFont typeface="Arial" panose="020B0604020202020204" pitchFamily="34" charset="0"/>
              <a:buNone/>
              <a:defRPr sz="135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7"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8" y="404668"/>
            <a:ext cx="10766703" cy="497161"/>
          </a:xfrm>
          <a:prstGeom prst="rect">
            <a:avLst/>
          </a:prstGeom>
        </p:spPr>
        <p:txBody>
          <a:bodyPr>
            <a:noAutofit/>
          </a:bodyPr>
          <a:lstStyle>
            <a:lvl1pPr marL="0" indent="0">
              <a:lnSpc>
                <a:spcPct val="110000"/>
              </a:lnSpc>
              <a:buNone/>
              <a:defRPr sz="225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8" y="912172"/>
            <a:ext cx="10766703" cy="289311"/>
          </a:xfrm>
          <a:prstGeom prst="rect">
            <a:avLst/>
          </a:prstGeom>
        </p:spPr>
        <p:txBody>
          <a:bodyPr>
            <a:noAutofit/>
          </a:bodyPr>
          <a:lstStyle>
            <a:lvl1pPr marL="0" indent="0">
              <a:lnSpc>
                <a:spcPct val="110000"/>
              </a:lnSpc>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7" y="2668678"/>
            <a:ext cx="9591229" cy="760325"/>
          </a:xfrm>
          <a:prstGeom prst="rect">
            <a:avLst/>
          </a:prstGeom>
        </p:spPr>
        <p:txBody>
          <a:bodyPr>
            <a:noAutofit/>
          </a:bodyPr>
          <a:lstStyle>
            <a:lvl1pPr marL="214313" indent="-214313">
              <a:lnSpc>
                <a:spcPct val="110000"/>
              </a:lnSpc>
              <a:spcBef>
                <a:spcPts val="0"/>
              </a:spcBef>
              <a:spcAft>
                <a:spcPts val="450"/>
              </a:spcAft>
              <a:buFontTx/>
              <a:buBlip>
                <a:blip r:embed="rId4"/>
              </a:buBlip>
              <a:defRPr sz="1125"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8" y="5829301"/>
            <a:ext cx="1709991" cy="584196"/>
          </a:xfrm>
          <a:prstGeom prst="rect">
            <a:avLst/>
          </a:prstGeom>
        </p:spPr>
      </p:pic>
    </p:spTree>
    <p:extLst>
      <p:ext uri="{BB962C8B-B14F-4D97-AF65-F5344CB8AC3E}">
        <p14:creationId xmlns:p14="http://schemas.microsoft.com/office/powerpoint/2010/main" val="231548691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1182990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7884800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96295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0662624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576000" y="1080000"/>
            <a:ext cx="10960392"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576002" y="544320"/>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52899787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68323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558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475779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225463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801954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721285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90562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40643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997356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16953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3"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140824362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13702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23467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3182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87320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00782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605157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114025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18137" y="1150621"/>
            <a:ext cx="11017991"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1698997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525520" y="1150621"/>
            <a:ext cx="80106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276327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6188259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21"/>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514071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7931179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21"/>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514071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518402" y="3873245"/>
            <a:ext cx="514071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9604234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19"/>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4114709" y="1150618"/>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7711014" y="1150615"/>
            <a:ext cx="3825380"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2736668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3" y="761445"/>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3" y="1150622"/>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3"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20"/>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1229348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4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latin typeface="Poppins" panose="00000500000000000000" pitchFamily="2" charset="0"/>
              </a:defRPr>
            </a:lvl1pPr>
          </a:lstStyle>
          <a:p>
            <a:fld id="{0AAA8F9F-42A8-344E-BFDB-6B187AAC9728}" type="datetimeFigureOut">
              <a:rPr lang="en-US" smtClean="0"/>
              <a:pPr/>
              <a:t>10/19/2023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5874599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685800" rtl="0" eaLnBrk="1" latinLnBrk="0" hangingPunct="1">
        <a:lnSpc>
          <a:spcPct val="90000"/>
        </a:lnSpc>
        <a:spcBef>
          <a:spcPct val="0"/>
        </a:spcBef>
        <a:buNone/>
        <a:defRPr sz="3300" kern="1200">
          <a:solidFill>
            <a:schemeClr val="tx1"/>
          </a:solidFill>
          <a:latin typeface="Poppins"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Poppins"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oppins"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oppins"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oppins"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oppins"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078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191383"/>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boutracepodcast.com/4-political-blackness"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s3.eu-west-2.amazonaws.com/assets.creode.advancehe-document-manager/documents/hea/private/bme_synthesis_final_1568036653.pdf"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hyperlink" Target="https://www.unison.org.uk/about/what-we-do/fairness-equality/black-members/defining-black/" TargetMode="External"/><Relationship Id="rId4" Type="http://schemas.openxmlformats.org/officeDocument/2006/relationships/hyperlink" Target="https://www.officeforstudents.org.uk/media/d21cb263-526d-401c-bc74-299c748e9ecd/ethnicity-targeting-research-report.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news.harvard.edu/gazette/story/2016/02/the-costs-of-inequality-educations-the-one-key-that-rules-them-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www.nationalequityproject.org/frameworks/lens-of-systemic-oppression#:~:text=The%20Lens%20of%20Systemic%20Oppression%20assumes%20that%3A&amp;text=Oppression%20and%20systematic%20mistreatment%20(such,the%20sum%20of%20individual%20prejudi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1524000" y="-319427"/>
            <a:ext cx="7886700" cy="260279"/>
          </a:xfrm>
        </p:spPr>
        <p:txBody>
          <a:bodyPr>
            <a:normAutofit fontScale="90000"/>
          </a:bodyPr>
          <a:lstStyle/>
          <a:p>
            <a:r>
              <a:rPr lang="en-GB" sz="1500" dirty="0"/>
              <a:t>Intro 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dirty="0"/>
              <a:t>APS Seminar ‘Words matter’.</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p:txBody>
          <a:bodyPr/>
          <a:lstStyle/>
          <a:p>
            <a:r>
              <a:rPr lang="en-GB" dirty="0"/>
              <a:t>Dismantling the discourse of degree awarding gaps.</a:t>
            </a:r>
          </a:p>
          <a:p>
            <a:endParaRPr lang="en-GB" dirty="0"/>
          </a:p>
        </p:txBody>
      </p:sp>
      <p:sp>
        <p:nvSpPr>
          <p:cNvPr id="6" name="Text Placeholder 5">
            <a:extLst>
              <a:ext uri="{FF2B5EF4-FFF2-40B4-BE49-F238E27FC236}">
                <a16:creationId xmlns:a16="http://schemas.microsoft.com/office/drawing/2014/main" id="{D2A2EC01-16E1-50DB-D0E2-BFCB76F22092}"/>
              </a:ext>
            </a:extLst>
          </p:cNvPr>
          <p:cNvSpPr>
            <a:spLocks noGrp="1"/>
          </p:cNvSpPr>
          <p:nvPr>
            <p:ph type="body" sz="quarter" idx="13"/>
          </p:nvPr>
        </p:nvSpPr>
        <p:spPr/>
        <p:txBody>
          <a:bodyPr/>
          <a:lstStyle/>
          <a:p>
            <a:r>
              <a:rPr lang="en-GB" dirty="0"/>
              <a:t>Rehana Awan</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4419601"/>
            <a:ext cx="5557584" cy="473066"/>
          </a:xfrm>
        </p:spPr>
        <p:txBody>
          <a:bodyPr/>
          <a:lstStyle/>
          <a:p>
            <a:r>
              <a:rPr lang="en-GB" dirty="0"/>
              <a:t>12 October 2023</a:t>
            </a:r>
          </a:p>
        </p:txBody>
      </p:sp>
      <p:sp>
        <p:nvSpPr>
          <p:cNvPr id="13" name="Picture Placeholder 12">
            <a:extLst>
              <a:ext uri="{FF2B5EF4-FFF2-40B4-BE49-F238E27FC236}">
                <a16:creationId xmlns:a16="http://schemas.microsoft.com/office/drawing/2014/main" id="{A5A133B0-2A07-449A-51A6-75454F5BDCAF}"/>
              </a:ext>
              <a:ext uri="{C183D7F6-B498-43B3-948B-1728B52AA6E4}">
                <adec:decorative xmlns:adec="http://schemas.microsoft.com/office/drawing/2017/decorative" val="1"/>
              </a:ext>
            </a:extLst>
          </p:cNvPr>
          <p:cNvSpPr>
            <a:spLocks noGrp="1"/>
          </p:cNvSpPr>
          <p:nvPr>
            <p:ph type="pic" sz="quarter" idx="10"/>
          </p:nvPr>
        </p:nvSpPr>
        <p:spPr/>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9</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5" y="1676668"/>
            <a:ext cx="9591229" cy="289311"/>
          </a:xfrm>
        </p:spPr>
        <p:txBody>
          <a:bodyPr/>
          <a:lstStyle/>
          <a:p>
            <a:r>
              <a:rPr lang="en-GB" dirty="0"/>
              <a:t>References</a:t>
            </a:r>
          </a:p>
        </p:txBody>
      </p:sp>
      <p:sp>
        <p:nvSpPr>
          <p:cNvPr id="13" name="Text Placeholder 8">
            <a:extLst>
              <a:ext uri="{FF2B5EF4-FFF2-40B4-BE49-F238E27FC236}">
                <a16:creationId xmlns:a16="http://schemas.microsoft.com/office/drawing/2014/main" id="{41693CEA-7C71-D04A-6B97-252D3C191DA5}"/>
              </a:ext>
              <a:ext uri="{C183D7F6-B498-43B3-948B-1728B52AA6E4}">
                <adec:decorative xmlns:adec="http://schemas.microsoft.com/office/drawing/2017/decorative" val="1"/>
              </a:ext>
            </a:extLst>
          </p:cNvPr>
          <p:cNvSpPr>
            <a:spLocks noGrp="1"/>
          </p:cNvSpPr>
          <p:nvPr>
            <p:ph type="body" sz="quarter" idx="14"/>
          </p:nvPr>
        </p:nvSpPr>
        <p:spPr>
          <a:xfrm>
            <a:off x="535577" y="2093470"/>
            <a:ext cx="10056757" cy="3087862"/>
          </a:xfrm>
        </p:spPr>
        <p:txBody>
          <a:bodyPr/>
          <a:lstStyle/>
          <a:p>
            <a:pPr>
              <a:lnSpc>
                <a:spcPct val="150000"/>
              </a:lnSpc>
            </a:pPr>
            <a:endParaRPr lang="en-GB" dirty="0"/>
          </a:p>
          <a:p>
            <a:pPr>
              <a:lnSpc>
                <a:spcPct val="150000"/>
              </a:lnSpc>
            </a:pPr>
            <a:endParaRPr lang="en-GB" dirty="0"/>
          </a:p>
        </p:txBody>
      </p:sp>
      <p:sp>
        <p:nvSpPr>
          <p:cNvPr id="3" name="TextBox 2">
            <a:extLst>
              <a:ext uri="{FF2B5EF4-FFF2-40B4-BE49-F238E27FC236}">
                <a16:creationId xmlns:a16="http://schemas.microsoft.com/office/drawing/2014/main" id="{7A2196A1-B196-2E2E-8D01-B265F069F784}"/>
              </a:ext>
            </a:extLst>
          </p:cNvPr>
          <p:cNvSpPr txBox="1"/>
          <p:nvPr/>
        </p:nvSpPr>
        <p:spPr>
          <a:xfrm>
            <a:off x="627018" y="2131127"/>
            <a:ext cx="9394926" cy="5017527"/>
          </a:xfrm>
          <a:prstGeom prst="rect">
            <a:avLst/>
          </a:prstGeom>
          <a:noFill/>
        </p:spPr>
        <p:txBody>
          <a:bodyPr wrap="square">
            <a:spAutoFit/>
          </a:bodyPr>
          <a:lstStyle/>
          <a:p>
            <a:pPr>
              <a:lnSpc>
                <a:spcPct val="107000"/>
              </a:lnSpc>
              <a:spcAft>
                <a:spcPts val="800"/>
              </a:spcAft>
            </a:pPr>
            <a:r>
              <a:rPr lang="en-GB" dirty="0"/>
              <a:t>Eddo-Lodge, R., 2020 </a:t>
            </a:r>
            <a:r>
              <a:rPr lang="en-GB" dirty="0">
                <a:hlinkClick r:id="rId3"/>
              </a:rPr>
              <a:t>4. Political Blackness — About Race with Reni Eddo-Lodge (aboutracepodcast.com)</a:t>
            </a:r>
            <a:r>
              <a:rPr lang="en-GB" dirty="0"/>
              <a:t> [last accessed 13/4/2021]</a:t>
            </a:r>
          </a:p>
          <a:p>
            <a:pPr>
              <a:lnSpc>
                <a:spcPct val="107000"/>
              </a:lnSpc>
              <a:spcAft>
                <a:spcPts val="800"/>
              </a:spcAft>
            </a:pPr>
            <a:r>
              <a:rPr lang="en-GB" dirty="0"/>
              <a:t>Feagin, Joe, 2006. Systemic Racism, London: Taylor &amp; Francis Group.</a:t>
            </a:r>
          </a:p>
          <a:p>
            <a:pPr>
              <a:lnSpc>
                <a:spcPct val="107000"/>
              </a:lnSpc>
              <a:spcAft>
                <a:spcPts val="800"/>
              </a:spcAft>
            </a:pPr>
            <a:r>
              <a:rPr lang="en-GB" dirty="0"/>
              <a:t>Gillborn, D. 2009. Chapter 3 Education as an Act of White Supremacy, Whiteness, Critical Race Theory and Education Reform pp43-59 Taylor, E., Gillborn, D., &amp; Ladson-Billings, G. (Eds.). 2009. Foundations of Critical Race Theory in Education. New York, NY: Routledge.</a:t>
            </a:r>
          </a:p>
          <a:p>
            <a:pPr>
              <a:lnSpc>
                <a:spcPct val="107000"/>
              </a:lnSpc>
              <a:spcAft>
                <a:spcPts val="800"/>
              </a:spcAft>
            </a:pPr>
            <a:r>
              <a:rPr lang="en-GB" dirty="0"/>
              <a:t>Jankowski, G. S. 2020. The ‘race’ awarding gap: What can be done? Psychology of women section review. 1466-3724. British Psychological Society</a:t>
            </a:r>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p:txBody>
      </p:sp>
    </p:spTree>
    <p:extLst>
      <p:ext uri="{BB962C8B-B14F-4D97-AF65-F5344CB8AC3E}">
        <p14:creationId xmlns:p14="http://schemas.microsoft.com/office/powerpoint/2010/main" val="236904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4" y="1321447"/>
            <a:ext cx="9591229" cy="289311"/>
          </a:xfrm>
        </p:spPr>
        <p:txBody>
          <a:bodyPr/>
          <a:lstStyle/>
          <a:p>
            <a:r>
              <a:rPr lang="en-GB" dirty="0"/>
              <a:t>References</a:t>
            </a:r>
          </a:p>
        </p:txBody>
      </p:sp>
      <p:sp>
        <p:nvSpPr>
          <p:cNvPr id="13" name="Text Placeholder 8">
            <a:extLst>
              <a:ext uri="{FF2B5EF4-FFF2-40B4-BE49-F238E27FC236}">
                <a16:creationId xmlns:a16="http://schemas.microsoft.com/office/drawing/2014/main" id="{41693CEA-7C71-D04A-6B97-252D3C191DA5}"/>
              </a:ext>
              <a:ext uri="{C183D7F6-B498-43B3-948B-1728B52AA6E4}">
                <adec:decorative xmlns:adec="http://schemas.microsoft.com/office/drawing/2017/decorative" val="1"/>
              </a:ext>
            </a:extLst>
          </p:cNvPr>
          <p:cNvSpPr>
            <a:spLocks noGrp="1"/>
          </p:cNvSpPr>
          <p:nvPr>
            <p:ph type="body" sz="quarter" idx="14"/>
          </p:nvPr>
        </p:nvSpPr>
        <p:spPr>
          <a:xfrm>
            <a:off x="1001105" y="2093470"/>
            <a:ext cx="9591229" cy="3087862"/>
          </a:xfrm>
        </p:spPr>
        <p:txBody>
          <a:bodyPr/>
          <a:lstStyle/>
          <a:p>
            <a:pPr>
              <a:lnSpc>
                <a:spcPct val="150000"/>
              </a:lnSpc>
            </a:pPr>
            <a:endParaRPr lang="en-GB" dirty="0"/>
          </a:p>
          <a:p>
            <a:pPr>
              <a:lnSpc>
                <a:spcPct val="150000"/>
              </a:lnSpc>
            </a:pPr>
            <a:endParaRPr lang="en-GB" dirty="0"/>
          </a:p>
        </p:txBody>
      </p:sp>
      <p:sp>
        <p:nvSpPr>
          <p:cNvPr id="3" name="TextBox 2">
            <a:extLst>
              <a:ext uri="{FF2B5EF4-FFF2-40B4-BE49-F238E27FC236}">
                <a16:creationId xmlns:a16="http://schemas.microsoft.com/office/drawing/2014/main" id="{7A2196A1-B196-2E2E-8D01-B265F069F784}"/>
              </a:ext>
            </a:extLst>
          </p:cNvPr>
          <p:cNvSpPr txBox="1"/>
          <p:nvPr/>
        </p:nvSpPr>
        <p:spPr>
          <a:xfrm>
            <a:off x="522514" y="1577938"/>
            <a:ext cx="11390811" cy="8335552"/>
          </a:xfrm>
          <a:prstGeom prst="rect">
            <a:avLst/>
          </a:prstGeom>
          <a:noFill/>
        </p:spPr>
        <p:txBody>
          <a:bodyPr wrap="square">
            <a:spAutoFit/>
          </a:bodyPr>
          <a:lstStyle/>
          <a:p>
            <a:pPr>
              <a:lnSpc>
                <a:spcPct val="107000"/>
              </a:lnSpc>
              <a:spcAft>
                <a:spcPts val="800"/>
              </a:spcAft>
            </a:pPr>
            <a:r>
              <a:rPr lang="en-GB" dirty="0"/>
              <a:t>Open University. (2020) BME steering group statement</a:t>
            </a:r>
          </a:p>
          <a:p>
            <a:pPr>
              <a:lnSpc>
                <a:spcPct val="107000"/>
              </a:lnSpc>
              <a:spcAft>
                <a:spcPts val="800"/>
              </a:spcAft>
            </a:pPr>
            <a:r>
              <a:rPr lang="en-GB" dirty="0"/>
              <a:t>Singh, G., 2011. A synthesis of research evidence. Black and minority ethnic (BME) students’ participation in higher education: improving retention and success, Coventry University </a:t>
            </a:r>
            <a:r>
              <a:rPr lang="en-GB" dirty="0">
                <a:hlinkClick r:id="rId3"/>
              </a:rPr>
              <a:t>bme_synthesis_final_1568036653.pdf</a:t>
            </a:r>
            <a:endParaRPr lang="en-GB" dirty="0"/>
          </a:p>
          <a:p>
            <a:pPr>
              <a:lnSpc>
                <a:spcPct val="107000"/>
              </a:lnSpc>
              <a:spcAft>
                <a:spcPts val="800"/>
              </a:spcAft>
            </a:pPr>
            <a:r>
              <a:rPr lang="en-GB" dirty="0"/>
              <a:t>Stevenson, J., </a:t>
            </a:r>
            <a:r>
              <a:rPr lang="en-GB" dirty="0" err="1"/>
              <a:t>O'Mahony</a:t>
            </a:r>
            <a:r>
              <a:rPr lang="en-GB" dirty="0"/>
              <a:t>, J., Khan, O., Ghaffar, F. and </a:t>
            </a:r>
            <a:r>
              <a:rPr lang="en-GB" dirty="0" err="1"/>
              <a:t>Stiell</a:t>
            </a:r>
            <a:r>
              <a:rPr lang="en-GB" dirty="0"/>
              <a:t>, B. 2019. Understanding and overcoming the challenges of targeting students from under-represented and disadvantaged ethnic backgrounds. Office for Students. Available at: </a:t>
            </a:r>
            <a:r>
              <a:rPr lang="en-GB" dirty="0">
                <a:hlinkClick r:id="rId4"/>
              </a:rPr>
              <a:t>https://www.officeforstudents.org.uk/media/d21cb263-526d-401c-bc74-299c748e9ecd/ethnicity-targeting-research-report.pdf</a:t>
            </a:r>
            <a:r>
              <a:rPr lang="en-GB" dirty="0"/>
              <a:t> [last accessed 20/3/2021] </a:t>
            </a:r>
          </a:p>
          <a:p>
            <a:pPr>
              <a:lnSpc>
                <a:spcPct val="107000"/>
              </a:lnSpc>
              <a:spcAft>
                <a:spcPts val="800"/>
              </a:spcAft>
            </a:pPr>
            <a:r>
              <a:rPr lang="en-GB" dirty="0"/>
              <a:t>Tomlinson, S., 2008. Race and education : policy and politics in Britain, Maidenhead: McGraw Hill/Open University Press</a:t>
            </a:r>
          </a:p>
          <a:p>
            <a:pPr>
              <a:lnSpc>
                <a:spcPct val="107000"/>
              </a:lnSpc>
              <a:spcAft>
                <a:spcPts val="800"/>
              </a:spcAft>
            </a:pPr>
            <a:r>
              <a:rPr lang="en-GB" dirty="0"/>
              <a:t>Unison, 2021. Defining Black </a:t>
            </a:r>
            <a:r>
              <a:rPr lang="en-GB" dirty="0">
                <a:hlinkClick r:id="rId5"/>
              </a:rPr>
              <a:t>Defining Black | Black members equality | UNISON National</a:t>
            </a:r>
            <a:r>
              <a:rPr lang="en-GB" dirty="0"/>
              <a:t> [last accessed 13/4/2021]</a:t>
            </a:r>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a:p>
            <a:pPr>
              <a:lnSpc>
                <a:spcPct val="107000"/>
              </a:lnSpc>
              <a:spcAft>
                <a:spcPts val="800"/>
              </a:spcAft>
            </a:pPr>
            <a:endParaRPr lang="en-GB" dirty="0"/>
          </a:p>
        </p:txBody>
      </p:sp>
    </p:spTree>
    <p:extLst>
      <p:ext uri="{BB962C8B-B14F-4D97-AF65-F5344CB8AC3E}">
        <p14:creationId xmlns:p14="http://schemas.microsoft.com/office/powerpoint/2010/main" val="131376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11</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3391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12</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2</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5" y="1676668"/>
            <a:ext cx="9591229" cy="289311"/>
          </a:xfrm>
        </p:spPr>
        <p:txBody>
          <a:bodyPr/>
          <a:lstStyle/>
          <a:p>
            <a:r>
              <a:rPr lang="en-GB" sz="2000" dirty="0"/>
              <a:t>A bit about me.</a:t>
            </a: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1001105" y="2093470"/>
            <a:ext cx="9591229" cy="1498815"/>
          </a:xfrm>
        </p:spPr>
        <p:txBody>
          <a:bodyPr/>
          <a:lstStyle/>
          <a:p>
            <a:pPr marL="285750" indent="-285750">
              <a:lnSpc>
                <a:spcPct val="150000"/>
              </a:lnSpc>
              <a:buFont typeface="Arial" panose="020B0604020202020204" pitchFamily="34" charset="0"/>
              <a:buChar char="•"/>
            </a:pPr>
            <a:r>
              <a:rPr lang="en-GB" dirty="0"/>
              <a:t>South Asian Heritage.</a:t>
            </a:r>
          </a:p>
          <a:p>
            <a:pPr marL="285750" indent="-285750">
              <a:lnSpc>
                <a:spcPct val="150000"/>
              </a:lnSpc>
              <a:buFont typeface="Arial" panose="020B0604020202020204" pitchFamily="34" charset="0"/>
              <a:buChar char="•"/>
            </a:pPr>
            <a:r>
              <a:rPr lang="en-GB" dirty="0"/>
              <a:t>Lecturer at the OU.</a:t>
            </a:r>
          </a:p>
          <a:p>
            <a:pPr marL="285750" indent="-285750">
              <a:lnSpc>
                <a:spcPct val="150000"/>
              </a:lnSpc>
              <a:buFont typeface="Arial" panose="020B0604020202020204" pitchFamily="34" charset="0"/>
              <a:buChar char="•"/>
            </a:pPr>
            <a:r>
              <a:rPr lang="en-GB" dirty="0"/>
              <a:t>Doctoral Researcher ‘ What’s the story? Exploring </a:t>
            </a:r>
            <a:r>
              <a:rPr lang="en-GB" dirty="0">
                <a:highlight>
                  <a:srgbClr val="FFFF00"/>
                </a:highlight>
              </a:rPr>
              <a:t>inequalities</a:t>
            </a:r>
            <a:r>
              <a:rPr lang="en-GB" dirty="0"/>
              <a:t> in outcomes through the narratives of Black and Brown students in a distance learning setting.’</a:t>
            </a:r>
          </a:p>
          <a:p>
            <a:pPr marL="285750" indent="-285750">
              <a:buFont typeface="Arial" panose="020B0604020202020204" pitchFamily="34" charset="0"/>
              <a:buChar char="•"/>
            </a:pPr>
            <a:endParaRPr lang="en-GB" dirty="0"/>
          </a:p>
        </p:txBody>
      </p:sp>
      <p:pic>
        <p:nvPicPr>
          <p:cNvPr id="10" name="Picture 9" descr="A person walking on the ground holding a degree certificate. There is a large crack in the ground behind them with smaller people falling down the gap.">
            <a:extLst>
              <a:ext uri="{FF2B5EF4-FFF2-40B4-BE49-F238E27FC236}">
                <a16:creationId xmlns:a16="http://schemas.microsoft.com/office/drawing/2014/main" id="{ECAFFFF6-4737-603A-518F-59B822AFE0B9}"/>
              </a:ext>
            </a:extLst>
          </p:cNvPr>
          <p:cNvPicPr>
            <a:picLocks noChangeAspect="1"/>
          </p:cNvPicPr>
          <p:nvPr/>
        </p:nvPicPr>
        <p:blipFill>
          <a:blip r:embed="rId3"/>
          <a:stretch>
            <a:fillRect/>
          </a:stretch>
        </p:blipFill>
        <p:spPr>
          <a:xfrm>
            <a:off x="2694431" y="3592285"/>
            <a:ext cx="5126737" cy="2746466"/>
          </a:xfrm>
          <a:prstGeom prst="rect">
            <a:avLst/>
          </a:prstGeom>
        </p:spPr>
      </p:pic>
      <p:sp>
        <p:nvSpPr>
          <p:cNvPr id="11" name="TextBox 10">
            <a:extLst>
              <a:ext uri="{FF2B5EF4-FFF2-40B4-BE49-F238E27FC236}">
                <a16:creationId xmlns:a16="http://schemas.microsoft.com/office/drawing/2014/main" id="{3FC6217E-AA09-0FE6-94EE-F3FC40FF3697}"/>
              </a:ext>
            </a:extLst>
          </p:cNvPr>
          <p:cNvSpPr txBox="1"/>
          <p:nvPr/>
        </p:nvSpPr>
        <p:spPr>
          <a:xfrm>
            <a:off x="2602991" y="6338751"/>
            <a:ext cx="9179706" cy="261610"/>
          </a:xfrm>
          <a:prstGeom prst="rect">
            <a:avLst/>
          </a:prstGeom>
          <a:noFill/>
        </p:spPr>
        <p:txBody>
          <a:bodyPr wrap="square" rtlCol="0">
            <a:spAutoFit/>
          </a:bodyPr>
          <a:lstStyle/>
          <a:p>
            <a:r>
              <a:rPr lang="en-GB" sz="1100" dirty="0"/>
              <a:t>Harvard Gazette, 2016, </a:t>
            </a:r>
            <a:r>
              <a:rPr lang="en-GB" sz="1100" dirty="0">
                <a:hlinkClick r:id="rId4"/>
              </a:rPr>
              <a:t>The costs of inequality: Education’s the one key that rules them all – Harvard Gazette</a:t>
            </a:r>
            <a:endParaRPr lang="en-GB" sz="1100" dirty="0"/>
          </a:p>
        </p:txBody>
      </p:sp>
    </p:spTree>
    <p:extLst>
      <p:ext uri="{BB962C8B-B14F-4D97-AF65-F5344CB8AC3E}">
        <p14:creationId xmlns:p14="http://schemas.microsoft.com/office/powerpoint/2010/main" val="22837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3</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7">
            <a:extLst>
              <a:ext uri="{FF2B5EF4-FFF2-40B4-BE49-F238E27FC236}">
                <a16:creationId xmlns:a16="http://schemas.microsoft.com/office/drawing/2014/main" id="{C2DC606B-6D52-CCE0-FA1A-C3C34ED09AF6}"/>
              </a:ext>
            </a:extLst>
          </p:cNvPr>
          <p:cNvSpPr>
            <a:spLocks noGrp="1"/>
          </p:cNvSpPr>
          <p:nvPr>
            <p:ph type="body" sz="quarter" idx="12"/>
          </p:nvPr>
        </p:nvSpPr>
        <p:spPr>
          <a:xfrm>
            <a:off x="1001105" y="1676668"/>
            <a:ext cx="9591229" cy="496261"/>
          </a:xfrm>
        </p:spPr>
        <p:txBody>
          <a:bodyPr/>
          <a:lstStyle/>
          <a:p>
            <a:r>
              <a:rPr lang="en-GB" sz="2400" dirty="0"/>
              <a:t>Outline</a:t>
            </a:r>
          </a:p>
        </p:txBody>
      </p:sp>
      <p:sp>
        <p:nvSpPr>
          <p:cNvPr id="2" name="Text Placeholder 9">
            <a:extLst>
              <a:ext uri="{FF2B5EF4-FFF2-40B4-BE49-F238E27FC236}">
                <a16:creationId xmlns:a16="http://schemas.microsoft.com/office/drawing/2014/main" id="{90FF1FFC-1931-AE59-9BFD-48059EB298E3}"/>
              </a:ext>
            </a:extLst>
          </p:cNvPr>
          <p:cNvSpPr txBox="1">
            <a:spLocks/>
          </p:cNvSpPr>
          <p:nvPr/>
        </p:nvSpPr>
        <p:spPr>
          <a:xfrm>
            <a:off x="1001105" y="2668674"/>
            <a:ext cx="9591229" cy="148531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Identity.</a:t>
            </a:r>
          </a:p>
          <a:p>
            <a:r>
              <a:rPr lang="en-GB" sz="2000" dirty="0"/>
              <a:t>Race vs ethnicity.</a:t>
            </a:r>
          </a:p>
          <a:p>
            <a:r>
              <a:rPr lang="en-GB" sz="2000" dirty="0"/>
              <a:t>Systemic and structural oppression.</a:t>
            </a:r>
          </a:p>
          <a:p>
            <a:r>
              <a:rPr lang="en-GB" sz="2000" dirty="0"/>
              <a:t>Deficit model.</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405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4</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5" y="1676668"/>
            <a:ext cx="9591229" cy="289311"/>
          </a:xfrm>
        </p:spPr>
        <p:txBody>
          <a:bodyPr/>
          <a:lstStyle/>
          <a:p>
            <a:r>
              <a:rPr lang="en-GB" sz="2000" dirty="0"/>
              <a:t>Race vs ethnicity</a:t>
            </a: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1001105" y="2093469"/>
            <a:ext cx="9591229" cy="3569911"/>
          </a:xfrm>
        </p:spPr>
        <p:txBody>
          <a:bodyPr/>
          <a:lstStyle/>
          <a:p>
            <a:pPr marL="285750" indent="-285750">
              <a:lnSpc>
                <a:spcPct val="150000"/>
              </a:lnSpc>
              <a:buFont typeface="Arial" panose="020B0604020202020204" pitchFamily="34" charset="0"/>
              <a:buChar char="•"/>
            </a:pPr>
            <a:r>
              <a:rPr lang="en-GB" sz="1800" dirty="0"/>
              <a:t>Race based on physical and biological difference (Feagin, 2006) and constructed on stereotypes (Spencer, 2014).</a:t>
            </a:r>
          </a:p>
          <a:p>
            <a:pPr marL="285750" indent="-285750">
              <a:lnSpc>
                <a:spcPct val="150000"/>
              </a:lnSpc>
              <a:buFont typeface="Arial" panose="020B0604020202020204" pitchFamily="34" charset="0"/>
              <a:buChar char="•"/>
            </a:pPr>
            <a:r>
              <a:rPr lang="en-GB" sz="1800" dirty="0">
                <a:effectLst/>
                <a:latin typeface="Poppins "/>
                <a:ea typeface="Calibri" panose="020F0502020204030204" pitchFamily="34" charset="0"/>
                <a:cs typeface="Times New Roman" panose="02020603050405020304" pitchFamily="18" charset="0"/>
              </a:rPr>
              <a:t>Ethnicity - a grouping of peoples based on their cultural traditions, ancestry, and language.</a:t>
            </a:r>
            <a:endParaRPr lang="en-GB" sz="1800" dirty="0">
              <a:latin typeface="Poppins "/>
            </a:endParaRPr>
          </a:p>
          <a:p>
            <a:pPr marL="285750" indent="-285750">
              <a:lnSpc>
                <a:spcPct val="150000"/>
              </a:lnSpc>
              <a:buFont typeface="Arial" panose="020B0604020202020204" pitchFamily="34" charset="0"/>
              <a:buChar char="•"/>
            </a:pPr>
            <a:r>
              <a:rPr lang="en-GB" sz="1800" dirty="0"/>
              <a:t>Meanings have changed over time.</a:t>
            </a:r>
          </a:p>
          <a:p>
            <a:pPr marL="285750" indent="-285750">
              <a:lnSpc>
                <a:spcPct val="150000"/>
              </a:lnSpc>
              <a:buFont typeface="Arial" panose="020B0604020202020204" pitchFamily="34" charset="0"/>
              <a:buChar char="•"/>
            </a:pPr>
            <a:r>
              <a:rPr lang="en-GB" sz="1800" dirty="0"/>
              <a:t>Race introduced in 1700s – a time of imperial expansion in Britain.</a:t>
            </a:r>
          </a:p>
          <a:p>
            <a:pPr marL="285750" indent="-285750">
              <a:lnSpc>
                <a:spcPct val="150000"/>
              </a:lnSpc>
              <a:buFont typeface="Arial" panose="020B0604020202020204" pitchFamily="34" charset="0"/>
              <a:buChar char="•"/>
            </a:pPr>
            <a:r>
              <a:rPr lang="en-GB" sz="1800" dirty="0"/>
              <a:t>Whiteness as the norm (Gillborn, 2008). </a:t>
            </a:r>
          </a:p>
          <a:p>
            <a:pPr marL="285750" indent="-285750">
              <a:lnSpc>
                <a:spcPct val="150000"/>
              </a:lnSpc>
              <a:buFont typeface="Arial" panose="020B0604020202020204" pitchFamily="34" charset="0"/>
              <a:buChar char="•"/>
            </a:pPr>
            <a:r>
              <a:rPr lang="en-GB" sz="1800" dirty="0"/>
              <a:t>Discourse of skin colour used to exclude people (Tomlinson, 2008)</a:t>
            </a:r>
          </a:p>
          <a:p>
            <a:pPr marL="285750" indent="-285750">
              <a:lnSpc>
                <a:spcPct val="150000"/>
              </a:lnSpc>
              <a:buFont typeface="Arial" panose="020B0604020202020204" pitchFamily="34" charset="0"/>
              <a:buChar char="•"/>
            </a:pPr>
            <a:endParaRPr lang="en-GB" dirty="0"/>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325770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5</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pic>
        <p:nvPicPr>
          <p:cNvPr id="3074" name="Picture 2" descr="A postcard showing an Indian domestic help pouring water over a white man while he bathes in a tub.">
            <a:extLst>
              <a:ext uri="{FF2B5EF4-FFF2-40B4-BE49-F238E27FC236}">
                <a16:creationId xmlns:a16="http://schemas.microsoft.com/office/drawing/2014/main" id="{D2F9C1BA-16A4-5F62-55A2-3C9955F8F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891" y="1598160"/>
            <a:ext cx="7186749" cy="4042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46CE63-44EC-82FF-6DAE-BDD66A2DEB39}"/>
              </a:ext>
            </a:extLst>
          </p:cNvPr>
          <p:cNvSpPr txBox="1"/>
          <p:nvPr/>
        </p:nvSpPr>
        <p:spPr>
          <a:xfrm>
            <a:off x="2203891" y="5668055"/>
            <a:ext cx="6492239" cy="369332"/>
          </a:xfrm>
          <a:prstGeom prst="rect">
            <a:avLst/>
          </a:prstGeom>
          <a:noFill/>
        </p:spPr>
        <p:txBody>
          <a:bodyPr wrap="square" rtlCol="0">
            <a:spAutoFit/>
          </a:bodyPr>
          <a:lstStyle/>
          <a:p>
            <a:r>
              <a:rPr lang="en-GB" b="0" i="0" cap="all" dirty="0">
                <a:solidFill>
                  <a:srgbClr val="002060"/>
                </a:solidFill>
                <a:effectLst/>
                <a:latin typeface="ReithSans"/>
              </a:rPr>
              <a:t>STEPHEN PUTNAM HUGHES AND EMILY ROSE STEVENSON</a:t>
            </a:r>
            <a:endParaRPr lang="en-GB" dirty="0">
              <a:solidFill>
                <a:srgbClr val="002060"/>
              </a:solidFill>
            </a:endParaRPr>
          </a:p>
        </p:txBody>
      </p:sp>
    </p:spTree>
    <p:extLst>
      <p:ext uri="{BB962C8B-B14F-4D97-AF65-F5344CB8AC3E}">
        <p14:creationId xmlns:p14="http://schemas.microsoft.com/office/powerpoint/2010/main" val="275303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C5F3D36-F83C-0756-6815-B5E7C4794DB1}"/>
              </a:ext>
            </a:extLst>
          </p:cNvPr>
          <p:cNvSpPr txBox="1">
            <a:spLocks noGrp="1"/>
          </p:cNvSpPr>
          <p:nvPr>
            <p:ph type="title" idx="4294967295"/>
          </p:nvPr>
        </p:nvSpPr>
        <p:spPr>
          <a:xfrm>
            <a:off x="413915" y="404664"/>
            <a:ext cx="10766703" cy="497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1000"/>
              </a:spcBef>
              <a:buFont typeface="Arial" panose="020B0604020202020204" pitchFamily="34" charset="0"/>
              <a:buNone/>
              <a:defRPr sz="225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250" b="1" i="0" u="none" strike="noStrike" kern="1200" cap="none" spc="0" normalizeH="0" baseline="0" noProof="0" dirty="0">
                <a:ln>
                  <a:noFill/>
                </a:ln>
                <a:solidFill>
                  <a:srgbClr val="060645"/>
                </a:solidFill>
                <a:effectLst/>
                <a:uLnTx/>
                <a:uFillTx/>
                <a:latin typeface="Poppins SemiBold" pitchFamily="2" charset="77"/>
                <a:ea typeface="+mn-ea"/>
                <a:cs typeface="Poppins SemiBold" pitchFamily="2" charset="77"/>
              </a:rPr>
              <a:t>Words matter</a:t>
            </a:r>
          </a:p>
        </p:txBody>
      </p:sp>
      <p:sp>
        <p:nvSpPr>
          <p:cNvPr id="10" name="Text Placeholder 11">
            <a:extLst>
              <a:ext uri="{FF2B5EF4-FFF2-40B4-BE49-F238E27FC236}">
                <a16:creationId xmlns:a16="http://schemas.microsoft.com/office/drawing/2014/main" id="{7861C791-BFF5-537D-9C8E-BBA58E83373D}"/>
              </a:ext>
            </a:extLst>
          </p:cNvPr>
          <p:cNvSpPr txBox="1">
            <a:spLocks/>
          </p:cNvSpPr>
          <p:nvPr/>
        </p:nvSpPr>
        <p:spPr>
          <a:xfrm>
            <a:off x="413915" y="912168"/>
            <a:ext cx="10766703"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Dismantling the discourse of degree awarding gaps.</a:t>
            </a:r>
            <a:endParaRPr lang="en-GB" dirty="0"/>
          </a:p>
        </p:txBody>
      </p:sp>
      <p:pic>
        <p:nvPicPr>
          <p:cNvPr id="7" name="Picture 6" descr="A venn diagram showing the individual on the left circle, individual in the cross over of the circles and systemic on the right circle. ">
            <a:extLst>
              <a:ext uri="{FF2B5EF4-FFF2-40B4-BE49-F238E27FC236}">
                <a16:creationId xmlns:a16="http://schemas.microsoft.com/office/drawing/2014/main" id="{5714150C-029D-A303-272A-D3EFAC50711C}"/>
              </a:ext>
            </a:extLst>
          </p:cNvPr>
          <p:cNvPicPr>
            <a:picLocks noChangeAspect="1"/>
          </p:cNvPicPr>
          <p:nvPr/>
        </p:nvPicPr>
        <p:blipFill>
          <a:blip r:embed="rId3"/>
          <a:stretch>
            <a:fillRect/>
          </a:stretch>
        </p:blipFill>
        <p:spPr>
          <a:xfrm>
            <a:off x="2438400" y="1345488"/>
            <a:ext cx="7315200" cy="4476750"/>
          </a:xfrm>
          <a:prstGeom prst="rect">
            <a:avLst/>
          </a:prstGeom>
        </p:spPr>
      </p:pic>
      <p:sp>
        <p:nvSpPr>
          <p:cNvPr id="11" name="TextBox 10">
            <a:extLst>
              <a:ext uri="{FF2B5EF4-FFF2-40B4-BE49-F238E27FC236}">
                <a16:creationId xmlns:a16="http://schemas.microsoft.com/office/drawing/2014/main" id="{4E5BA496-6812-F9A3-EAF7-83052F165F90}"/>
              </a:ext>
            </a:extLst>
          </p:cNvPr>
          <p:cNvSpPr txBox="1"/>
          <p:nvPr/>
        </p:nvSpPr>
        <p:spPr>
          <a:xfrm>
            <a:off x="2438400" y="5945832"/>
            <a:ext cx="6770914" cy="276999"/>
          </a:xfrm>
          <a:prstGeom prst="rect">
            <a:avLst/>
          </a:prstGeom>
          <a:noFill/>
        </p:spPr>
        <p:txBody>
          <a:bodyPr wrap="square" rtlCol="0">
            <a:spAutoFit/>
          </a:bodyPr>
          <a:lstStyle/>
          <a:p>
            <a:r>
              <a:rPr lang="en-GB" sz="1200" dirty="0">
                <a:hlinkClick r:id="rId4"/>
              </a:rPr>
              <a:t>Lens of Systemic Oppression — National Equity Project</a:t>
            </a:r>
            <a:endParaRPr lang="en-GB" sz="1200" dirty="0"/>
          </a:p>
        </p:txBody>
      </p:sp>
    </p:spTree>
    <p:extLst>
      <p:ext uri="{BB962C8B-B14F-4D97-AF65-F5344CB8AC3E}">
        <p14:creationId xmlns:p14="http://schemas.microsoft.com/office/powerpoint/2010/main" val="240699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6</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1750AB81-3AE6-D726-7518-A6AD52052F72}"/>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6">
            <a:extLst>
              <a:ext uri="{FF2B5EF4-FFF2-40B4-BE49-F238E27FC236}">
                <a16:creationId xmlns:a16="http://schemas.microsoft.com/office/drawing/2014/main" id="{1E93136C-151F-A314-2C46-85669441E0C7}"/>
              </a:ext>
            </a:extLst>
          </p:cNvPr>
          <p:cNvSpPr>
            <a:spLocks noGrp="1"/>
          </p:cNvSpPr>
          <p:nvPr>
            <p:ph type="body" sz="quarter" idx="12"/>
          </p:nvPr>
        </p:nvSpPr>
        <p:spPr>
          <a:xfrm>
            <a:off x="1001105" y="1676668"/>
            <a:ext cx="9591229" cy="289311"/>
          </a:xfrm>
        </p:spPr>
        <p:txBody>
          <a:bodyPr/>
          <a:lstStyle/>
          <a:p>
            <a:r>
              <a:rPr lang="en-GB" dirty="0"/>
              <a:t>‘ What’s the story? Exploring inequalities in outcomes through the narratives of </a:t>
            </a:r>
            <a:r>
              <a:rPr lang="en-GB" dirty="0">
                <a:highlight>
                  <a:srgbClr val="FFFF00"/>
                </a:highlight>
              </a:rPr>
              <a:t>Black and Brown </a:t>
            </a:r>
            <a:r>
              <a:rPr lang="en-GB" dirty="0"/>
              <a:t>students in a distance learning setting</a:t>
            </a:r>
          </a:p>
        </p:txBody>
      </p:sp>
      <p:sp>
        <p:nvSpPr>
          <p:cNvPr id="13" name="Text Placeholder 8">
            <a:extLst>
              <a:ext uri="{FF2B5EF4-FFF2-40B4-BE49-F238E27FC236}">
                <a16:creationId xmlns:a16="http://schemas.microsoft.com/office/drawing/2014/main" id="{41693CEA-7C71-D04A-6B97-252D3C191DA5}"/>
              </a:ext>
            </a:extLst>
          </p:cNvPr>
          <p:cNvSpPr>
            <a:spLocks noGrp="1"/>
          </p:cNvSpPr>
          <p:nvPr>
            <p:ph type="body" sz="quarter" idx="14"/>
          </p:nvPr>
        </p:nvSpPr>
        <p:spPr>
          <a:xfrm>
            <a:off x="1001105" y="2598299"/>
            <a:ext cx="9591229" cy="3175484"/>
          </a:xfrm>
        </p:spPr>
        <p:txBody>
          <a:bodyPr/>
          <a:lstStyle/>
          <a:p>
            <a:pPr marL="285750" indent="-285750">
              <a:lnSpc>
                <a:spcPct val="150000"/>
              </a:lnSpc>
              <a:buFont typeface="Arial" panose="020B0604020202020204" pitchFamily="34" charset="0"/>
              <a:buChar char="•"/>
            </a:pPr>
            <a:r>
              <a:rPr lang="en-GB" dirty="0"/>
              <a:t>BME or BAME – reductionist (Stevenson, et al, 2019).</a:t>
            </a:r>
          </a:p>
          <a:p>
            <a:pPr marL="285750" indent="-285750">
              <a:lnSpc>
                <a:spcPct val="150000"/>
              </a:lnSpc>
              <a:buFont typeface="Arial" panose="020B0604020202020204" pitchFamily="34" charset="0"/>
              <a:buChar char="•"/>
            </a:pPr>
            <a:r>
              <a:rPr lang="en-GB" dirty="0"/>
              <a:t>Ethnic minority or Minority Ethnic – marginal and less important (Unison, 2021).</a:t>
            </a:r>
          </a:p>
          <a:p>
            <a:pPr marL="285750" indent="-285750">
              <a:lnSpc>
                <a:spcPct val="150000"/>
              </a:lnSpc>
              <a:buFont typeface="Arial" panose="020B0604020202020204" pitchFamily="34" charset="0"/>
              <a:buChar char="•"/>
            </a:pPr>
            <a:r>
              <a:rPr lang="en-GB" dirty="0"/>
              <a:t>Non-white – suggests white is the global majority which is untrue.</a:t>
            </a:r>
          </a:p>
          <a:p>
            <a:pPr marL="285750" indent="-285750">
              <a:lnSpc>
                <a:spcPct val="150000"/>
              </a:lnSpc>
              <a:buFont typeface="Arial" panose="020B0604020202020204" pitchFamily="34" charset="0"/>
              <a:buChar char="•"/>
            </a:pPr>
            <a:r>
              <a:rPr lang="en-GB" dirty="0"/>
              <a:t>Black – politically can mean group together people who experience disparities in society, racism and have a shared history of colonialism and enslavement (Open University, 2020). Outdated – (Eddo-Lodge, 2020).</a:t>
            </a:r>
          </a:p>
          <a:p>
            <a:pPr marL="285750" indent="-285750">
              <a:lnSpc>
                <a:spcPct val="150000"/>
              </a:lnSpc>
              <a:buFont typeface="Arial" panose="020B0604020202020204" pitchFamily="34" charset="0"/>
              <a:buChar char="•"/>
            </a:pPr>
            <a:r>
              <a:rPr lang="en-GB" dirty="0"/>
              <a:t>What about…white European experiences of racism living in the UK?</a:t>
            </a:r>
          </a:p>
          <a:p>
            <a:pPr marL="285750" indent="-285750">
              <a:lnSpc>
                <a:spcPct val="150000"/>
              </a:lnSpc>
              <a:buFont typeface="Arial" panose="020B0604020202020204" pitchFamily="34" charset="0"/>
              <a:buChar char="•"/>
            </a:pPr>
            <a:r>
              <a:rPr lang="en-GB" dirty="0"/>
              <a:t>POC – Eddo-Lodge’s preferred term but connotations of ‘coloureds’ dating back to the 1950s and the Windrush generation.</a:t>
            </a:r>
          </a:p>
        </p:txBody>
      </p:sp>
    </p:spTree>
    <p:extLst>
      <p:ext uri="{BB962C8B-B14F-4D97-AF65-F5344CB8AC3E}">
        <p14:creationId xmlns:p14="http://schemas.microsoft.com/office/powerpoint/2010/main" val="134939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7</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sp>
        <p:nvSpPr>
          <p:cNvPr id="8" name="Text Placeholder 7">
            <a:extLst>
              <a:ext uri="{FF2B5EF4-FFF2-40B4-BE49-F238E27FC236}">
                <a16:creationId xmlns:a16="http://schemas.microsoft.com/office/drawing/2014/main" id="{C2DC606B-6D52-CCE0-FA1A-C3C34ED09AF6}"/>
              </a:ext>
            </a:extLst>
          </p:cNvPr>
          <p:cNvSpPr>
            <a:spLocks noGrp="1"/>
          </p:cNvSpPr>
          <p:nvPr>
            <p:ph type="body" sz="quarter" idx="12"/>
          </p:nvPr>
        </p:nvSpPr>
        <p:spPr>
          <a:xfrm>
            <a:off x="1001105" y="1676668"/>
            <a:ext cx="9591229" cy="495032"/>
          </a:xfrm>
        </p:spPr>
        <p:txBody>
          <a:bodyPr/>
          <a:lstStyle/>
          <a:p>
            <a:r>
              <a:rPr lang="en-GB" sz="2400" dirty="0"/>
              <a:t>Deficit model - Awarding gaps vs attainment gaps</a:t>
            </a:r>
          </a:p>
          <a:p>
            <a:endParaRPr lang="en-GB" dirty="0"/>
          </a:p>
        </p:txBody>
      </p:sp>
      <p:sp>
        <p:nvSpPr>
          <p:cNvPr id="2" name="Text Placeholder 9">
            <a:extLst>
              <a:ext uri="{FF2B5EF4-FFF2-40B4-BE49-F238E27FC236}">
                <a16:creationId xmlns:a16="http://schemas.microsoft.com/office/drawing/2014/main" id="{90FF1FFC-1931-AE59-9BFD-48059EB298E3}"/>
              </a:ext>
            </a:extLst>
          </p:cNvPr>
          <p:cNvSpPr txBox="1">
            <a:spLocks/>
          </p:cNvSpPr>
          <p:nvPr/>
        </p:nvSpPr>
        <p:spPr>
          <a:xfrm>
            <a:off x="1001105" y="2668674"/>
            <a:ext cx="9591229" cy="1485315"/>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Attainment gap – academic weakness, wrong course choice, lack of ability (Singh, 2011, Cotton et al, 2016, NUS, 2019).</a:t>
            </a:r>
          </a:p>
          <a:p>
            <a:r>
              <a:rPr lang="en-GB" sz="2000" dirty="0"/>
              <a:t>Awarding gap – responsibility on the awarding bodies (Jankowski, 2020, Stevenson, 2012).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0858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5F4280-FAC1-7B99-AB4B-5293520BC817}"/>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a:t>
            </a:r>
            <a:r>
              <a:rPr lang="en-GB" sz="2000" b="1" dirty="0">
                <a:latin typeface="Poppins SemiBold" panose="00000700000000000000" pitchFamily="50" charset="0"/>
                <a:cs typeface="Poppins SemiBold" panose="00000700000000000000" pitchFamily="50" charset="0"/>
              </a:rPr>
              <a:t>8</a:t>
            </a:r>
            <a:endPar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endParaRPr>
          </a:p>
        </p:txBody>
      </p:sp>
      <p:sp>
        <p:nvSpPr>
          <p:cNvPr id="6" name="Text Placeholder 10">
            <a:extLst>
              <a:ext uri="{FF2B5EF4-FFF2-40B4-BE49-F238E27FC236}">
                <a16:creationId xmlns:a16="http://schemas.microsoft.com/office/drawing/2014/main" id="{F782E3BF-EB61-9498-0B55-65FF04851BE0}"/>
              </a:ext>
            </a:extLst>
          </p:cNvPr>
          <p:cNvSpPr>
            <a:spLocks noGrp="1"/>
          </p:cNvSpPr>
          <p:nvPr>
            <p:ph type="body" sz="quarter" idx="24"/>
          </p:nvPr>
        </p:nvSpPr>
        <p:spPr>
          <a:xfrm>
            <a:off x="413915" y="404664"/>
            <a:ext cx="10766703" cy="497161"/>
          </a:xfrm>
        </p:spPr>
        <p:txBody>
          <a:bodyPr/>
          <a:lstStyle/>
          <a:p>
            <a:r>
              <a:rPr lang="en-GB" dirty="0"/>
              <a:t>Words matter</a:t>
            </a:r>
          </a:p>
        </p:txBody>
      </p:sp>
      <p:sp>
        <p:nvSpPr>
          <p:cNvPr id="7" name="Text Placeholder 11">
            <a:extLst>
              <a:ext uri="{FF2B5EF4-FFF2-40B4-BE49-F238E27FC236}">
                <a16:creationId xmlns:a16="http://schemas.microsoft.com/office/drawing/2014/main" id="{F7ACD142-E5AE-B79D-61F4-8091FC49FD8B}"/>
              </a:ext>
            </a:extLst>
          </p:cNvPr>
          <p:cNvSpPr>
            <a:spLocks noGrp="1"/>
          </p:cNvSpPr>
          <p:nvPr>
            <p:ph type="body" sz="quarter" idx="25"/>
          </p:nvPr>
        </p:nvSpPr>
        <p:spPr>
          <a:xfrm>
            <a:off x="413915" y="912168"/>
            <a:ext cx="10766703" cy="289311"/>
          </a:xfrm>
        </p:spPr>
        <p:txBody>
          <a:bodyPr/>
          <a:lstStyle/>
          <a:p>
            <a:r>
              <a:rPr lang="en-GB" dirty="0"/>
              <a:t>Dismantling the discourse of degree awarding gaps.</a:t>
            </a:r>
          </a:p>
        </p:txBody>
      </p:sp>
      <p:pic>
        <p:nvPicPr>
          <p:cNvPr id="1026" name="Picture 2" descr="Maya Angelou quote: We need language to tell us who we are, how...">
            <a:extLst>
              <a:ext uri="{FF2B5EF4-FFF2-40B4-BE49-F238E27FC236}">
                <a16:creationId xmlns:a16="http://schemas.microsoft.com/office/drawing/2014/main" id="{EEC3C0F9-F102-6E0D-2F04-DA13EA28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52400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6397"/>
      </p:ext>
    </p:extLst>
  </p:cSld>
  <p:clrMapOvr>
    <a:masterClrMapping/>
  </p:clrMapOvr>
</p:sld>
</file>

<file path=ppt/theme/theme1.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4.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6" ma:contentTypeDescription="Create a new document." ma:contentTypeScope="" ma:versionID="ccae93098258ee400719e449f53f9438">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a06f4e6e38351f98d2c33ff3b08ca8d3"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ad05f3e-62e8-4d09-8270-f0dc2f8ceabc">UNIT-688709759-90603</_dlc_DocId>
    <_dlc_DocIdUrl xmlns="cad05f3e-62e8-4d09-8270-f0dc2f8ceabc">
      <Url>https://openuniv.sharepoint.com/sites/units/pvc-students/_layouts/15/DocIdRedir.aspx?ID=UNIT-688709759-90603</Url>
      <Description>UNIT-688709759-90603</Description>
    </_dlc_DocIdUrl>
    <lcf76f155ced4ddcb4097134ff3c332f xmlns="6c178cd9-54ac-4cd5-900f-0f542a96b07e">
      <Terms xmlns="http://schemas.microsoft.com/office/infopath/2007/PartnerControls"/>
    </lcf76f155ced4ddcb4097134ff3c332f>
    <TaxCatchAll xmlns="e4476828-269d-41e7-8c7f-463a607b843c" xsi:nil="true"/>
    <RoutingRuleDescription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76910-0F4C-45DC-9DB7-325DC5231551}">
  <ds:schemaRefs>
    <ds:schemaRef ds:uri="http://schemas.microsoft.com/sharepoint/events"/>
  </ds:schemaRefs>
</ds:datastoreItem>
</file>

<file path=customXml/itemProps2.xml><?xml version="1.0" encoding="utf-8"?>
<ds:datastoreItem xmlns:ds="http://schemas.openxmlformats.org/officeDocument/2006/customXml" ds:itemID="{C2178B3E-7DB4-4C2B-9488-8C50870A2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05f3e-62e8-4d09-8270-f0dc2f8ceabc"/>
    <ds:schemaRef ds:uri="6c178cd9-54ac-4cd5-900f-0f542a96b07e"/>
    <ds:schemaRef ds:uri="7949bb46-c36b-4639-8a5f-cf796fc1e5f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12738C-7AE2-4B17-86BE-BC6A08AC8C15}">
  <ds:schemaRefs>
    <ds:schemaRef ds:uri="http://schemas.microsoft.com/sharepoint/v3"/>
    <ds:schemaRef ds:uri="http://purl.org/dc/terms/"/>
    <ds:schemaRef ds:uri="http://schemas.microsoft.com/office/2006/documentManagement/types"/>
    <ds:schemaRef ds:uri="7949bb46-c36b-4639-8a5f-cf796fc1e5fa"/>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e4476828-269d-41e7-8c7f-463a607b843c"/>
    <ds:schemaRef ds:uri="6c178cd9-54ac-4cd5-900f-0f542a96b07e"/>
    <ds:schemaRef ds:uri="cad05f3e-62e8-4d09-8270-f0dc2f8ceabc"/>
    <ds:schemaRef ds:uri="http://www.w3.org/XML/1998/namespace"/>
    <ds:schemaRef ds:uri="http://purl.org/dc/dcmitype/"/>
  </ds:schemaRefs>
</ds:datastoreItem>
</file>

<file path=customXml/itemProps4.xml><?xml version="1.0" encoding="utf-8"?>
<ds:datastoreItem xmlns:ds="http://schemas.openxmlformats.org/officeDocument/2006/customXml" ds:itemID="{24CB2074-6CFE-4723-92EB-5D50BDAE49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1390</TotalTime>
  <Words>2671</Words>
  <Application>Microsoft Office PowerPoint</Application>
  <PresentationFormat>Widescreen</PresentationFormat>
  <Paragraphs>143</Paragraphs>
  <Slides>13</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vt:lpstr>
      <vt:lpstr>Calibri</vt:lpstr>
      <vt:lpstr>Google Sans</vt:lpstr>
      <vt:lpstr>Nocturno</vt:lpstr>
      <vt:lpstr>Poppins</vt:lpstr>
      <vt:lpstr>Poppins </vt:lpstr>
      <vt:lpstr>Poppins SemiBold</vt:lpstr>
      <vt:lpstr>ReithSans</vt:lpstr>
      <vt:lpstr>Source Sans Pro</vt:lpstr>
      <vt:lpstr>OU Layouts</vt:lpstr>
      <vt:lpstr>Covers</vt:lpstr>
      <vt:lpstr>Slide Options</vt:lpstr>
      <vt:lpstr>End Slides</vt:lpstr>
      <vt:lpstr>Intro Slide Title 1</vt:lpstr>
      <vt:lpstr>Slide Title 2</vt:lpstr>
      <vt:lpstr>Slide Title 3</vt:lpstr>
      <vt:lpstr>Slide Title 4</vt:lpstr>
      <vt:lpstr>Slide Title 5</vt:lpstr>
      <vt:lpstr>Words matter</vt:lpstr>
      <vt:lpstr>Slide Title 6</vt:lpstr>
      <vt:lpstr>Slide Title 7</vt:lpstr>
      <vt:lpstr>Slide Title 8</vt:lpstr>
      <vt:lpstr>Slide Title 9</vt:lpstr>
      <vt:lpstr>Slide Title 10</vt:lpstr>
      <vt:lpstr>Slide Title 11</vt:lpstr>
      <vt:lpstr>Slide Title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creator>Rehana.Awan [She/Her]</dc:creator>
  <cp:lastModifiedBy>Caroline.Fletcher-Moore</cp:lastModifiedBy>
  <cp:revision>5</cp:revision>
  <dcterms:created xsi:type="dcterms:W3CDTF">2023-10-10T16:55:52Z</dcterms:created>
  <dcterms:modified xsi:type="dcterms:W3CDTF">2023-10-19T11:45:31Z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0x010100DD330ADD1252D54E840018A07D6B976F</vt:lpwstr>
  </property>
  <property fmtid="{D5CDD505-2E9C-101B-9397-08002B2CF9AE}" pid="3" name="_dlc_DocIdItemGuid">
    <vt:lpwstr>c3e7432a-6710-4e7c-ad9e-709bef7da2af</vt:lpwstr>
  </property>
</Properties>
</file>