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88" r:id="rId6"/>
  </p:sldMasterIdLst>
  <p:notesMasterIdLst>
    <p:notesMasterId r:id="rId25"/>
  </p:notesMasterIdLst>
  <p:sldIdLst>
    <p:sldId id="321" r:id="rId7"/>
    <p:sldId id="256" r:id="rId8"/>
    <p:sldId id="272" r:id="rId9"/>
    <p:sldId id="259" r:id="rId10"/>
    <p:sldId id="273" r:id="rId11"/>
    <p:sldId id="260" r:id="rId12"/>
    <p:sldId id="269" r:id="rId13"/>
    <p:sldId id="261" r:id="rId14"/>
    <p:sldId id="270" r:id="rId15"/>
    <p:sldId id="258" r:id="rId16"/>
    <p:sldId id="266" r:id="rId17"/>
    <p:sldId id="263" r:id="rId18"/>
    <p:sldId id="262" r:id="rId19"/>
    <p:sldId id="264" r:id="rId20"/>
    <p:sldId id="265" r:id="rId21"/>
    <p:sldId id="271" r:id="rId22"/>
    <p:sldId id="267" r:id="rId23"/>
    <p:sldId id="30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81" autoAdjust="0"/>
  </p:normalViewPr>
  <p:slideViewPr>
    <p:cSldViewPr snapToGrid="0">
      <p:cViewPr varScale="1">
        <p:scale>
          <a:sx n="104" d="100"/>
          <a:sy n="104" d="100"/>
        </p:scale>
        <p:origin x="756"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71194-C3A0-42DD-9F69-13D7328C85B8}" type="datetimeFigureOut">
              <a:t>10/19/2023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6164-2979-4B51-80DF-EC2BF196934C}" type="slidenum">
              <a:t>‹#›</a:t>
            </a:fld>
            <a:endParaRPr lang="en-GB"/>
          </a:p>
        </p:txBody>
      </p:sp>
    </p:spTree>
    <p:extLst>
      <p:ext uri="{BB962C8B-B14F-4D97-AF65-F5344CB8AC3E}">
        <p14:creationId xmlns:p14="http://schemas.microsoft.com/office/powerpoint/2010/main" val="175706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dlet.com/fkd5/what-is-the-meaning-of-the-word-woke-1vg6st4o25b6qou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44243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FD edit using the </a:t>
            </a:r>
            <a:r>
              <a:rPr lang="en-US" err="1">
                <a:ea typeface="Calibri"/>
                <a:cs typeface="Calibri"/>
              </a:rPr>
              <a:t>accessiblity</a:t>
            </a:r>
            <a:r>
              <a:rPr lang="en-US">
                <a:ea typeface="Calibri"/>
                <a:cs typeface="Calibri"/>
              </a:rPr>
              <a:t> outline. </a:t>
            </a:r>
          </a:p>
        </p:txBody>
      </p:sp>
      <p:sp>
        <p:nvSpPr>
          <p:cNvPr id="4" name="Slide Number Placeholder 3"/>
          <p:cNvSpPr>
            <a:spLocks noGrp="1"/>
          </p:cNvSpPr>
          <p:nvPr>
            <p:ph type="sldNum" sz="quarter" idx="5"/>
          </p:nvPr>
        </p:nvSpPr>
        <p:spPr/>
        <p:txBody>
          <a:bodyPr/>
          <a:lstStyle/>
          <a:p>
            <a:fld id="{FB966164-2979-4B51-80DF-EC2BF196934C}" type="slidenum">
              <a:t>2</a:t>
            </a:fld>
            <a:endParaRPr lang="en-GB"/>
          </a:p>
        </p:txBody>
      </p:sp>
    </p:spTree>
    <p:extLst>
      <p:ext uri="{BB962C8B-B14F-4D97-AF65-F5344CB8AC3E}">
        <p14:creationId xmlns:p14="http://schemas.microsoft.com/office/powerpoint/2010/main" val="106639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FD edit using the </a:t>
            </a:r>
            <a:r>
              <a:rPr lang="en-US" err="1">
                <a:ea typeface="Calibri"/>
                <a:cs typeface="Calibri"/>
              </a:rPr>
              <a:t>accessiblity</a:t>
            </a:r>
            <a:r>
              <a:rPr lang="en-US">
                <a:ea typeface="Calibri"/>
                <a:cs typeface="Calibri"/>
              </a:rPr>
              <a:t> outline. </a:t>
            </a:r>
          </a:p>
        </p:txBody>
      </p:sp>
      <p:sp>
        <p:nvSpPr>
          <p:cNvPr id="4" name="Slide Number Placeholder 3"/>
          <p:cNvSpPr>
            <a:spLocks noGrp="1"/>
          </p:cNvSpPr>
          <p:nvPr>
            <p:ph type="sldNum" sz="quarter" idx="5"/>
          </p:nvPr>
        </p:nvSpPr>
        <p:spPr/>
        <p:txBody>
          <a:bodyPr/>
          <a:lstStyle/>
          <a:p>
            <a:fld id="{FB966164-2979-4B51-80DF-EC2BF196934C}" type="slidenum">
              <a:t>3</a:t>
            </a:fld>
            <a:endParaRPr lang="en-GB"/>
          </a:p>
        </p:txBody>
      </p:sp>
    </p:spTree>
    <p:extLst>
      <p:ext uri="{BB962C8B-B14F-4D97-AF65-F5344CB8AC3E}">
        <p14:creationId xmlns:p14="http://schemas.microsoft.com/office/powerpoint/2010/main" val="191243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Link: </a:t>
            </a:r>
            <a:r>
              <a:rPr lang="en-GB">
                <a:hlinkClick r:id="rId3"/>
              </a:rPr>
              <a:t>https://padlet.com/fkd5/what-is-the-meaning-of-the-word-woke-1vg6st4o25b6qouy</a:t>
            </a:r>
            <a:r>
              <a:rPr lang="en-GB"/>
              <a:t> </a:t>
            </a:r>
            <a:endParaRPr lang="en-GB">
              <a:ea typeface="Calibri"/>
              <a:cs typeface="Calibri"/>
            </a:endParaRPr>
          </a:p>
        </p:txBody>
      </p:sp>
      <p:sp>
        <p:nvSpPr>
          <p:cNvPr id="4" name="Slide Number Placeholder 3"/>
          <p:cNvSpPr>
            <a:spLocks noGrp="1"/>
          </p:cNvSpPr>
          <p:nvPr>
            <p:ph type="sldNum" sz="quarter" idx="5"/>
          </p:nvPr>
        </p:nvSpPr>
        <p:spPr/>
        <p:txBody>
          <a:bodyPr/>
          <a:lstStyle/>
          <a:p>
            <a:fld id="{FB966164-2979-4B51-80DF-EC2BF196934C}" type="slidenum">
              <a:rPr lang="en-GB"/>
              <a:t>4</a:t>
            </a:fld>
            <a:endParaRPr lang="en-GB"/>
          </a:p>
        </p:txBody>
      </p:sp>
    </p:spTree>
    <p:extLst>
      <p:ext uri="{BB962C8B-B14F-4D97-AF65-F5344CB8AC3E}">
        <p14:creationId xmlns:p14="http://schemas.microsoft.com/office/powerpoint/2010/main" val="111117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FD edit using the </a:t>
            </a:r>
            <a:r>
              <a:rPr lang="en-US" err="1">
                <a:ea typeface="Calibri"/>
                <a:cs typeface="Calibri"/>
              </a:rPr>
              <a:t>accessiblity</a:t>
            </a:r>
            <a:r>
              <a:rPr lang="en-US">
                <a:ea typeface="Calibri"/>
                <a:cs typeface="Calibri"/>
              </a:rPr>
              <a:t> outline. </a:t>
            </a:r>
          </a:p>
        </p:txBody>
      </p:sp>
      <p:sp>
        <p:nvSpPr>
          <p:cNvPr id="4" name="Slide Number Placeholder 3"/>
          <p:cNvSpPr>
            <a:spLocks noGrp="1"/>
          </p:cNvSpPr>
          <p:nvPr>
            <p:ph type="sldNum" sz="quarter" idx="5"/>
          </p:nvPr>
        </p:nvSpPr>
        <p:spPr/>
        <p:txBody>
          <a:bodyPr/>
          <a:lstStyle/>
          <a:p>
            <a:fld id="{FB966164-2979-4B51-80DF-EC2BF196934C}" type="slidenum">
              <a:t>5</a:t>
            </a:fld>
            <a:endParaRPr lang="en-GB"/>
          </a:p>
        </p:txBody>
      </p:sp>
    </p:spTree>
    <p:extLst>
      <p:ext uri="{BB962C8B-B14F-4D97-AF65-F5344CB8AC3E}">
        <p14:creationId xmlns:p14="http://schemas.microsoft.com/office/powerpoint/2010/main" val="8900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slide notes – separate word doc</a:t>
            </a:r>
          </a:p>
        </p:txBody>
      </p:sp>
      <p:sp>
        <p:nvSpPr>
          <p:cNvPr id="4" name="Slide Number Placeholder 3"/>
          <p:cNvSpPr>
            <a:spLocks noGrp="1"/>
          </p:cNvSpPr>
          <p:nvPr>
            <p:ph type="sldNum" sz="quarter" idx="5"/>
          </p:nvPr>
        </p:nvSpPr>
        <p:spPr/>
        <p:txBody>
          <a:bodyPr/>
          <a:lstStyle/>
          <a:p>
            <a:fld id="{FB966164-2979-4B51-80DF-EC2BF196934C}" type="slidenum">
              <a:rPr lang="en-US"/>
              <a:t>6</a:t>
            </a:fld>
            <a:endParaRPr lang="en-US"/>
          </a:p>
        </p:txBody>
      </p:sp>
    </p:spTree>
    <p:extLst>
      <p:ext uri="{BB962C8B-B14F-4D97-AF65-F5344CB8AC3E}">
        <p14:creationId xmlns:p14="http://schemas.microsoft.com/office/powerpoint/2010/main" val="232817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February 2021 YouGov poll, the pollsters only asked participants if they already consider themselves to know what the term means or not (and many didn’t), but the pollsters did not ask the participants to define the word woke</a:t>
            </a:r>
          </a:p>
          <a:p>
            <a:endParaRPr lang="en-US" dirty="0">
              <a:ea typeface="Calibri"/>
              <a:cs typeface="Calibri"/>
            </a:endParaRPr>
          </a:p>
          <a:p>
            <a:r>
              <a:rPr lang="en-US" dirty="0"/>
              <a:t>Source: https://d3nkl3psvxxpe9.cloudfront.net/documents/YouGov_-_What_is_woke.pdf</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B966164-2979-4B51-80DF-EC2BF196934C}" type="slidenum">
              <a:rPr lang="en-US"/>
              <a:t>7</a:t>
            </a:fld>
            <a:endParaRPr lang="en-US"/>
          </a:p>
        </p:txBody>
      </p:sp>
    </p:spTree>
    <p:extLst>
      <p:ext uri="{BB962C8B-B14F-4D97-AF65-F5344CB8AC3E}">
        <p14:creationId xmlns:p14="http://schemas.microsoft.com/office/powerpoint/2010/main" val="425719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UK two You Gov polls provide evidence of the lack of knowledge of – and/or the misappropriation and divergence from the intend meaning of the word </a:t>
            </a:r>
            <a:r>
              <a:rPr lang="en-US" b="1"/>
              <a:t>woke</a:t>
            </a:r>
            <a:r>
              <a:rPr lang="en-US"/>
              <a:t>.</a:t>
            </a:r>
          </a:p>
          <a:p>
            <a:r>
              <a:rPr lang="en-US"/>
              <a:t>When it comes to what constitutes wokeness, the view most commonly associated with the term were the following (read the percentages on the slide).</a:t>
            </a:r>
          </a:p>
          <a:p>
            <a:r>
              <a:rPr lang="en-US"/>
              <a:t> </a:t>
            </a:r>
            <a:endParaRPr lang="en-US">
              <a:ea typeface="Calibri"/>
              <a:cs typeface="Calibri"/>
            </a:endParaRPr>
          </a:p>
          <a:p>
            <a:r>
              <a:rPr lang="en-US"/>
              <a:t>How problematic is that, the issues of supporting racial equality fell at the bottom of the list at 39%! This is the reality of what can happen when words become mainstreamed without full historical knowledge of their meaning and purpose. </a:t>
            </a:r>
          </a:p>
          <a:p>
            <a:r>
              <a:rPr lang="en-US" b="1"/>
              <a:t>IMPORTANT :</a:t>
            </a:r>
            <a:r>
              <a:rPr lang="en-US"/>
              <a:t> Supporting a movement which one might be external to the community it concerns (Black people), is clearly not the same thing as the original  meaning and purpose of the word </a:t>
            </a:r>
            <a:r>
              <a:rPr lang="en-US" b="1"/>
              <a:t>woke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B966164-2979-4B51-80DF-EC2BF196934C}" type="slidenum">
              <a:rPr lang="en-US"/>
              <a:t>9</a:t>
            </a:fld>
            <a:endParaRPr lang="en-US"/>
          </a:p>
        </p:txBody>
      </p:sp>
    </p:spTree>
    <p:extLst>
      <p:ext uri="{BB962C8B-B14F-4D97-AF65-F5344CB8AC3E}">
        <p14:creationId xmlns:p14="http://schemas.microsoft.com/office/powerpoint/2010/main" val="309854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6749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4575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3234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56745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4993680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77682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62700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9796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9949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8571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7625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2524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452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6970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925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7777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19/10/2023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937177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10/19/2023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628442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359693"/>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ttps://yougov.co.uk/politics/articles/43645-most-britons-now-know-what-woke?redirect_from=%2Ftopics%2Fpolitics%2Farticles-reports%2F2022%2F09%2F26%2Fmost-britons-now-know-what-woke" TargetMode="External"/><Relationship Id="rId2" Type="http://schemas.openxmlformats.org/officeDocument/2006/relationships/hyperlink" Target="mailto:https://yougov.co.uk/politics/articles/35904-what-does-woke-mean-brit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6C1387-B553-E425-AB80-D79F3959E8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2</a:t>
            </a:r>
          </a:p>
        </p:txBody>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a:xfrm>
            <a:off x="408207" y="559121"/>
            <a:ext cx="10195138" cy="1800200"/>
          </a:xfrm>
        </p:spPr>
        <p:txBody>
          <a:bodyPr/>
          <a:lstStyle/>
          <a:p>
            <a:r>
              <a:rPr lang="en-GB" dirty="0"/>
              <a:t>That’s Not What That Word Means… </a:t>
            </a:r>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a:xfrm>
            <a:off x="408208" y="2431330"/>
            <a:ext cx="10610774" cy="1305402"/>
          </a:xfrm>
        </p:spPr>
        <p:txBody>
          <a:bodyPr/>
          <a:lstStyle/>
          <a:p>
            <a:r>
              <a:rPr lang="en-GB" dirty="0" err="1"/>
              <a:t>Fatmata</a:t>
            </a:r>
            <a:r>
              <a:rPr lang="en-GB" dirty="0"/>
              <a:t> </a:t>
            </a:r>
            <a:r>
              <a:rPr lang="en-GB" dirty="0" err="1"/>
              <a:t>Daramy</a:t>
            </a:r>
            <a:endParaRPr lang="en-GB" dirty="0"/>
          </a:p>
          <a:p>
            <a:r>
              <a:rPr lang="en-GB" sz="1800" dirty="0"/>
              <a:t>Co-lead of the Student and Staff Race and Ethnic Equity working group (</a:t>
            </a:r>
            <a:r>
              <a:rPr lang="en-GB" sz="1800" dirty="0" err="1"/>
              <a:t>SsREE</a:t>
            </a:r>
            <a:r>
              <a:rPr lang="en-GB" sz="1800" dirty="0"/>
              <a:t>), and a part-time research assistant, NERUPI (Network for Evaluating and Researching University Participation Interventions)</a:t>
            </a:r>
          </a:p>
          <a:p>
            <a:endParaRPr lang="en-GB" sz="1800" dirty="0"/>
          </a:p>
          <a:p>
            <a:r>
              <a:rPr lang="en-GB" dirty="0"/>
              <a:t>Dr Constantino </a:t>
            </a:r>
            <a:r>
              <a:rPr lang="en-GB" dirty="0" err="1"/>
              <a:t>Dumangane</a:t>
            </a:r>
            <a:r>
              <a:rPr lang="en-GB" dirty="0"/>
              <a:t>, Jr</a:t>
            </a:r>
          </a:p>
          <a:p>
            <a:r>
              <a:rPr lang="en-GB" sz="1800" dirty="0">
                <a:ea typeface="Calibri" panose="020F0502020204030204" pitchFamily="34" charset="0"/>
              </a:rPr>
              <a:t>S</a:t>
            </a:r>
            <a:r>
              <a:rPr lang="en-GB" sz="1800" dirty="0">
                <a:effectLst/>
                <a:latin typeface="Poppins" panose="00000500000000000000" pitchFamily="2" charset="0"/>
                <a:ea typeface="Calibri" panose="020F0502020204030204" pitchFamily="34" charset="0"/>
              </a:rPr>
              <a:t>enior lecturer in Education, University of York </a:t>
            </a:r>
            <a:endParaRPr lang="en-GB" sz="1800" dirty="0"/>
          </a:p>
        </p:txBody>
      </p:sp>
    </p:spTree>
    <p:extLst>
      <p:ext uri="{BB962C8B-B14F-4D97-AF65-F5344CB8AC3E}">
        <p14:creationId xmlns:p14="http://schemas.microsoft.com/office/powerpoint/2010/main" val="357846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CA23-5EFF-1635-368B-243BA8AA5016}"/>
              </a:ext>
            </a:extLst>
          </p:cNvPr>
          <p:cNvSpPr>
            <a:spLocks noGrp="1"/>
          </p:cNvSpPr>
          <p:nvPr>
            <p:ph type="title"/>
          </p:nvPr>
        </p:nvSpPr>
        <p:spPr>
          <a:xfrm>
            <a:off x="2707560" y="454"/>
            <a:ext cx="5043794" cy="1267506"/>
          </a:xfrm>
        </p:spPr>
        <p:txBody>
          <a:bodyPr>
            <a:normAutofit/>
          </a:bodyPr>
          <a:lstStyle/>
          <a:p>
            <a:pPr algn="ctr"/>
            <a:r>
              <a:rPr lang="en-GB" sz="7200" b="1" dirty="0">
                <a:solidFill>
                  <a:srgbClr val="92D050"/>
                </a:solidFill>
                <a:latin typeface="Arial" panose="020B0604020202020204" pitchFamily="34" charset="0"/>
                <a:ea typeface="Calibri Light"/>
                <a:cs typeface="Arial" panose="020B0604020202020204" pitchFamily="34" charset="0"/>
              </a:rPr>
              <a:t>Glossary </a:t>
            </a:r>
          </a:p>
        </p:txBody>
      </p:sp>
      <p:pic>
        <p:nvPicPr>
          <p:cNvPr id="4" name="Picture 3" descr="A screenshot of a computer screen for the NERUPI race and ethnicity glossary ">
            <a:extLst>
              <a:ext uri="{FF2B5EF4-FFF2-40B4-BE49-F238E27FC236}">
                <a16:creationId xmlns:a16="http://schemas.microsoft.com/office/drawing/2014/main" id="{B64D73BC-A8FE-B53C-C520-048C5D243263}"/>
              </a:ext>
            </a:extLst>
          </p:cNvPr>
          <p:cNvPicPr>
            <a:picLocks noChangeAspect="1"/>
          </p:cNvPicPr>
          <p:nvPr/>
        </p:nvPicPr>
        <p:blipFill rotWithShape="1">
          <a:blip r:embed="rId2"/>
          <a:srcRect l="32509" t="12656" r="35440" b="7469"/>
          <a:stretch/>
        </p:blipFill>
        <p:spPr>
          <a:xfrm>
            <a:off x="7148206" y="432801"/>
            <a:ext cx="5043794" cy="6360950"/>
          </a:xfrm>
          <a:prstGeom prst="rect">
            <a:avLst/>
          </a:prstGeom>
        </p:spPr>
      </p:pic>
      <p:sp>
        <p:nvSpPr>
          <p:cNvPr id="3" name="TextBox 2">
            <a:extLst>
              <a:ext uri="{FF2B5EF4-FFF2-40B4-BE49-F238E27FC236}">
                <a16:creationId xmlns:a16="http://schemas.microsoft.com/office/drawing/2014/main" id="{B5F77D2D-FF51-BC8E-736C-327B3B070925}"/>
              </a:ext>
            </a:extLst>
          </p:cNvPr>
          <p:cNvSpPr txBox="1"/>
          <p:nvPr/>
        </p:nvSpPr>
        <p:spPr>
          <a:xfrm>
            <a:off x="185663" y="2492134"/>
            <a:ext cx="34577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Arial" panose="020B0604020202020204" pitchFamily="34" charset="0"/>
                <a:ea typeface="Calibri" panose="020F0502020204030204"/>
                <a:cs typeface="Arial" panose="020B0604020202020204" pitchFamily="34" charset="0"/>
              </a:rPr>
              <a:t>Language and Power </a:t>
            </a:r>
          </a:p>
        </p:txBody>
      </p:sp>
      <p:sp>
        <p:nvSpPr>
          <p:cNvPr id="5" name="Flowchart: Connector 4">
            <a:extLst>
              <a:ext uri="{FF2B5EF4-FFF2-40B4-BE49-F238E27FC236}">
                <a16:creationId xmlns:a16="http://schemas.microsoft.com/office/drawing/2014/main" id="{63FCA750-6EAA-0EEC-4281-B2F9034BB45E}"/>
              </a:ext>
              <a:ext uri="{C183D7F6-B498-43B3-948B-1728B52AA6E4}">
                <adec:decorative xmlns:adec="http://schemas.microsoft.com/office/drawing/2017/decorative" val="1"/>
              </a:ext>
            </a:extLst>
          </p:cNvPr>
          <p:cNvSpPr/>
          <p:nvPr/>
        </p:nvSpPr>
        <p:spPr>
          <a:xfrm>
            <a:off x="-688049" y="5218487"/>
            <a:ext cx="2737063" cy="2553078"/>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7145328-409B-0A17-9733-F66D8360383E}"/>
              </a:ext>
            </a:extLst>
          </p:cNvPr>
          <p:cNvSpPr txBox="1"/>
          <p:nvPr/>
        </p:nvSpPr>
        <p:spPr>
          <a:xfrm>
            <a:off x="1113557" y="1704772"/>
            <a:ext cx="1601972" cy="1015663"/>
          </a:xfrm>
          <a:prstGeom prst="rect">
            <a:avLst/>
          </a:prstGeom>
          <a:noFill/>
        </p:spPr>
        <p:txBody>
          <a:bodyPr wrap="square" rtlCol="0">
            <a:spAutoFit/>
          </a:bodyPr>
          <a:lstStyle/>
          <a:p>
            <a:r>
              <a:rPr lang="en-GB" sz="6000" b="1" dirty="0">
                <a:solidFill>
                  <a:srgbClr val="92D050"/>
                </a:solidFill>
                <a:latin typeface="Arial" panose="020B0604020202020204" pitchFamily="34" charset="0"/>
                <a:cs typeface="Arial" panose="020B0604020202020204" pitchFamily="34" charset="0"/>
              </a:rPr>
              <a:t>01</a:t>
            </a:r>
          </a:p>
        </p:txBody>
      </p:sp>
      <p:sp>
        <p:nvSpPr>
          <p:cNvPr id="7" name="TextBox 6">
            <a:extLst>
              <a:ext uri="{FF2B5EF4-FFF2-40B4-BE49-F238E27FC236}">
                <a16:creationId xmlns:a16="http://schemas.microsoft.com/office/drawing/2014/main" id="{1EACFCFD-E3C7-2B08-7DB2-F44ED563E75D}"/>
              </a:ext>
            </a:extLst>
          </p:cNvPr>
          <p:cNvSpPr txBox="1"/>
          <p:nvPr/>
        </p:nvSpPr>
        <p:spPr>
          <a:xfrm>
            <a:off x="3123546" y="3930589"/>
            <a:ext cx="1601972" cy="1015663"/>
          </a:xfrm>
          <a:prstGeom prst="rect">
            <a:avLst/>
          </a:prstGeom>
          <a:noFill/>
        </p:spPr>
        <p:txBody>
          <a:bodyPr wrap="square" rtlCol="0">
            <a:spAutoFit/>
          </a:bodyPr>
          <a:lstStyle/>
          <a:p>
            <a:r>
              <a:rPr lang="en-GB" sz="6000" b="1" dirty="0">
                <a:solidFill>
                  <a:srgbClr val="92D050"/>
                </a:solidFill>
                <a:latin typeface="Arial" panose="020B0604020202020204" pitchFamily="34" charset="0"/>
                <a:cs typeface="Arial" panose="020B0604020202020204" pitchFamily="34" charset="0"/>
              </a:rPr>
              <a:t>03</a:t>
            </a:r>
          </a:p>
        </p:txBody>
      </p:sp>
      <p:sp>
        <p:nvSpPr>
          <p:cNvPr id="8" name="TextBox 7">
            <a:extLst>
              <a:ext uri="{FF2B5EF4-FFF2-40B4-BE49-F238E27FC236}">
                <a16:creationId xmlns:a16="http://schemas.microsoft.com/office/drawing/2014/main" id="{99D8DBBB-E445-3630-4A26-E148C3E7176D}"/>
              </a:ext>
            </a:extLst>
          </p:cNvPr>
          <p:cNvSpPr txBox="1"/>
          <p:nvPr/>
        </p:nvSpPr>
        <p:spPr>
          <a:xfrm>
            <a:off x="5106755" y="1597003"/>
            <a:ext cx="1601972" cy="1015663"/>
          </a:xfrm>
          <a:prstGeom prst="rect">
            <a:avLst/>
          </a:prstGeom>
          <a:noFill/>
        </p:spPr>
        <p:txBody>
          <a:bodyPr wrap="square" rtlCol="0">
            <a:spAutoFit/>
          </a:bodyPr>
          <a:lstStyle/>
          <a:p>
            <a:r>
              <a:rPr lang="en-GB" sz="6000" b="1" dirty="0">
                <a:solidFill>
                  <a:srgbClr val="92D050"/>
                </a:solidFill>
                <a:latin typeface="Arial" panose="020B0604020202020204" pitchFamily="34" charset="0"/>
                <a:cs typeface="Arial" panose="020B0604020202020204" pitchFamily="34" charset="0"/>
              </a:rPr>
              <a:t>02</a:t>
            </a:r>
          </a:p>
        </p:txBody>
      </p:sp>
      <p:sp>
        <p:nvSpPr>
          <p:cNvPr id="9" name="TextBox 8">
            <a:extLst>
              <a:ext uri="{FF2B5EF4-FFF2-40B4-BE49-F238E27FC236}">
                <a16:creationId xmlns:a16="http://schemas.microsoft.com/office/drawing/2014/main" id="{26091806-04D7-8056-2EB5-BFEC49FA668C}"/>
              </a:ext>
            </a:extLst>
          </p:cNvPr>
          <p:cNvSpPr txBox="1"/>
          <p:nvPr/>
        </p:nvSpPr>
        <p:spPr>
          <a:xfrm>
            <a:off x="2195652" y="4767464"/>
            <a:ext cx="34577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Arial" panose="020B0604020202020204" pitchFamily="34" charset="0"/>
                <a:ea typeface="Calibri" panose="020F0502020204030204"/>
                <a:cs typeface="Arial" panose="020B0604020202020204" pitchFamily="34" charset="0"/>
              </a:rPr>
              <a:t>Intellectual Property</a:t>
            </a:r>
          </a:p>
        </p:txBody>
      </p:sp>
      <p:sp>
        <p:nvSpPr>
          <p:cNvPr id="10" name="TextBox 9">
            <a:extLst>
              <a:ext uri="{FF2B5EF4-FFF2-40B4-BE49-F238E27FC236}">
                <a16:creationId xmlns:a16="http://schemas.microsoft.com/office/drawing/2014/main" id="{303762E6-1849-5849-2E65-E90AFF8B09C5}"/>
              </a:ext>
            </a:extLst>
          </p:cNvPr>
          <p:cNvSpPr txBox="1"/>
          <p:nvPr/>
        </p:nvSpPr>
        <p:spPr>
          <a:xfrm>
            <a:off x="4571317" y="2556046"/>
            <a:ext cx="24228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Arial" panose="020B0604020202020204" pitchFamily="34" charset="0"/>
                <a:ea typeface="Calibri" panose="020F0502020204030204"/>
                <a:cs typeface="Arial" panose="020B0604020202020204" pitchFamily="34" charset="0"/>
              </a:rPr>
              <a:t>Weaponisation</a:t>
            </a:r>
          </a:p>
        </p:txBody>
      </p:sp>
    </p:spTree>
    <p:extLst>
      <p:ext uri="{BB962C8B-B14F-4D97-AF65-F5344CB8AC3E}">
        <p14:creationId xmlns:p14="http://schemas.microsoft.com/office/powerpoint/2010/main" val="14312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CA23-5EFF-1635-368B-243BA8AA5016}"/>
              </a:ext>
            </a:extLst>
          </p:cNvPr>
          <p:cNvSpPr>
            <a:spLocks noGrp="1"/>
          </p:cNvSpPr>
          <p:nvPr>
            <p:ph type="title"/>
          </p:nvPr>
        </p:nvSpPr>
        <p:spPr>
          <a:xfrm>
            <a:off x="1375144" y="-22037"/>
            <a:ext cx="9647275" cy="1325563"/>
          </a:xfrm>
        </p:spPr>
        <p:txBody>
          <a:bodyPr>
            <a:normAutofit/>
          </a:bodyPr>
          <a:lstStyle/>
          <a:p>
            <a:pPr algn="ctr"/>
            <a:r>
              <a:rPr lang="en-GB" sz="4800" b="1" dirty="0">
                <a:solidFill>
                  <a:srgbClr val="92D050"/>
                </a:solidFill>
                <a:latin typeface="Arial" panose="020B0604020202020204" pitchFamily="34" charset="0"/>
                <a:ea typeface="Calibri Light"/>
                <a:cs typeface="Arial" panose="020B0604020202020204" pitchFamily="34" charset="0"/>
              </a:rPr>
              <a:t>Process of Glossary Creation</a:t>
            </a:r>
          </a:p>
        </p:txBody>
      </p:sp>
      <p:grpSp>
        <p:nvGrpSpPr>
          <p:cNvPr id="38" name="Group 37" descr="the word 'anger' in a black square with an arrow pointing to a timeline">
            <a:extLst>
              <a:ext uri="{FF2B5EF4-FFF2-40B4-BE49-F238E27FC236}">
                <a16:creationId xmlns:a16="http://schemas.microsoft.com/office/drawing/2014/main" id="{3F1051C4-37E3-770E-5BCC-D8892C810795}"/>
              </a:ext>
            </a:extLst>
          </p:cNvPr>
          <p:cNvGrpSpPr/>
          <p:nvPr/>
        </p:nvGrpSpPr>
        <p:grpSpPr>
          <a:xfrm>
            <a:off x="368598" y="2399008"/>
            <a:ext cx="1552352" cy="980581"/>
            <a:chOff x="368598" y="2399008"/>
            <a:chExt cx="1552352" cy="980581"/>
          </a:xfrm>
        </p:grpSpPr>
        <p:sp>
          <p:nvSpPr>
            <p:cNvPr id="5" name="TextBox 4">
              <a:extLst>
                <a:ext uri="{FF2B5EF4-FFF2-40B4-BE49-F238E27FC236}">
                  <a16:creationId xmlns:a16="http://schemas.microsoft.com/office/drawing/2014/main" id="{77AE1B58-2261-AEF3-B524-2E6C8DBC4AAE}"/>
                </a:ext>
              </a:extLst>
            </p:cNvPr>
            <p:cNvSpPr txBox="1"/>
            <p:nvPr/>
          </p:nvSpPr>
          <p:spPr>
            <a:xfrm>
              <a:off x="368598" y="2399008"/>
              <a:ext cx="1552352" cy="461665"/>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Anger...</a:t>
              </a:r>
              <a:endParaRPr lang="en-US" sz="2400" dirty="0">
                <a:latin typeface="Arial" panose="020B0604020202020204" pitchFamily="34" charset="0"/>
                <a:ea typeface="Calibri"/>
                <a:cs typeface="Arial" panose="020B0604020202020204" pitchFamily="34" charset="0"/>
              </a:endParaRPr>
            </a:p>
          </p:txBody>
        </p:sp>
        <p:cxnSp>
          <p:nvCxnSpPr>
            <p:cNvPr id="6" name="Straight Arrow Connector 5">
              <a:extLst>
                <a:ext uri="{FF2B5EF4-FFF2-40B4-BE49-F238E27FC236}">
                  <a16:creationId xmlns:a16="http://schemas.microsoft.com/office/drawing/2014/main" id="{D6592748-EAA2-A980-12E4-46F7D5AD4311}"/>
                </a:ext>
              </a:extLst>
            </p:cNvPr>
            <p:cNvCxnSpPr/>
            <p:nvPr/>
          </p:nvCxnSpPr>
          <p:spPr>
            <a:xfrm>
              <a:off x="1035319" y="2891908"/>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sp>
        <p:nvSpPr>
          <p:cNvPr id="18" name="Flowchart: Connector 17">
            <a:extLst>
              <a:ext uri="{FF2B5EF4-FFF2-40B4-BE49-F238E27FC236}">
                <a16:creationId xmlns:a16="http://schemas.microsoft.com/office/drawing/2014/main" id="{D177525D-81C8-DBDF-EC28-1374116F0707}"/>
              </a:ext>
              <a:ext uri="{C183D7F6-B498-43B3-948B-1728B52AA6E4}">
                <adec:decorative xmlns:adec="http://schemas.microsoft.com/office/drawing/2017/decorative" val="1"/>
              </a:ext>
            </a:extLst>
          </p:cNvPr>
          <p:cNvSpPr/>
          <p:nvPr/>
        </p:nvSpPr>
        <p:spPr>
          <a:xfrm>
            <a:off x="4812863" y="5699366"/>
            <a:ext cx="2737063" cy="2553078"/>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C459919D-826C-1381-D30A-DC1C20791EFE}"/>
              </a:ext>
              <a:ext uri="{C183D7F6-B498-43B3-948B-1728B52AA6E4}">
                <adec:decorative xmlns:adec="http://schemas.microsoft.com/office/drawing/2017/decorative" val="1"/>
              </a:ext>
            </a:extLst>
          </p:cNvPr>
          <p:cNvSpPr/>
          <p:nvPr/>
        </p:nvSpPr>
        <p:spPr>
          <a:xfrm>
            <a:off x="10930465" y="-587704"/>
            <a:ext cx="2737063" cy="2553078"/>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1" name="Straight Connector 20" descr="a line across the slide to indicate a timeline">
            <a:extLst>
              <a:ext uri="{FF2B5EF4-FFF2-40B4-BE49-F238E27FC236}">
                <a16:creationId xmlns:a16="http://schemas.microsoft.com/office/drawing/2014/main" id="{969BEF16-E431-829D-E561-0F4BEF469F5D}"/>
              </a:ext>
            </a:extLst>
          </p:cNvPr>
          <p:cNvCxnSpPr>
            <a:cxnSpLocks/>
          </p:cNvCxnSpPr>
          <p:nvPr/>
        </p:nvCxnSpPr>
        <p:spPr>
          <a:xfrm>
            <a:off x="0" y="3431152"/>
            <a:ext cx="12192000"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39" name="Group 38" descr="the word 'PhD Research&quot; in a black square with an arrow pointing to a timeline">
            <a:extLst>
              <a:ext uri="{FF2B5EF4-FFF2-40B4-BE49-F238E27FC236}">
                <a16:creationId xmlns:a16="http://schemas.microsoft.com/office/drawing/2014/main" id="{EA244458-919F-F46B-E183-7885ADCF74E3}"/>
              </a:ext>
            </a:extLst>
          </p:cNvPr>
          <p:cNvGrpSpPr/>
          <p:nvPr/>
        </p:nvGrpSpPr>
        <p:grpSpPr>
          <a:xfrm>
            <a:off x="2452538" y="2081645"/>
            <a:ext cx="1680581" cy="1345203"/>
            <a:chOff x="2452538" y="2081645"/>
            <a:chExt cx="1680581" cy="1345203"/>
          </a:xfrm>
        </p:grpSpPr>
        <p:sp>
          <p:nvSpPr>
            <p:cNvPr id="23" name="TextBox 22">
              <a:extLst>
                <a:ext uri="{FF2B5EF4-FFF2-40B4-BE49-F238E27FC236}">
                  <a16:creationId xmlns:a16="http://schemas.microsoft.com/office/drawing/2014/main" id="{D1D52E15-CBFB-7A9F-6431-F2155B116D19}"/>
                </a:ext>
              </a:extLst>
            </p:cNvPr>
            <p:cNvSpPr txBox="1"/>
            <p:nvPr/>
          </p:nvSpPr>
          <p:spPr>
            <a:xfrm>
              <a:off x="2452538" y="2081645"/>
              <a:ext cx="1680581" cy="83099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PhD Research</a:t>
              </a:r>
              <a:endParaRPr lang="en-US" sz="2400" dirty="0">
                <a:latin typeface="Arial" panose="020B0604020202020204" pitchFamily="34" charset="0"/>
                <a:ea typeface="Calibri"/>
                <a:cs typeface="Arial" panose="020B0604020202020204" pitchFamily="34" charset="0"/>
              </a:endParaRPr>
            </a:p>
          </p:txBody>
        </p:sp>
        <p:cxnSp>
          <p:nvCxnSpPr>
            <p:cNvPr id="26" name="Straight Arrow Connector 25">
              <a:extLst>
                <a:ext uri="{FF2B5EF4-FFF2-40B4-BE49-F238E27FC236}">
                  <a16:creationId xmlns:a16="http://schemas.microsoft.com/office/drawing/2014/main" id="{645D92D8-4D17-8033-1447-EC1C27047624}"/>
                </a:ext>
              </a:extLst>
            </p:cNvPr>
            <p:cNvCxnSpPr/>
            <p:nvPr/>
          </p:nvCxnSpPr>
          <p:spPr>
            <a:xfrm>
              <a:off x="3245199" y="2939167"/>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grpSp>
        <p:nvGrpSpPr>
          <p:cNvPr id="40" name="Group 39" descr="the word 'General research' in a black square with an arrow pointing to a timeline">
            <a:extLst>
              <a:ext uri="{FF2B5EF4-FFF2-40B4-BE49-F238E27FC236}">
                <a16:creationId xmlns:a16="http://schemas.microsoft.com/office/drawing/2014/main" id="{6667B0F0-A172-3B8F-9DB2-61B3E6D3F793}"/>
              </a:ext>
            </a:extLst>
          </p:cNvPr>
          <p:cNvGrpSpPr/>
          <p:nvPr/>
        </p:nvGrpSpPr>
        <p:grpSpPr>
          <a:xfrm>
            <a:off x="3127240" y="3482716"/>
            <a:ext cx="1687892" cy="1345608"/>
            <a:chOff x="3127240" y="3482716"/>
            <a:chExt cx="1687892" cy="1345608"/>
          </a:xfrm>
        </p:grpSpPr>
        <p:sp>
          <p:nvSpPr>
            <p:cNvPr id="24" name="TextBox 23">
              <a:extLst>
                <a:ext uri="{FF2B5EF4-FFF2-40B4-BE49-F238E27FC236}">
                  <a16:creationId xmlns:a16="http://schemas.microsoft.com/office/drawing/2014/main" id="{0C3452A8-144F-6537-1C81-EDAAA5826697}"/>
                </a:ext>
              </a:extLst>
            </p:cNvPr>
            <p:cNvSpPr txBox="1"/>
            <p:nvPr/>
          </p:nvSpPr>
          <p:spPr>
            <a:xfrm>
              <a:off x="3127240" y="3997327"/>
              <a:ext cx="1687892" cy="83099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General Research</a:t>
              </a:r>
              <a:endParaRPr lang="en-US" sz="2400" dirty="0">
                <a:latin typeface="Arial" panose="020B0604020202020204" pitchFamily="34" charset="0"/>
                <a:ea typeface="Calibri"/>
                <a:cs typeface="Arial" panose="020B0604020202020204" pitchFamily="34" charset="0"/>
              </a:endParaRPr>
            </a:p>
          </p:txBody>
        </p:sp>
        <p:cxnSp>
          <p:nvCxnSpPr>
            <p:cNvPr id="27" name="Straight Arrow Connector 26">
              <a:extLst>
                <a:ext uri="{FF2B5EF4-FFF2-40B4-BE49-F238E27FC236}">
                  <a16:creationId xmlns:a16="http://schemas.microsoft.com/office/drawing/2014/main" id="{51FD4BCE-EA8C-7B8C-B541-B7EE7F390512}"/>
                </a:ext>
              </a:extLst>
            </p:cNvPr>
            <p:cNvCxnSpPr/>
            <p:nvPr/>
          </p:nvCxnSpPr>
          <p:spPr>
            <a:xfrm>
              <a:off x="3971186" y="3482716"/>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grpSp>
        <p:nvGrpSpPr>
          <p:cNvPr id="41" name="Group 40" descr="the word 'numerous drafts' in a black square with an arrow pointing to a timeline">
            <a:extLst>
              <a:ext uri="{FF2B5EF4-FFF2-40B4-BE49-F238E27FC236}">
                <a16:creationId xmlns:a16="http://schemas.microsoft.com/office/drawing/2014/main" id="{4A36ADCA-1F29-A9E0-CBF8-6D60D9E023B9}"/>
              </a:ext>
            </a:extLst>
          </p:cNvPr>
          <p:cNvGrpSpPr/>
          <p:nvPr/>
        </p:nvGrpSpPr>
        <p:grpSpPr>
          <a:xfrm>
            <a:off x="4878955" y="2081644"/>
            <a:ext cx="1768558" cy="1357388"/>
            <a:chOff x="4878955" y="2081644"/>
            <a:chExt cx="1768558" cy="1357388"/>
          </a:xfrm>
        </p:grpSpPr>
        <p:sp>
          <p:nvSpPr>
            <p:cNvPr id="25" name="TextBox 24">
              <a:extLst>
                <a:ext uri="{FF2B5EF4-FFF2-40B4-BE49-F238E27FC236}">
                  <a16:creationId xmlns:a16="http://schemas.microsoft.com/office/drawing/2014/main" id="{CC6F9ADE-8D11-D74F-8441-C97986B9831B}"/>
                </a:ext>
              </a:extLst>
            </p:cNvPr>
            <p:cNvSpPr txBox="1"/>
            <p:nvPr/>
          </p:nvSpPr>
          <p:spPr>
            <a:xfrm>
              <a:off x="4878955" y="2081644"/>
              <a:ext cx="1768558" cy="83099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Numerous Drafts</a:t>
              </a:r>
              <a:endParaRPr lang="en-US" sz="2400" dirty="0">
                <a:latin typeface="Arial" panose="020B0604020202020204" pitchFamily="34" charset="0"/>
                <a:ea typeface="Calibri"/>
                <a:cs typeface="Arial" panose="020B0604020202020204" pitchFamily="34" charset="0"/>
              </a:endParaRPr>
            </a:p>
          </p:txBody>
        </p:sp>
        <p:cxnSp>
          <p:nvCxnSpPr>
            <p:cNvPr id="28" name="Straight Arrow Connector 27">
              <a:extLst>
                <a:ext uri="{FF2B5EF4-FFF2-40B4-BE49-F238E27FC236}">
                  <a16:creationId xmlns:a16="http://schemas.microsoft.com/office/drawing/2014/main" id="{BD684356-73A4-D05B-7BBC-850028B01422}"/>
                </a:ext>
              </a:extLst>
            </p:cNvPr>
            <p:cNvCxnSpPr/>
            <p:nvPr/>
          </p:nvCxnSpPr>
          <p:spPr>
            <a:xfrm>
              <a:off x="5678109" y="2951351"/>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grpSp>
        <p:nvGrpSpPr>
          <p:cNvPr id="42" name="Group 41" descr="the word 'more research' in a black square with an arrow pointing to a timeline">
            <a:extLst>
              <a:ext uri="{FF2B5EF4-FFF2-40B4-BE49-F238E27FC236}">
                <a16:creationId xmlns:a16="http://schemas.microsoft.com/office/drawing/2014/main" id="{3532FF79-7DB7-FDEC-5802-F1B385148608}"/>
              </a:ext>
            </a:extLst>
          </p:cNvPr>
          <p:cNvGrpSpPr/>
          <p:nvPr/>
        </p:nvGrpSpPr>
        <p:grpSpPr>
          <a:xfrm>
            <a:off x="5869967" y="3461982"/>
            <a:ext cx="1687892" cy="1342475"/>
            <a:chOff x="5869967" y="3461982"/>
            <a:chExt cx="1687892" cy="1342475"/>
          </a:xfrm>
        </p:grpSpPr>
        <p:cxnSp>
          <p:nvCxnSpPr>
            <p:cNvPr id="30" name="Straight Arrow Connector 29">
              <a:extLst>
                <a:ext uri="{FF2B5EF4-FFF2-40B4-BE49-F238E27FC236}">
                  <a16:creationId xmlns:a16="http://schemas.microsoft.com/office/drawing/2014/main" id="{300A5B55-D224-CAE7-C730-78C6DBD44444}"/>
                </a:ext>
              </a:extLst>
            </p:cNvPr>
            <p:cNvCxnSpPr/>
            <p:nvPr/>
          </p:nvCxnSpPr>
          <p:spPr>
            <a:xfrm>
              <a:off x="6703753" y="3461982"/>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31" name="TextBox 30">
              <a:extLst>
                <a:ext uri="{FF2B5EF4-FFF2-40B4-BE49-F238E27FC236}">
                  <a16:creationId xmlns:a16="http://schemas.microsoft.com/office/drawing/2014/main" id="{1A475FE5-B5B1-ADA1-16F8-F1A0DA83FE99}"/>
                </a:ext>
              </a:extLst>
            </p:cNvPr>
            <p:cNvSpPr txBox="1"/>
            <p:nvPr/>
          </p:nvSpPr>
          <p:spPr>
            <a:xfrm>
              <a:off x="5869967" y="3973460"/>
              <a:ext cx="1687892" cy="83099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More Research</a:t>
              </a:r>
              <a:endParaRPr lang="en-US" sz="2400" dirty="0">
                <a:latin typeface="Arial" panose="020B0604020202020204" pitchFamily="34" charset="0"/>
                <a:ea typeface="Calibri"/>
                <a:cs typeface="Arial" panose="020B0604020202020204" pitchFamily="34" charset="0"/>
              </a:endParaRPr>
            </a:p>
          </p:txBody>
        </p:sp>
      </p:grpSp>
      <p:grpSp>
        <p:nvGrpSpPr>
          <p:cNvPr id="43" name="Group 42" descr="the word 'expert aid' in a black square with an arrow pointing to a timeline">
            <a:extLst>
              <a:ext uri="{FF2B5EF4-FFF2-40B4-BE49-F238E27FC236}">
                <a16:creationId xmlns:a16="http://schemas.microsoft.com/office/drawing/2014/main" id="{39070F3A-E7B4-1C65-37F6-99978264A46A}"/>
              </a:ext>
            </a:extLst>
          </p:cNvPr>
          <p:cNvGrpSpPr/>
          <p:nvPr/>
        </p:nvGrpSpPr>
        <p:grpSpPr>
          <a:xfrm>
            <a:off x="7319777" y="2448824"/>
            <a:ext cx="1768558" cy="951498"/>
            <a:chOff x="7319777" y="2448824"/>
            <a:chExt cx="1768558" cy="951498"/>
          </a:xfrm>
        </p:grpSpPr>
        <p:cxnSp>
          <p:nvCxnSpPr>
            <p:cNvPr id="29" name="Straight Arrow Connector 28">
              <a:extLst>
                <a:ext uri="{FF2B5EF4-FFF2-40B4-BE49-F238E27FC236}">
                  <a16:creationId xmlns:a16="http://schemas.microsoft.com/office/drawing/2014/main" id="{A088C13B-AA19-0709-1572-8420F059A2D2}"/>
                </a:ext>
              </a:extLst>
            </p:cNvPr>
            <p:cNvCxnSpPr/>
            <p:nvPr/>
          </p:nvCxnSpPr>
          <p:spPr>
            <a:xfrm>
              <a:off x="8064149" y="2912641"/>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id="{DE8ABEF4-A0BB-802B-3E25-0DBE2FF4704E}"/>
                </a:ext>
              </a:extLst>
            </p:cNvPr>
            <p:cNvSpPr txBox="1"/>
            <p:nvPr/>
          </p:nvSpPr>
          <p:spPr>
            <a:xfrm>
              <a:off x="7319777" y="2448824"/>
              <a:ext cx="1768558" cy="461665"/>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Expert Aid</a:t>
              </a:r>
              <a:endParaRPr lang="en-US" sz="2400" dirty="0">
                <a:latin typeface="Arial" panose="020B0604020202020204" pitchFamily="34" charset="0"/>
                <a:ea typeface="Calibri"/>
                <a:cs typeface="Arial" panose="020B0604020202020204" pitchFamily="34" charset="0"/>
              </a:endParaRPr>
            </a:p>
          </p:txBody>
        </p:sp>
      </p:grpSp>
      <p:grpSp>
        <p:nvGrpSpPr>
          <p:cNvPr id="44" name="Group 43" descr="the word 'dissemination' in a black square with an arrow pointing to a timeline">
            <a:extLst>
              <a:ext uri="{FF2B5EF4-FFF2-40B4-BE49-F238E27FC236}">
                <a16:creationId xmlns:a16="http://schemas.microsoft.com/office/drawing/2014/main" id="{D114A4BF-9CEF-AD09-D0EB-51267537D0CB}"/>
              </a:ext>
            </a:extLst>
          </p:cNvPr>
          <p:cNvGrpSpPr/>
          <p:nvPr/>
        </p:nvGrpSpPr>
        <p:grpSpPr>
          <a:xfrm>
            <a:off x="8074309" y="3482716"/>
            <a:ext cx="2492758" cy="1007869"/>
            <a:chOff x="8074309" y="3482716"/>
            <a:chExt cx="2492758" cy="1007869"/>
          </a:xfrm>
        </p:grpSpPr>
        <p:sp>
          <p:nvSpPr>
            <p:cNvPr id="32" name="TextBox 31">
              <a:extLst>
                <a:ext uri="{FF2B5EF4-FFF2-40B4-BE49-F238E27FC236}">
                  <a16:creationId xmlns:a16="http://schemas.microsoft.com/office/drawing/2014/main" id="{94191D4F-FF11-B05F-300B-E896A14CF2EF}"/>
                </a:ext>
              </a:extLst>
            </p:cNvPr>
            <p:cNvSpPr txBox="1"/>
            <p:nvPr/>
          </p:nvSpPr>
          <p:spPr>
            <a:xfrm>
              <a:off x="8074309" y="4028920"/>
              <a:ext cx="2492758" cy="461665"/>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Dissemination</a:t>
              </a:r>
              <a:endParaRPr lang="en-US" sz="2400" dirty="0">
                <a:latin typeface="Arial" panose="020B0604020202020204" pitchFamily="34" charset="0"/>
                <a:ea typeface="Calibri"/>
                <a:cs typeface="Arial" panose="020B0604020202020204" pitchFamily="34" charset="0"/>
              </a:endParaRPr>
            </a:p>
          </p:txBody>
        </p:sp>
        <p:cxnSp>
          <p:nvCxnSpPr>
            <p:cNvPr id="35" name="Straight Arrow Connector 34">
              <a:extLst>
                <a:ext uri="{FF2B5EF4-FFF2-40B4-BE49-F238E27FC236}">
                  <a16:creationId xmlns:a16="http://schemas.microsoft.com/office/drawing/2014/main" id="{4DDD7C5E-9360-AA0D-216F-5DBF2314F9CD}"/>
                </a:ext>
              </a:extLst>
            </p:cNvPr>
            <p:cNvCxnSpPr/>
            <p:nvPr/>
          </p:nvCxnSpPr>
          <p:spPr>
            <a:xfrm>
              <a:off x="9283920" y="3482716"/>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grpSp>
        <p:nvGrpSpPr>
          <p:cNvPr id="47" name="Group 46" descr="the word 'yearly review' in a black square with an arrow pointing to a timeline">
            <a:extLst>
              <a:ext uri="{FF2B5EF4-FFF2-40B4-BE49-F238E27FC236}">
                <a16:creationId xmlns:a16="http://schemas.microsoft.com/office/drawing/2014/main" id="{FD4D45D1-527A-6742-8A51-F2FCA39B518D}"/>
              </a:ext>
            </a:extLst>
          </p:cNvPr>
          <p:cNvGrpSpPr/>
          <p:nvPr/>
        </p:nvGrpSpPr>
        <p:grpSpPr>
          <a:xfrm>
            <a:off x="10046186" y="2074109"/>
            <a:ext cx="1768558" cy="1326213"/>
            <a:chOff x="10046186" y="2120354"/>
            <a:chExt cx="1768558" cy="1326213"/>
          </a:xfrm>
        </p:grpSpPr>
        <p:cxnSp>
          <p:nvCxnSpPr>
            <p:cNvPr id="34" name="Straight Arrow Connector 33">
              <a:extLst>
                <a:ext uri="{FF2B5EF4-FFF2-40B4-BE49-F238E27FC236}">
                  <a16:creationId xmlns:a16="http://schemas.microsoft.com/office/drawing/2014/main" id="{6A227088-CB42-CCEE-D443-CCD474881A0F}"/>
                </a:ext>
              </a:extLst>
            </p:cNvPr>
            <p:cNvCxnSpPr/>
            <p:nvPr/>
          </p:nvCxnSpPr>
          <p:spPr>
            <a:xfrm>
              <a:off x="10920305" y="2958886"/>
              <a:ext cx="10160" cy="4876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21186558-E9C3-FE77-52C9-4EB2977B9086}"/>
                </a:ext>
              </a:extLst>
            </p:cNvPr>
            <p:cNvSpPr txBox="1"/>
            <p:nvPr/>
          </p:nvSpPr>
          <p:spPr>
            <a:xfrm>
              <a:off x="10046186" y="2120354"/>
              <a:ext cx="1768558" cy="83099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panose="020B0604020202020204" pitchFamily="34" charset="0"/>
                  <a:ea typeface="Calibri"/>
                  <a:cs typeface="Arial" panose="020B0604020202020204" pitchFamily="34" charset="0"/>
                </a:rPr>
                <a:t>Yearly Review</a:t>
              </a:r>
              <a:endParaRPr lang="en-US" sz="2400" dirty="0">
                <a:latin typeface="Arial" panose="020B0604020202020204" pitchFamily="34" charset="0"/>
                <a:ea typeface="Calibri"/>
                <a:cs typeface="Arial" panose="020B0604020202020204" pitchFamily="34" charset="0"/>
              </a:endParaRPr>
            </a:p>
          </p:txBody>
        </p:sp>
      </p:grpSp>
    </p:spTree>
    <p:extLst>
      <p:ext uri="{BB962C8B-B14F-4D97-AF65-F5344CB8AC3E}">
        <p14:creationId xmlns:p14="http://schemas.microsoft.com/office/powerpoint/2010/main" val="4101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4FB6-5A0C-44B3-95FF-C42AA9757FF3}"/>
              </a:ext>
            </a:extLst>
          </p:cNvPr>
          <p:cNvSpPr>
            <a:spLocks noGrp="1"/>
          </p:cNvSpPr>
          <p:nvPr>
            <p:ph type="title"/>
          </p:nvPr>
        </p:nvSpPr>
        <p:spPr>
          <a:xfrm>
            <a:off x="2971800" y="98425"/>
            <a:ext cx="5918200" cy="754063"/>
          </a:xfrm>
        </p:spPr>
        <p:txBody>
          <a:bodyPr>
            <a:normAutofit/>
          </a:bodyPr>
          <a:lstStyle/>
          <a:p>
            <a:pPr algn="ctr"/>
            <a:r>
              <a:rPr lang="en-GB" b="1" dirty="0">
                <a:solidFill>
                  <a:srgbClr val="7030A0"/>
                </a:solidFill>
                <a:latin typeface="Bahnschrift"/>
                <a:ea typeface="Calibri Light"/>
                <a:cs typeface="Calibri Light"/>
              </a:rPr>
              <a:t> </a:t>
            </a:r>
            <a:r>
              <a:rPr lang="en-GB" b="1" dirty="0">
                <a:solidFill>
                  <a:srgbClr val="92D050"/>
                </a:solidFill>
                <a:latin typeface="Arial" panose="020B0604020202020204" pitchFamily="34" charset="0"/>
                <a:ea typeface="Calibri Light"/>
                <a:cs typeface="Arial" panose="020B0604020202020204" pitchFamily="34" charset="0"/>
              </a:rPr>
              <a:t>Intersectionality</a:t>
            </a:r>
          </a:p>
        </p:txBody>
      </p:sp>
      <p:sp>
        <p:nvSpPr>
          <p:cNvPr id="3" name="Content Placeholder 2">
            <a:extLst>
              <a:ext uri="{FF2B5EF4-FFF2-40B4-BE49-F238E27FC236}">
                <a16:creationId xmlns:a16="http://schemas.microsoft.com/office/drawing/2014/main" id="{3B526358-D8C6-5044-D23E-D4E98684A936}"/>
              </a:ext>
            </a:extLst>
          </p:cNvPr>
          <p:cNvSpPr>
            <a:spLocks noGrp="1"/>
          </p:cNvSpPr>
          <p:nvPr>
            <p:ph idx="1"/>
          </p:nvPr>
        </p:nvSpPr>
        <p:spPr>
          <a:xfrm>
            <a:off x="239941" y="1463232"/>
            <a:ext cx="9010384" cy="2515281"/>
          </a:xfrm>
        </p:spPr>
        <p:txBody>
          <a:bodyPr vert="horz" lIns="91440" tIns="45720" rIns="91440" bIns="45720" rtlCol="0" anchor="t">
            <a:noAutofit/>
          </a:bodyPr>
          <a:lstStyle/>
          <a:p>
            <a:pPr marL="0" indent="0" algn="just">
              <a:lnSpc>
                <a:spcPct val="150000"/>
              </a:lnSpc>
              <a:buNone/>
            </a:pPr>
            <a:r>
              <a:rPr lang="en-GB" sz="2400" dirty="0">
                <a:solidFill>
                  <a:srgbClr val="000000"/>
                </a:solidFill>
                <a:latin typeface="Arial" panose="020B0604020202020204" pitchFamily="34" charset="0"/>
                <a:ea typeface="Calibri"/>
                <a:cs typeface="Arial" panose="020B0604020202020204" pitchFamily="34" charset="0"/>
              </a:rPr>
              <a:t>A concept that recognizes the complex and overlapping nature of social identities and oppressions. It describes how different forms of discrimination, such as racism, sexism, homophobia, and ableism, intersect and compound to create unique experiences of oppression for individuals who belong to multiple marginalised groups. Intersectionality highlights the need to address the specific needs and challenges of people with multiple identities and to create inclusive policies and practices that recognise and respect their diversity</a:t>
            </a:r>
            <a:r>
              <a:rPr lang="en-GB" sz="2400" dirty="0">
                <a:solidFill>
                  <a:srgbClr val="000000"/>
                </a:solidFill>
                <a:latin typeface="Gill Sans MT"/>
                <a:ea typeface="Calibri"/>
                <a:cs typeface="Calibri"/>
              </a:rPr>
              <a:t>.</a:t>
            </a:r>
            <a:endParaRPr lang="en-GB" sz="2400" b="1" dirty="0">
              <a:solidFill>
                <a:srgbClr val="7030A0"/>
              </a:solidFill>
              <a:ea typeface="Calibri"/>
              <a:cs typeface="Calibri"/>
            </a:endParaRPr>
          </a:p>
        </p:txBody>
      </p:sp>
      <p:sp>
        <p:nvSpPr>
          <p:cNvPr id="4" name="Rectangle 3">
            <a:extLst>
              <a:ext uri="{FF2B5EF4-FFF2-40B4-BE49-F238E27FC236}">
                <a16:creationId xmlns:a16="http://schemas.microsoft.com/office/drawing/2014/main" id="{E11BE0F4-85E7-03A4-C702-FBB0E5C0FBFE}"/>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5" name="Flowchart: Connector 4">
            <a:extLst>
              <a:ext uri="{FF2B5EF4-FFF2-40B4-BE49-F238E27FC236}">
                <a16:creationId xmlns:a16="http://schemas.microsoft.com/office/drawing/2014/main" id="{E67DB1C7-8DA4-2CCC-EB88-7887B26AA549}"/>
              </a:ext>
              <a:ext uri="{C183D7F6-B498-43B3-948B-1728B52AA6E4}">
                <adec:decorative xmlns:adec="http://schemas.microsoft.com/office/drawing/2017/decorative" val="1"/>
              </a:ext>
            </a:extLst>
          </p:cNvPr>
          <p:cNvSpPr/>
          <p:nvPr/>
        </p:nvSpPr>
        <p:spPr>
          <a:xfrm>
            <a:off x="-490064" y="-1158634"/>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838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4FB6-5A0C-44B3-95FF-C42AA9757FF3}"/>
              </a:ext>
            </a:extLst>
          </p:cNvPr>
          <p:cNvSpPr>
            <a:spLocks noGrp="1"/>
          </p:cNvSpPr>
          <p:nvPr>
            <p:ph type="title"/>
          </p:nvPr>
        </p:nvSpPr>
        <p:spPr>
          <a:xfrm>
            <a:off x="2374900" y="136525"/>
            <a:ext cx="7124700" cy="754063"/>
          </a:xfrm>
        </p:spPr>
        <p:txBody>
          <a:bodyPr>
            <a:normAutofit/>
          </a:bodyPr>
          <a:lstStyle/>
          <a:p>
            <a:pPr algn="ctr"/>
            <a:r>
              <a:rPr lang="en-GB" b="1" dirty="0">
                <a:solidFill>
                  <a:srgbClr val="92D050"/>
                </a:solidFill>
                <a:latin typeface="Bahnschrift"/>
                <a:ea typeface="Calibri Light"/>
                <a:cs typeface="Calibri Light"/>
              </a:rPr>
              <a:t>Critical Race Theory</a:t>
            </a:r>
          </a:p>
        </p:txBody>
      </p:sp>
      <p:sp>
        <p:nvSpPr>
          <p:cNvPr id="3" name="Content Placeholder 2">
            <a:extLst>
              <a:ext uri="{FF2B5EF4-FFF2-40B4-BE49-F238E27FC236}">
                <a16:creationId xmlns:a16="http://schemas.microsoft.com/office/drawing/2014/main" id="{3B526358-D8C6-5044-D23E-D4E98684A936}"/>
              </a:ext>
            </a:extLst>
          </p:cNvPr>
          <p:cNvSpPr>
            <a:spLocks noGrp="1"/>
          </p:cNvSpPr>
          <p:nvPr>
            <p:ph idx="1"/>
          </p:nvPr>
        </p:nvSpPr>
        <p:spPr>
          <a:xfrm>
            <a:off x="129046" y="975649"/>
            <a:ext cx="10236200" cy="4351338"/>
          </a:xfrm>
        </p:spPr>
        <p:txBody>
          <a:bodyPr vert="horz" lIns="91440" tIns="45720" rIns="91440" bIns="45720" rtlCol="0" anchor="t">
            <a:noAutofit/>
          </a:bodyPr>
          <a:lstStyle/>
          <a:p>
            <a:pPr marL="0" indent="0" algn="just">
              <a:buNone/>
            </a:pPr>
            <a:endParaRPr lang="en-GB" sz="1800" b="1" dirty="0">
              <a:solidFill>
                <a:srgbClr val="7030A0"/>
              </a:solidFill>
              <a:ea typeface="Calibri"/>
              <a:cs typeface="Calibri"/>
            </a:endParaRPr>
          </a:p>
          <a:p>
            <a:pPr marL="0" indent="0" algn="just">
              <a:buNone/>
            </a:pPr>
            <a:r>
              <a:rPr lang="en-GB" sz="1600" dirty="0">
                <a:latin typeface="Arial" panose="020B0604020202020204" pitchFamily="34" charset="0"/>
                <a:ea typeface="Calibri"/>
                <a:cs typeface="Arial" panose="020B0604020202020204" pitchFamily="34" charset="0"/>
              </a:rPr>
              <a:t>Can be seen as part of critical sociology which starts from the perspective that society is inequitable, and it is the role of the discipline to reveal and oppose this. Critical Race Theory originated in the USA through legal studies and was specific to that field through the works of Prof. Derrick Bell and Prof. </a:t>
            </a:r>
            <a:r>
              <a:rPr lang="en-GB" sz="1600" dirty="0" err="1">
                <a:latin typeface="Arial" panose="020B0604020202020204" pitchFamily="34" charset="0"/>
                <a:ea typeface="Calibri"/>
                <a:cs typeface="Arial" panose="020B0604020202020204" pitchFamily="34" charset="0"/>
              </a:rPr>
              <a:t>Kimberlé</a:t>
            </a:r>
            <a:r>
              <a:rPr lang="en-GB" sz="1600" dirty="0">
                <a:latin typeface="Arial" panose="020B0604020202020204" pitchFamily="34" charset="0"/>
                <a:ea typeface="Calibri"/>
                <a:cs typeface="Arial" panose="020B0604020202020204" pitchFamily="34" charset="0"/>
              </a:rPr>
              <a:t> Crenshaw. In 1995, in the US, CRT transitioned from the field of law and civil rights into the field of Education via the work of Ladson-Billings and Tate, ‘Towards a Critical Race Theory of Education’ (1995). Almost a decade later, CRT in Education arrived in the UK (2003) - through the introductions of Gillborn’s work on ‘Education policy as an act of White supremacy’. Throughout the remainder of the early 2000s the expansion of CRT in Britain was promoted through the works of key researchers, Hylton, Preston, Chakrabarty, </a:t>
            </a:r>
            <a:r>
              <a:rPr lang="en-GB" sz="1600" dirty="0" err="1">
                <a:latin typeface="Arial" panose="020B0604020202020204" pitchFamily="34" charset="0"/>
                <a:ea typeface="Calibri"/>
                <a:cs typeface="Arial" panose="020B0604020202020204" pitchFamily="34" charset="0"/>
              </a:rPr>
              <a:t>Warmington</a:t>
            </a:r>
            <a:r>
              <a:rPr lang="en-GB" sz="1600" dirty="0">
                <a:latin typeface="Arial" panose="020B0604020202020204" pitchFamily="34" charset="0"/>
                <a:ea typeface="Calibri"/>
                <a:cs typeface="Arial" panose="020B0604020202020204" pitchFamily="34" charset="0"/>
              </a:rPr>
              <a:t>, Roberts and Mazzei. </a:t>
            </a:r>
          </a:p>
          <a:p>
            <a:pPr marL="0" indent="0" algn="just">
              <a:buNone/>
            </a:pPr>
            <a:r>
              <a:rPr lang="en-GB" sz="1600" dirty="0">
                <a:latin typeface="Arial" panose="020B0604020202020204" pitchFamily="34" charset="0"/>
                <a:ea typeface="Calibri"/>
                <a:cs typeface="Arial" panose="020B0604020202020204" pitchFamily="34" charset="0"/>
              </a:rPr>
              <a:t>There are basic tenets of Critical race theory: </a:t>
            </a:r>
          </a:p>
          <a:p>
            <a:pPr algn="just">
              <a:buClr>
                <a:srgbClr val="92D050"/>
              </a:buClr>
              <a:buFont typeface="Wingdings" panose="05000000000000000000" pitchFamily="2" charset="2"/>
              <a:buChar char="q"/>
            </a:pPr>
            <a:r>
              <a:rPr lang="en-GB" sz="1600" dirty="0">
                <a:latin typeface="Arial" panose="020B0604020202020204" pitchFamily="34" charset="0"/>
                <a:ea typeface="Calibri"/>
                <a:cs typeface="Arial" panose="020B0604020202020204" pitchFamily="34" charset="0"/>
              </a:rPr>
              <a:t>Race is a social construct and not biologically determined.</a:t>
            </a:r>
          </a:p>
          <a:p>
            <a:pPr algn="just">
              <a:buClr>
                <a:srgbClr val="92D050"/>
              </a:buClr>
              <a:buFont typeface="Wingdings" panose="05000000000000000000" pitchFamily="2" charset="2"/>
              <a:buChar char="q"/>
            </a:pPr>
            <a:r>
              <a:rPr lang="en-GB" sz="1600" dirty="0">
                <a:latin typeface="Arial" panose="020B0604020202020204" pitchFamily="34" charset="0"/>
                <a:ea typeface="Calibri"/>
                <a:cs typeface="Arial" panose="020B0604020202020204" pitchFamily="34" charset="0"/>
              </a:rPr>
              <a:t>Racism is a normal part of everyday life, and it is an ordinary experience for the majority of people of colour.</a:t>
            </a:r>
          </a:p>
          <a:p>
            <a:pPr algn="just">
              <a:buClr>
                <a:srgbClr val="92D050"/>
              </a:buClr>
              <a:buFont typeface="Wingdings" panose="05000000000000000000" pitchFamily="2" charset="2"/>
              <a:buChar char="q"/>
            </a:pPr>
            <a:r>
              <a:rPr lang="en-GB" sz="1600" dirty="0">
                <a:latin typeface="Arial" panose="020B0604020202020204" pitchFamily="34" charset="0"/>
                <a:ea typeface="Calibri"/>
                <a:cs typeface="Arial" panose="020B0604020202020204" pitchFamily="34" charset="0"/>
              </a:rPr>
              <a:t>Interest convergence means that things such as legal advances or changes that apply to people of colour serve the interests of the dominant culture and dominant white groups. </a:t>
            </a:r>
          </a:p>
          <a:p>
            <a:pPr algn="just">
              <a:buClr>
                <a:srgbClr val="92D050"/>
              </a:buClr>
              <a:buFont typeface="Wingdings" panose="05000000000000000000" pitchFamily="2" charset="2"/>
              <a:buChar char="q"/>
            </a:pPr>
            <a:r>
              <a:rPr lang="en-GB" sz="1600" dirty="0">
                <a:latin typeface="Arial" panose="020B0604020202020204" pitchFamily="34" charset="0"/>
                <a:ea typeface="Calibri"/>
                <a:cs typeface="Arial" panose="020B0604020202020204" pitchFamily="34" charset="0"/>
              </a:rPr>
              <a:t>Racism is endemic and is perpetuated through various formats.</a:t>
            </a:r>
          </a:p>
          <a:p>
            <a:pPr algn="just">
              <a:buFont typeface="Arial"/>
              <a:buChar char="•"/>
            </a:pPr>
            <a:endParaRPr lang="en-GB" sz="1600" dirty="0">
              <a:latin typeface="Arial" panose="020B0604020202020204" pitchFamily="34" charset="0"/>
              <a:ea typeface="Calibri"/>
              <a:cs typeface="Arial" panose="020B0604020202020204" pitchFamily="34" charset="0"/>
            </a:endParaRPr>
          </a:p>
          <a:p>
            <a:pPr marL="0" indent="0" algn="just">
              <a:buNone/>
            </a:pPr>
            <a:r>
              <a:rPr lang="en-GB" sz="1600" dirty="0">
                <a:latin typeface="Arial" panose="020B0604020202020204" pitchFamily="34" charset="0"/>
                <a:ea typeface="Calibri"/>
                <a:cs typeface="Arial" panose="020B0604020202020204" pitchFamily="34" charset="0"/>
              </a:rPr>
              <a:t>In sum, critical race theory recognises that racism is not just the result of individual biases or prejudices but is also built into the systems and institutions of society and is pervasive.  Critical Race theory seeks to understand how race and racism intersect with other forms of social identity and power structures in society.</a:t>
            </a:r>
          </a:p>
          <a:p>
            <a:pPr algn="just">
              <a:buFont typeface="Arial"/>
              <a:buChar char="•"/>
            </a:pPr>
            <a:endParaRPr lang="en-GB" sz="1600" dirty="0">
              <a:solidFill>
                <a:srgbClr val="7030A0"/>
              </a:solidFill>
              <a:latin typeface="Gill Sans MT"/>
              <a:ea typeface="Calibri"/>
              <a:cs typeface="Calibri"/>
            </a:endParaRPr>
          </a:p>
          <a:p>
            <a:pPr>
              <a:buFont typeface="Wingdings"/>
              <a:buChar char="q"/>
            </a:pPr>
            <a:endParaRPr lang="en-GB" sz="1800" b="1" dirty="0">
              <a:solidFill>
                <a:srgbClr val="7030A0"/>
              </a:solidFill>
              <a:ea typeface="Calibri"/>
              <a:cs typeface="Calibri"/>
            </a:endParaRPr>
          </a:p>
          <a:p>
            <a:pPr>
              <a:buFont typeface="Wingdings"/>
              <a:buChar char="q"/>
            </a:pPr>
            <a:endParaRPr lang="en-GB" sz="1800" b="1" dirty="0">
              <a:solidFill>
                <a:srgbClr val="7030A0"/>
              </a:solidFill>
              <a:ea typeface="Calibri"/>
              <a:cs typeface="Calibri"/>
            </a:endParaRPr>
          </a:p>
        </p:txBody>
      </p:sp>
      <p:sp>
        <p:nvSpPr>
          <p:cNvPr id="4" name="Rectangle 3">
            <a:extLst>
              <a:ext uri="{FF2B5EF4-FFF2-40B4-BE49-F238E27FC236}">
                <a16:creationId xmlns:a16="http://schemas.microsoft.com/office/drawing/2014/main" id="{AA3E7496-5AC2-BDBB-7DC9-041D42E98F2F}"/>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5" name="Flowchart: Connector 4">
            <a:extLst>
              <a:ext uri="{FF2B5EF4-FFF2-40B4-BE49-F238E27FC236}">
                <a16:creationId xmlns:a16="http://schemas.microsoft.com/office/drawing/2014/main" id="{E2C6389A-F9A3-8C00-0AB9-13644F2016AF}"/>
              </a:ext>
              <a:ext uri="{C183D7F6-B498-43B3-948B-1728B52AA6E4}">
                <adec:decorative xmlns:adec="http://schemas.microsoft.com/office/drawing/2017/decorative" val="1"/>
              </a:ext>
            </a:extLst>
          </p:cNvPr>
          <p:cNvSpPr/>
          <p:nvPr/>
        </p:nvSpPr>
        <p:spPr>
          <a:xfrm>
            <a:off x="-490064" y="-1158634"/>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364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4FB6-5A0C-44B3-95FF-C42AA9757FF3}"/>
              </a:ext>
            </a:extLst>
          </p:cNvPr>
          <p:cNvSpPr>
            <a:spLocks noGrp="1"/>
          </p:cNvSpPr>
          <p:nvPr>
            <p:ph type="title"/>
          </p:nvPr>
        </p:nvSpPr>
        <p:spPr>
          <a:xfrm>
            <a:off x="3847055" y="-234729"/>
            <a:ext cx="3099550" cy="1347603"/>
          </a:xfrm>
        </p:spPr>
        <p:txBody>
          <a:bodyPr>
            <a:normAutofit/>
          </a:bodyPr>
          <a:lstStyle/>
          <a:p>
            <a:r>
              <a:rPr lang="en-GB" sz="6000" b="1" dirty="0">
                <a:solidFill>
                  <a:srgbClr val="7030A0"/>
                </a:solidFill>
                <a:latin typeface="Bahnschrift"/>
                <a:ea typeface="Calibri Light"/>
                <a:cs typeface="Calibri Light"/>
              </a:rPr>
              <a:t> </a:t>
            </a:r>
            <a:r>
              <a:rPr lang="en-GB" sz="6000" b="1" dirty="0">
                <a:solidFill>
                  <a:srgbClr val="92D050"/>
                </a:solidFill>
                <a:latin typeface="Bahnschrift"/>
                <a:ea typeface="Calibri Light"/>
                <a:cs typeface="Calibri Light"/>
              </a:rPr>
              <a:t>Equity</a:t>
            </a:r>
          </a:p>
        </p:txBody>
      </p:sp>
      <p:sp>
        <p:nvSpPr>
          <p:cNvPr id="3" name="TextBox 2">
            <a:extLst>
              <a:ext uri="{FF2B5EF4-FFF2-40B4-BE49-F238E27FC236}">
                <a16:creationId xmlns:a16="http://schemas.microsoft.com/office/drawing/2014/main" id="{DCA652BD-EA93-0018-9645-859F51114D9A}"/>
              </a:ext>
            </a:extLst>
          </p:cNvPr>
          <p:cNvSpPr txBox="1"/>
          <p:nvPr/>
        </p:nvSpPr>
        <p:spPr>
          <a:xfrm>
            <a:off x="191987" y="1912595"/>
            <a:ext cx="8973277" cy="4455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GB" sz="2400" dirty="0">
                <a:latin typeface="Arial" panose="020B0604020202020204" pitchFamily="34" charset="0"/>
                <a:cs typeface="Arial" panose="020B0604020202020204" pitchFamily="34" charset="0"/>
              </a:rPr>
              <a:t>Refers to the idea of fairness and justice in society, where everyone has access to the resources and opportunities they need to thrive, regardless of their background or identity. It recognizes that people have different needs and challenges, and therefore require different levels of support to achieve equal outcomes. Equity involves the redistribution of resources and the removal of systemic barriers that prevent certain groups from accessing the same opportunities as others.</a:t>
            </a:r>
            <a:endParaRPr lang="en-US" sz="2400" dirty="0">
              <a:latin typeface="Arial" panose="020B0604020202020204" pitchFamily="34" charset="0"/>
              <a:ea typeface="Calibri" panose="020F0502020204030204"/>
              <a:cs typeface="Arial" panose="020B0604020202020204" pitchFamily="34" charset="0"/>
            </a:endParaRPr>
          </a:p>
        </p:txBody>
      </p:sp>
      <p:sp>
        <p:nvSpPr>
          <p:cNvPr id="4" name="Rectangle 3">
            <a:extLst>
              <a:ext uri="{FF2B5EF4-FFF2-40B4-BE49-F238E27FC236}">
                <a16:creationId xmlns:a16="http://schemas.microsoft.com/office/drawing/2014/main" id="{6D8725EF-E8D7-2588-29A6-FC8AD31C7084}"/>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5" name="Flowchart: Connector 4">
            <a:extLst>
              <a:ext uri="{FF2B5EF4-FFF2-40B4-BE49-F238E27FC236}">
                <a16:creationId xmlns:a16="http://schemas.microsoft.com/office/drawing/2014/main" id="{11EC51FD-567B-6403-D17D-58C14BEF61C6}"/>
              </a:ext>
              <a:ext uri="{C183D7F6-B498-43B3-948B-1728B52AA6E4}">
                <adec:decorative xmlns:adec="http://schemas.microsoft.com/office/drawing/2017/decorative" val="1"/>
              </a:ext>
            </a:extLst>
          </p:cNvPr>
          <p:cNvSpPr/>
          <p:nvPr/>
        </p:nvSpPr>
        <p:spPr>
          <a:xfrm>
            <a:off x="-490064" y="-1158634"/>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00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4FB6-5A0C-44B3-95FF-C42AA9757FF3}"/>
              </a:ext>
            </a:extLst>
          </p:cNvPr>
          <p:cNvSpPr>
            <a:spLocks noGrp="1"/>
          </p:cNvSpPr>
          <p:nvPr>
            <p:ph type="title"/>
          </p:nvPr>
        </p:nvSpPr>
        <p:spPr>
          <a:xfrm>
            <a:off x="2993065" y="98425"/>
            <a:ext cx="5918200" cy="754063"/>
          </a:xfrm>
        </p:spPr>
        <p:txBody>
          <a:bodyPr>
            <a:normAutofit/>
          </a:bodyPr>
          <a:lstStyle/>
          <a:p>
            <a:r>
              <a:rPr lang="en-GB" b="1" dirty="0">
                <a:solidFill>
                  <a:srgbClr val="92D050"/>
                </a:solidFill>
                <a:latin typeface="Arial" panose="020B0604020202020204" pitchFamily="34" charset="0"/>
                <a:ea typeface="Calibri Light"/>
                <a:cs typeface="Arial" panose="020B0604020202020204" pitchFamily="34" charset="0"/>
              </a:rPr>
              <a:t>Decolonisation</a:t>
            </a:r>
          </a:p>
        </p:txBody>
      </p:sp>
      <p:sp>
        <p:nvSpPr>
          <p:cNvPr id="3" name="Content Placeholder 2">
            <a:extLst>
              <a:ext uri="{FF2B5EF4-FFF2-40B4-BE49-F238E27FC236}">
                <a16:creationId xmlns:a16="http://schemas.microsoft.com/office/drawing/2014/main" id="{3B526358-D8C6-5044-D23E-D4E98684A936}"/>
              </a:ext>
            </a:extLst>
          </p:cNvPr>
          <p:cNvSpPr>
            <a:spLocks noGrp="1"/>
          </p:cNvSpPr>
          <p:nvPr>
            <p:ph idx="1"/>
          </p:nvPr>
        </p:nvSpPr>
        <p:spPr>
          <a:xfrm>
            <a:off x="183707" y="1369733"/>
            <a:ext cx="9789633" cy="3117624"/>
          </a:xfrm>
        </p:spPr>
        <p:txBody>
          <a:bodyPr vert="horz" lIns="91440" tIns="45720" rIns="91440" bIns="45720" rtlCol="0" anchor="t">
            <a:noAutofit/>
          </a:bodyPr>
          <a:lstStyle/>
          <a:p>
            <a:pPr marL="0" indent="0" algn="just">
              <a:lnSpc>
                <a:spcPct val="150000"/>
              </a:lnSpc>
              <a:buNone/>
            </a:pPr>
            <a:r>
              <a:rPr lang="en-GB" sz="2400" dirty="0">
                <a:solidFill>
                  <a:srgbClr val="000000"/>
                </a:solidFill>
                <a:latin typeface="Arial" panose="020B0604020202020204" pitchFamily="34" charset="0"/>
                <a:ea typeface="Calibri"/>
                <a:cs typeface="Arial" panose="020B0604020202020204" pitchFamily="34" charset="0"/>
              </a:rPr>
              <a:t>Refers to the process of undoing the impacts of colonisation, which typically involves the transfer of power and authority from colonisers to the colonised. This process includes redefining cultural identity, reclaiming cultural heritage, and addressing the injustices and inequalities that resulted from colonization. It involves dismantling the social, political, economic, and cultural systems that were imposed by the colonisers and replacing them with systems that reflect the values and aspirations of the colonised people. There have been many efforts to do this in different fields, specifically within the education sector with the aim of decolonising the curriculum being at the fore.</a:t>
            </a:r>
            <a:endParaRPr lang="en-US" sz="2400" dirty="0">
              <a:latin typeface="Arial" panose="020B0604020202020204" pitchFamily="34" charset="0"/>
              <a:ea typeface="Calibri" panose="020F0502020204030204"/>
              <a:cs typeface="Arial" panose="020B0604020202020204" pitchFamily="34" charset="0"/>
            </a:endParaRPr>
          </a:p>
        </p:txBody>
      </p:sp>
      <p:sp>
        <p:nvSpPr>
          <p:cNvPr id="4" name="Flowchart: Connector 3">
            <a:extLst>
              <a:ext uri="{FF2B5EF4-FFF2-40B4-BE49-F238E27FC236}">
                <a16:creationId xmlns:a16="http://schemas.microsoft.com/office/drawing/2014/main" id="{6CD6383D-1BE3-A264-BB18-CE6D48901292}"/>
              </a:ext>
              <a:ext uri="{C183D7F6-B498-43B3-948B-1728B52AA6E4}">
                <adec:decorative xmlns:adec="http://schemas.microsoft.com/office/drawing/2017/decorative" val="1"/>
              </a:ext>
            </a:extLst>
          </p:cNvPr>
          <p:cNvSpPr/>
          <p:nvPr/>
        </p:nvSpPr>
        <p:spPr>
          <a:xfrm>
            <a:off x="-490064" y="-1158634"/>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E8C0DED-3141-4382-A130-F2AE9F361FE6}"/>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40009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E16E-3FAD-6AC3-A3A7-F31510E90AA2}"/>
              </a:ext>
            </a:extLst>
          </p:cNvPr>
          <p:cNvSpPr>
            <a:spLocks noGrp="1"/>
          </p:cNvSpPr>
          <p:nvPr>
            <p:ph type="title"/>
          </p:nvPr>
        </p:nvSpPr>
        <p:spPr>
          <a:xfrm>
            <a:off x="2251363" y="0"/>
            <a:ext cx="7689273" cy="991563"/>
          </a:xfrm>
        </p:spPr>
        <p:txBody>
          <a:bodyPr>
            <a:normAutofit/>
          </a:bodyPr>
          <a:lstStyle/>
          <a:p>
            <a:pPr algn="ctr"/>
            <a:r>
              <a:rPr lang="en-US" sz="5400" b="1" dirty="0">
                <a:solidFill>
                  <a:srgbClr val="92D050"/>
                </a:solidFill>
                <a:latin typeface="Arial" panose="020B0604020202020204" pitchFamily="34" charset="0"/>
                <a:ea typeface="calibri light"/>
                <a:cs typeface="Arial" panose="020B0604020202020204" pitchFamily="34" charset="0"/>
              </a:rPr>
              <a:t>References</a:t>
            </a:r>
            <a:endParaRPr lang="en-US" sz="5400" dirty="0">
              <a:solidFill>
                <a:srgbClr val="92D050"/>
              </a:solidFill>
              <a:latin typeface="Arial" panose="020B0604020202020204" pitchFamily="34" charset="0"/>
              <a:ea typeface="Calibri Light" panose="020F0302020204030204"/>
              <a:cs typeface="Arial" panose="020B0604020202020204" pitchFamily="34" charset="0"/>
            </a:endParaRPr>
          </a:p>
        </p:txBody>
      </p:sp>
      <p:sp>
        <p:nvSpPr>
          <p:cNvPr id="3" name="Content Placeholder 2">
            <a:extLst>
              <a:ext uri="{FF2B5EF4-FFF2-40B4-BE49-F238E27FC236}">
                <a16:creationId xmlns:a16="http://schemas.microsoft.com/office/drawing/2014/main" id="{E7FA5645-290D-E6F2-D3D0-658368E9780B}"/>
              </a:ext>
            </a:extLst>
          </p:cNvPr>
          <p:cNvSpPr>
            <a:spLocks noGrp="1"/>
          </p:cNvSpPr>
          <p:nvPr>
            <p:ph idx="1"/>
          </p:nvPr>
        </p:nvSpPr>
        <p:spPr>
          <a:xfrm>
            <a:off x="77177" y="1754294"/>
            <a:ext cx="10288069" cy="4351338"/>
          </a:xfrm>
        </p:spPr>
        <p:txBody>
          <a:bodyPr vert="horz" lIns="91440" tIns="45720" rIns="91440" bIns="45720" rtlCol="0" anchor="t">
            <a:normAutofit/>
          </a:bodyPr>
          <a:lstStyle/>
          <a:p>
            <a:pPr marL="0" indent="0">
              <a:buNone/>
            </a:pPr>
            <a:r>
              <a:rPr lang="en-US" sz="2400" dirty="0">
                <a:solidFill>
                  <a:srgbClr val="222222"/>
                </a:solidFill>
                <a:ea typeface="Calibri"/>
                <a:cs typeface="Calibri"/>
              </a:rPr>
              <a:t>Allen, N. D. (2023). The misappropriation of “woke”: discriminatory social media practices, contributory injustice and context collapse. </a:t>
            </a:r>
            <a:r>
              <a:rPr lang="en-US" sz="2400" i="1" dirty="0" err="1">
                <a:solidFill>
                  <a:srgbClr val="222222"/>
                </a:solidFill>
                <a:ea typeface="Calibri"/>
                <a:cs typeface="Calibri"/>
              </a:rPr>
              <a:t>Synthese</a:t>
            </a:r>
            <a:r>
              <a:rPr lang="en-US" sz="2400" dirty="0">
                <a:solidFill>
                  <a:srgbClr val="222222"/>
                </a:solidFill>
                <a:ea typeface="Calibri"/>
                <a:cs typeface="Calibri"/>
              </a:rPr>
              <a:t>, </a:t>
            </a:r>
            <a:r>
              <a:rPr lang="en-US" sz="2400" i="1" dirty="0">
                <a:solidFill>
                  <a:srgbClr val="222222"/>
                </a:solidFill>
                <a:ea typeface="Calibri"/>
                <a:cs typeface="Calibri"/>
              </a:rPr>
              <a:t>202</a:t>
            </a:r>
            <a:r>
              <a:rPr lang="en-US" sz="2400" dirty="0">
                <a:solidFill>
                  <a:srgbClr val="222222"/>
                </a:solidFill>
                <a:ea typeface="Calibri"/>
                <a:cs typeface="Calibri"/>
              </a:rPr>
              <a:t>(3), 84.</a:t>
            </a:r>
            <a:endParaRPr lang="en-US" dirty="0">
              <a:ea typeface="Calibri" panose="020F0502020204030204"/>
              <a:cs typeface="Calibri" panose="020F0502020204030204"/>
            </a:endParaRPr>
          </a:p>
          <a:p>
            <a:pPr marL="0" indent="0">
              <a:buNone/>
            </a:pPr>
            <a:r>
              <a:rPr lang="en-US" sz="2400" dirty="0">
                <a:ea typeface="Calibri"/>
                <a:cs typeface="Calibri"/>
              </a:rPr>
              <a:t>Oluo, I. (2019). </a:t>
            </a:r>
            <a:r>
              <a:rPr lang="en-US" sz="2400" i="1" dirty="0">
                <a:ea typeface="Calibri"/>
                <a:cs typeface="Calibri"/>
              </a:rPr>
              <a:t>So you want to talk about race</a:t>
            </a:r>
            <a:r>
              <a:rPr lang="en-US" sz="2400" dirty="0">
                <a:ea typeface="Calibri"/>
                <a:cs typeface="Calibri"/>
              </a:rPr>
              <a:t>. Hachette UK.</a:t>
            </a:r>
            <a:endParaRPr lang="en-US" dirty="0">
              <a:ea typeface="Calibri" panose="020F0502020204030204"/>
              <a:cs typeface="Calibri" panose="020F0502020204030204"/>
            </a:endParaRPr>
          </a:p>
          <a:p>
            <a:pPr marL="0" indent="0">
              <a:buNone/>
            </a:pPr>
            <a:r>
              <a:rPr lang="en-US" sz="2400" dirty="0">
                <a:ea typeface="Calibri"/>
                <a:cs typeface="Calibri"/>
              </a:rPr>
              <a:t>Robinson, I. (N.D.). The Power of Language: How Woke went from “Black” to “Bad”.  Legal Defense Fund</a:t>
            </a:r>
            <a:endParaRPr lang="en-US" dirty="0">
              <a:ea typeface="Calibri" panose="020F0502020204030204"/>
              <a:cs typeface="Calibri" panose="020F0502020204030204"/>
            </a:endParaRPr>
          </a:p>
          <a:p>
            <a:pPr marL="0" indent="0">
              <a:buNone/>
            </a:pPr>
            <a:r>
              <a:rPr lang="en-US" sz="2400" dirty="0">
                <a:ea typeface="Calibri"/>
                <a:cs typeface="Calibri"/>
              </a:rPr>
              <a:t>Scafidi, S. (2005). </a:t>
            </a:r>
            <a:r>
              <a:rPr lang="en-US" sz="2400" i="1" dirty="0">
                <a:ea typeface="Calibri"/>
                <a:cs typeface="Calibri"/>
              </a:rPr>
              <a:t>Who owns culture?: Appropriation and authenticity in American law</a:t>
            </a:r>
            <a:r>
              <a:rPr lang="en-US" sz="2400" dirty="0">
                <a:ea typeface="Calibri"/>
                <a:cs typeface="Calibri"/>
              </a:rPr>
              <a:t>. Rutgers University Press.</a:t>
            </a:r>
            <a:endParaRPr lang="en-US" dirty="0">
              <a:ea typeface="Calibri" panose="020F0502020204030204"/>
              <a:cs typeface="Calibri" panose="020F0502020204030204"/>
            </a:endParaRPr>
          </a:p>
          <a:p>
            <a:pPr marL="0" indent="0">
              <a:buNone/>
            </a:pPr>
            <a:r>
              <a:rPr lang="en-US" sz="2400" dirty="0">
                <a:ea typeface="Calibri"/>
                <a:cs typeface="Calibri"/>
              </a:rPr>
              <a:t>YouGov Poll </a:t>
            </a:r>
            <a:r>
              <a:rPr lang="en-US" sz="2400" u="sng" dirty="0">
                <a:solidFill>
                  <a:srgbClr val="0563C1"/>
                </a:solidFill>
                <a:ea typeface="Calibri"/>
                <a:cs typeface="Calibri"/>
                <a:hlinkClick r:id="rId2"/>
              </a:rPr>
              <a:t>What does woke mean to Britons? [YouGov poll 26-28 February 2021]</a:t>
            </a:r>
            <a:endParaRPr lang="en-US" dirty="0">
              <a:ea typeface="Calibri" panose="020F0502020204030204"/>
              <a:cs typeface="Calibri" panose="020F0502020204030204"/>
            </a:endParaRPr>
          </a:p>
          <a:p>
            <a:pPr marL="0" indent="0">
              <a:buNone/>
            </a:pPr>
            <a:r>
              <a:rPr lang="en-US" sz="2400" dirty="0">
                <a:ea typeface="Calibri"/>
                <a:cs typeface="Calibri"/>
              </a:rPr>
              <a:t>YouGov Poll </a:t>
            </a:r>
            <a:r>
              <a:rPr lang="en-US" sz="2400" u="sng" dirty="0">
                <a:solidFill>
                  <a:srgbClr val="0563C1"/>
                </a:solidFill>
                <a:ea typeface="Calibri"/>
                <a:cs typeface="Calibri"/>
                <a:hlinkClick r:id="rId3"/>
              </a:rPr>
              <a:t>What does woke mean to Britons? [Updated -  YouGov poll July 2022]</a:t>
            </a:r>
            <a:endParaRPr lang="en-US" dirty="0">
              <a:ea typeface="Calibri" panose="020F0502020204030204"/>
              <a:cs typeface="Calibri" panose="020F0502020204030204"/>
            </a:endParaRPr>
          </a:p>
          <a:p>
            <a:pPr marL="0" indent="0">
              <a:buNone/>
            </a:pPr>
            <a:endParaRPr lang="en-US" dirty="0">
              <a:ea typeface="Calibri" panose="020F0502020204030204"/>
              <a:cs typeface="Calibri" panose="020F0502020204030204"/>
            </a:endParaRPr>
          </a:p>
        </p:txBody>
      </p:sp>
      <p:sp>
        <p:nvSpPr>
          <p:cNvPr id="4" name="Rectangle 3">
            <a:extLst>
              <a:ext uri="{FF2B5EF4-FFF2-40B4-BE49-F238E27FC236}">
                <a16:creationId xmlns:a16="http://schemas.microsoft.com/office/drawing/2014/main" id="{1E5FBC0A-6B67-5B2B-3708-E67D42BE8569}"/>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299023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0661-5E4B-AE83-046F-0AB826E69847}"/>
              </a:ext>
            </a:extLst>
          </p:cNvPr>
          <p:cNvSpPr>
            <a:spLocks noGrp="1"/>
          </p:cNvSpPr>
          <p:nvPr>
            <p:ph type="title"/>
          </p:nvPr>
        </p:nvSpPr>
        <p:spPr>
          <a:xfrm>
            <a:off x="751653" y="1169305"/>
            <a:ext cx="10515600" cy="1325563"/>
          </a:xfrm>
        </p:spPr>
        <p:txBody>
          <a:bodyPr>
            <a:normAutofit/>
          </a:bodyPr>
          <a:lstStyle/>
          <a:p>
            <a:pPr algn="ctr"/>
            <a:r>
              <a:rPr lang="en-GB" sz="7200" b="1" dirty="0">
                <a:latin typeface="Arial" panose="020B0604020202020204" pitchFamily="34" charset="0"/>
                <a:ea typeface="Calibri Light"/>
                <a:cs typeface="Arial" panose="020B0604020202020204" pitchFamily="34" charset="0"/>
              </a:rPr>
              <a:t>Thank You</a:t>
            </a:r>
          </a:p>
        </p:txBody>
      </p:sp>
      <p:sp>
        <p:nvSpPr>
          <p:cNvPr id="3" name="Content Placeholder 2">
            <a:extLst>
              <a:ext uri="{FF2B5EF4-FFF2-40B4-BE49-F238E27FC236}">
                <a16:creationId xmlns:a16="http://schemas.microsoft.com/office/drawing/2014/main" id="{58F82F44-2896-CC81-CEAD-C8E22DD93388}"/>
              </a:ext>
            </a:extLst>
          </p:cNvPr>
          <p:cNvSpPr>
            <a:spLocks noGrp="1"/>
          </p:cNvSpPr>
          <p:nvPr>
            <p:ph idx="1"/>
          </p:nvPr>
        </p:nvSpPr>
        <p:spPr>
          <a:xfrm>
            <a:off x="751653" y="2304901"/>
            <a:ext cx="10515600" cy="632778"/>
          </a:xfrm>
        </p:spPr>
        <p:txBody>
          <a:bodyPr vert="horz" lIns="91440" tIns="45720" rIns="91440" bIns="45720" rtlCol="0" anchor="t">
            <a:noAutofit/>
          </a:bodyPr>
          <a:lstStyle/>
          <a:p>
            <a:pPr marL="0" indent="0" algn="ctr">
              <a:buNone/>
            </a:pPr>
            <a:r>
              <a:rPr lang="en-GB" sz="9600" dirty="0">
                <a:solidFill>
                  <a:srgbClr val="92D050"/>
                </a:solidFill>
                <a:latin typeface="Arial" panose="020B0604020202020204" pitchFamily="34" charset="0"/>
                <a:ea typeface="Calibri"/>
                <a:cs typeface="Arial" panose="020B0604020202020204" pitchFamily="34" charset="0"/>
              </a:rPr>
              <a:t>Questions</a:t>
            </a:r>
          </a:p>
        </p:txBody>
      </p:sp>
      <p:sp>
        <p:nvSpPr>
          <p:cNvPr id="4" name="Flowchart: Connector 3">
            <a:extLst>
              <a:ext uri="{FF2B5EF4-FFF2-40B4-BE49-F238E27FC236}">
                <a16:creationId xmlns:a16="http://schemas.microsoft.com/office/drawing/2014/main" id="{AE230CF5-2F11-3B44-AEF0-12F3C0E42E43}"/>
              </a:ext>
              <a:ext uri="{C183D7F6-B498-43B3-948B-1728B52AA6E4}">
                <adec:decorative xmlns:adec="http://schemas.microsoft.com/office/drawing/2017/decorative" val="1"/>
              </a:ext>
            </a:extLst>
          </p:cNvPr>
          <p:cNvSpPr/>
          <p:nvPr/>
        </p:nvSpPr>
        <p:spPr>
          <a:xfrm>
            <a:off x="-490064" y="-1158634"/>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E55C3C58-CC19-9D8F-E6FA-2B63046C00CE}"/>
              </a:ext>
              <a:ext uri="{C183D7F6-B498-43B3-948B-1728B52AA6E4}">
                <adec:decorative xmlns:adec="http://schemas.microsoft.com/office/drawing/2017/decorative" val="1"/>
              </a:ext>
            </a:extLst>
          </p:cNvPr>
          <p:cNvSpPr/>
          <p:nvPr/>
        </p:nvSpPr>
        <p:spPr>
          <a:xfrm>
            <a:off x="-337665" y="-1020637"/>
            <a:ext cx="1460009" cy="2317267"/>
          </a:xfrm>
          <a:prstGeom prst="flowChartConnector">
            <a:avLst/>
          </a:prstGeom>
          <a:noFill/>
          <a:ln w="762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6" name="Flowchart: Connector 5">
            <a:extLst>
              <a:ext uri="{FF2B5EF4-FFF2-40B4-BE49-F238E27FC236}">
                <a16:creationId xmlns:a16="http://schemas.microsoft.com/office/drawing/2014/main" id="{C3CD78EA-9710-55AF-1AFE-61A004147EF6}"/>
              </a:ext>
              <a:ext uri="{C183D7F6-B498-43B3-948B-1728B52AA6E4}">
                <adec:decorative xmlns:adec="http://schemas.microsoft.com/office/drawing/2017/decorative" val="1"/>
              </a:ext>
            </a:extLst>
          </p:cNvPr>
          <p:cNvSpPr/>
          <p:nvPr/>
        </p:nvSpPr>
        <p:spPr>
          <a:xfrm>
            <a:off x="11516327" y="1311345"/>
            <a:ext cx="1460009" cy="2317267"/>
          </a:xfrm>
          <a:prstGeom prst="flowChartConnector">
            <a:avLst/>
          </a:prstGeom>
          <a:noFill/>
          <a:ln w="762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3BDA69A5-2049-9AE3-098C-5DAFEEB133A8}"/>
              </a:ext>
              <a:ext uri="{C183D7F6-B498-43B3-948B-1728B52AA6E4}">
                <adec:decorative xmlns:adec="http://schemas.microsoft.com/office/drawing/2017/decorative" val="1"/>
              </a:ext>
            </a:extLst>
          </p:cNvPr>
          <p:cNvSpPr/>
          <p:nvPr/>
        </p:nvSpPr>
        <p:spPr>
          <a:xfrm>
            <a:off x="-788456" y="4854723"/>
            <a:ext cx="3821599" cy="2317267"/>
          </a:xfrm>
          <a:prstGeom prst="flowChartConnector">
            <a:avLst/>
          </a:prstGeom>
          <a:noFill/>
          <a:ln w="762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521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0422" y="751924"/>
            <a:ext cx="7015550" cy="2790949"/>
          </a:xfrm>
        </p:spPr>
        <p:txBody>
          <a:bodyPr>
            <a:normAutofit fontScale="90000"/>
          </a:bodyPr>
          <a:lstStyle/>
          <a:p>
            <a:pPr algn="l"/>
            <a:r>
              <a:rPr lang="en-GB" sz="6600" b="1" dirty="0">
                <a:solidFill>
                  <a:schemeClr val="accent6"/>
                </a:solidFill>
                <a:latin typeface="Arial" panose="020B0604020202020204" pitchFamily="34" charset="0"/>
                <a:ea typeface="Calibri Light"/>
                <a:cs typeface="Arial" panose="020B0604020202020204" pitchFamily="34" charset="0"/>
              </a:rPr>
              <a:t>That’s Not What That Word Means...</a:t>
            </a:r>
            <a:br>
              <a:rPr lang="en-GB" sz="6600" b="1" dirty="0">
                <a:solidFill>
                  <a:schemeClr val="accent6"/>
                </a:solidFill>
                <a:latin typeface="Arial" panose="020B0604020202020204" pitchFamily="34" charset="0"/>
                <a:ea typeface="Calibri Light"/>
                <a:cs typeface="Arial" panose="020B0604020202020204" pitchFamily="34" charset="0"/>
              </a:rPr>
            </a:br>
            <a:r>
              <a:rPr lang="en-GB" sz="3600" b="1" dirty="0">
                <a:solidFill>
                  <a:schemeClr val="accent6"/>
                </a:solidFill>
                <a:latin typeface="Arial" panose="020B0604020202020204" pitchFamily="34" charset="0"/>
                <a:ea typeface="Calibri Light"/>
                <a:cs typeface="Arial" panose="020B0604020202020204" pitchFamily="34" charset="0"/>
              </a:rPr>
              <a:t>APS Words Matter Seminar</a:t>
            </a:r>
            <a:endParaRPr lang="en-US" sz="8000" dirty="0">
              <a:solidFill>
                <a:schemeClr val="accent6"/>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3510" y="4565501"/>
            <a:ext cx="6083345" cy="1038225"/>
          </a:xfrm>
        </p:spPr>
        <p:txBody>
          <a:bodyPr vert="horz" lIns="91440" tIns="45720" rIns="91440" bIns="45720" rtlCol="0" anchor="t">
            <a:noAutofit/>
          </a:bodyPr>
          <a:lstStyle/>
          <a:p>
            <a:pPr algn="l"/>
            <a:r>
              <a:rPr lang="en-GB" sz="2800" dirty="0">
                <a:latin typeface="Arial" panose="020B0604020202020204" pitchFamily="34" charset="0"/>
                <a:ea typeface="Calibri"/>
                <a:cs typeface="Arial" panose="020B0604020202020204" pitchFamily="34" charset="0"/>
              </a:rPr>
              <a:t>Presenters:</a:t>
            </a:r>
          </a:p>
          <a:p>
            <a:pPr algn="l"/>
            <a:r>
              <a:rPr lang="en-GB" sz="2800" dirty="0">
                <a:latin typeface="Arial" panose="020B0604020202020204" pitchFamily="34" charset="0"/>
                <a:ea typeface="Calibri"/>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gn="l"/>
            <a:r>
              <a:rPr lang="en-GB" sz="2800" dirty="0">
                <a:latin typeface="Arial" panose="020B0604020202020204" pitchFamily="34" charset="0"/>
                <a:ea typeface="Calibri"/>
                <a:cs typeface="Arial" panose="020B0604020202020204" pitchFamily="34" charset="0"/>
              </a:rPr>
              <a:t>Fatmata K Daramy</a:t>
            </a:r>
            <a:endParaRPr lang="en-GB" sz="2800" dirty="0">
              <a:latin typeface="Arial" panose="020B0604020202020204" pitchFamily="34" charset="0"/>
              <a:cs typeface="Arial" panose="020B0604020202020204" pitchFamily="34" charset="0"/>
            </a:endParaRPr>
          </a:p>
          <a:p>
            <a:pPr algn="l"/>
            <a:r>
              <a:rPr lang="en-GB" sz="2800" dirty="0">
                <a:latin typeface="Arial" panose="020B0604020202020204" pitchFamily="34" charset="0"/>
                <a:ea typeface="Calibri"/>
                <a:cs typeface="Arial" panose="020B0604020202020204" pitchFamily="34" charset="0"/>
              </a:rPr>
              <a:t>Dr </a:t>
            </a:r>
            <a:r>
              <a:rPr lang="en-GB" sz="2800" dirty="0">
                <a:latin typeface="Arial" panose="020B0604020202020204" pitchFamily="34" charset="0"/>
                <a:ea typeface="+mn-lt"/>
                <a:cs typeface="Arial" panose="020B0604020202020204" pitchFamily="34" charset="0"/>
              </a:rPr>
              <a:t>Constantino </a:t>
            </a:r>
            <a:r>
              <a:rPr lang="en-GB" sz="2800" dirty="0" err="1">
                <a:latin typeface="Arial" panose="020B0604020202020204" pitchFamily="34" charset="0"/>
                <a:ea typeface="+mn-lt"/>
                <a:cs typeface="Arial" panose="020B0604020202020204" pitchFamily="34" charset="0"/>
              </a:rPr>
              <a:t>Dumangane</a:t>
            </a:r>
            <a:endParaRPr lang="en-GB" sz="2800" dirty="0">
              <a:latin typeface="Arial" panose="020B0604020202020204" pitchFamily="34" charset="0"/>
              <a:ea typeface="Calibri"/>
              <a:cs typeface="Arial" panose="020B0604020202020204" pitchFamily="34" charset="0"/>
            </a:endParaRPr>
          </a:p>
        </p:txBody>
      </p:sp>
      <p:sp>
        <p:nvSpPr>
          <p:cNvPr id="4" name="Flowchart: Connector 3">
            <a:extLst>
              <a:ext uri="{FF2B5EF4-FFF2-40B4-BE49-F238E27FC236}">
                <a16:creationId xmlns:a16="http://schemas.microsoft.com/office/drawing/2014/main" id="{D29B8C54-8CA1-BA28-9788-FB159CD96091}"/>
              </a:ext>
              <a:ext uri="{C183D7F6-B498-43B3-948B-1728B52AA6E4}">
                <adec:decorative xmlns:adec="http://schemas.microsoft.com/office/drawing/2017/decorative" val="1"/>
              </a:ext>
            </a:extLst>
          </p:cNvPr>
          <p:cNvSpPr/>
          <p:nvPr/>
        </p:nvSpPr>
        <p:spPr>
          <a:xfrm>
            <a:off x="10279329" y="-650513"/>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F9FFBAE6-E148-87B9-648D-90A19B1E6B74}"/>
              </a:ext>
              <a:ext uri="{C183D7F6-B498-43B3-948B-1728B52AA6E4}">
                <adec:decorative xmlns:adec="http://schemas.microsoft.com/office/drawing/2017/decorative" val="1"/>
              </a:ext>
            </a:extLst>
          </p:cNvPr>
          <p:cNvSpPr/>
          <p:nvPr/>
        </p:nvSpPr>
        <p:spPr>
          <a:xfrm>
            <a:off x="6861068" y="5424049"/>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6" descr="A scrabble game that says &quot;choose your words&quot;&#10;">
            <a:extLst>
              <a:ext uri="{FF2B5EF4-FFF2-40B4-BE49-F238E27FC236}">
                <a16:creationId xmlns:a16="http://schemas.microsoft.com/office/drawing/2014/main" id="{89E04B37-C086-E945-7F6B-39E894544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521" y="2406372"/>
            <a:ext cx="4156845" cy="2273002"/>
          </a:xfrm>
          <a:prstGeom prst="ellipse">
            <a:avLst/>
          </a:prstGeom>
          <a:ln w="63500" cap="rnd">
            <a:solidFill>
              <a:schemeClr val="bg1">
                <a:lumMod val="9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D29B8C54-8CA1-BA28-9788-FB159CD96091}"/>
              </a:ext>
              <a:ext uri="{C183D7F6-B498-43B3-948B-1728B52AA6E4}">
                <adec:decorative xmlns:adec="http://schemas.microsoft.com/office/drawing/2017/decorative" val="1"/>
              </a:ext>
            </a:extLst>
          </p:cNvPr>
          <p:cNvSpPr/>
          <p:nvPr/>
        </p:nvSpPr>
        <p:spPr>
          <a:xfrm>
            <a:off x="10279329" y="-650513"/>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F9FFBAE6-E148-87B9-648D-90A19B1E6B74}"/>
              </a:ext>
              <a:ext uri="{C183D7F6-B498-43B3-948B-1728B52AA6E4}">
                <adec:decorative xmlns:adec="http://schemas.microsoft.com/office/drawing/2017/decorative" val="1"/>
              </a:ext>
            </a:extLst>
          </p:cNvPr>
          <p:cNvSpPr/>
          <p:nvPr/>
        </p:nvSpPr>
        <p:spPr>
          <a:xfrm>
            <a:off x="6861068" y="5424049"/>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7B8502E0-A664-E64B-8B75-37546483EB95}"/>
              </a:ext>
            </a:extLst>
          </p:cNvPr>
          <p:cNvSpPr txBox="1">
            <a:spLocks noGrp="1"/>
          </p:cNvSpPr>
          <p:nvPr>
            <p:ph type="title" idx="4294967295"/>
          </p:nvPr>
        </p:nvSpPr>
        <p:spPr>
          <a:xfrm>
            <a:off x="838200" y="-44784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accent6"/>
                </a:solidFill>
                <a:effectLst/>
                <a:uLnTx/>
                <a:uFillTx/>
                <a:latin typeface="Arial" panose="020B0604020202020204" pitchFamily="34" charset="0"/>
                <a:ea typeface="Calibri Light"/>
                <a:cs typeface="Arial" panose="020B0604020202020204" pitchFamily="34" charset="0"/>
              </a:rPr>
              <a:t>Contents</a:t>
            </a:r>
            <a:r>
              <a:rPr kumimoji="0" lang="en-GB" sz="6000" b="1" i="0" u="none" strike="noStrike" kern="1200" cap="none" spc="0" normalizeH="0" baseline="0" noProof="0" dirty="0">
                <a:ln>
                  <a:noFill/>
                </a:ln>
                <a:solidFill>
                  <a:srgbClr val="7030A0"/>
                </a:solidFill>
                <a:effectLst/>
                <a:uLnTx/>
                <a:uFillTx/>
                <a:latin typeface="Bahnschrift"/>
                <a:ea typeface="Calibri Light"/>
                <a:cs typeface="Calibri Light"/>
              </a:rPr>
              <a:t> </a:t>
            </a:r>
          </a:p>
        </p:txBody>
      </p:sp>
      <p:sp>
        <p:nvSpPr>
          <p:cNvPr id="13" name="TextBox 12">
            <a:extLst>
              <a:ext uri="{FF2B5EF4-FFF2-40B4-BE49-F238E27FC236}">
                <a16:creationId xmlns:a16="http://schemas.microsoft.com/office/drawing/2014/main" id="{DAD1719D-B0D5-7B4B-4B5A-04196FC2916F}"/>
              </a:ext>
            </a:extLst>
          </p:cNvPr>
          <p:cNvSpPr txBox="1"/>
          <p:nvPr/>
        </p:nvSpPr>
        <p:spPr>
          <a:xfrm>
            <a:off x="338139" y="1361398"/>
            <a:ext cx="8179559" cy="4062651"/>
          </a:xfrm>
          <a:prstGeom prst="rect">
            <a:avLst/>
          </a:prstGeom>
          <a:noFill/>
        </p:spPr>
        <p:txBody>
          <a:bodyPr wrap="square">
            <a:spAutoFit/>
          </a:bodyPr>
          <a:lstStyle/>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Padlet </a:t>
            </a:r>
          </a:p>
          <a:p>
            <a:pPr>
              <a:buClr>
                <a:srgbClr val="92D050"/>
              </a:buClr>
              <a:buFont typeface="Wingdings" panose="020B0604020202020204" pitchFamily="34" charset="0"/>
              <a:buChar char="q"/>
            </a:pPr>
            <a:endParaRPr lang="en-US" sz="2000" dirty="0">
              <a:latin typeface="Arial" panose="020B0604020202020204" pitchFamily="34" charset="0"/>
              <a:cs typeface="Arial" panose="020B0604020202020204" pitchFamily="34" charset="0"/>
            </a:endParaRPr>
          </a:p>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Misunderstanding &amp; Misappropriation of Words</a:t>
            </a:r>
          </a:p>
          <a:p>
            <a:pPr>
              <a:buClr>
                <a:srgbClr val="92D050"/>
              </a:buClr>
              <a:buFont typeface="Wingdings" panose="020B0604020202020204" pitchFamily="34" charset="0"/>
              <a:buChar char="q"/>
            </a:pPr>
            <a:endParaRPr lang="en-US" sz="2000" dirty="0">
              <a:latin typeface="Arial" panose="020B0604020202020204" pitchFamily="34" charset="0"/>
              <a:ea typeface="Calibri"/>
              <a:cs typeface="Arial" panose="020B0604020202020204" pitchFamily="34" charset="0"/>
            </a:endParaRPr>
          </a:p>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History of Woke </a:t>
            </a:r>
          </a:p>
          <a:p>
            <a:pPr>
              <a:buClr>
                <a:srgbClr val="92D050"/>
              </a:buClr>
              <a:buFont typeface="Wingdings" panose="020B0604020202020204" pitchFamily="34" charset="0"/>
              <a:buChar char="q"/>
            </a:pPr>
            <a:endParaRPr lang="en-US" sz="2000" dirty="0">
              <a:latin typeface="Arial" panose="020B0604020202020204" pitchFamily="34" charset="0"/>
              <a:ea typeface="Calibri"/>
              <a:cs typeface="Arial" panose="020B0604020202020204" pitchFamily="34" charset="0"/>
            </a:endParaRPr>
          </a:p>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The Complicated and the Problematic: When words become mainstream</a:t>
            </a:r>
          </a:p>
          <a:p>
            <a:pPr>
              <a:buClr>
                <a:srgbClr val="92D050"/>
              </a:buClr>
              <a:buFont typeface="Wingdings" panose="020B0604020202020204" pitchFamily="34" charset="0"/>
              <a:buChar char="q"/>
            </a:pPr>
            <a:endParaRPr lang="en-GB" sz="2000" dirty="0">
              <a:latin typeface="Arial" panose="020B0604020202020204" pitchFamily="34" charset="0"/>
              <a:ea typeface="Calibri"/>
              <a:cs typeface="Arial" panose="020B0604020202020204" pitchFamily="34" charset="0"/>
            </a:endParaRPr>
          </a:p>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Woke in the British Context</a:t>
            </a:r>
          </a:p>
          <a:p>
            <a:pPr>
              <a:buClr>
                <a:srgbClr val="92D050"/>
              </a:buClr>
              <a:buFont typeface="Wingdings" panose="020B0604020202020204" pitchFamily="34" charset="0"/>
              <a:buChar char="q"/>
            </a:pPr>
            <a:endParaRPr lang="en-GB" sz="2000" dirty="0">
              <a:latin typeface="Arial" panose="020B0604020202020204" pitchFamily="34" charset="0"/>
              <a:ea typeface="Calibri"/>
              <a:cs typeface="Arial" panose="020B0604020202020204" pitchFamily="34" charset="0"/>
            </a:endParaRPr>
          </a:p>
          <a:p>
            <a:pPr>
              <a:buClr>
                <a:srgbClr val="92D050"/>
              </a:buClr>
              <a:buFont typeface="Wingdings" panose="020B0604020202020204" pitchFamily="34" charset="0"/>
              <a:buChar char="q"/>
            </a:pPr>
            <a:r>
              <a:rPr lang="en-GB" sz="2000" dirty="0">
                <a:latin typeface="Arial" panose="020B0604020202020204" pitchFamily="34" charset="0"/>
                <a:ea typeface="Calibri"/>
                <a:cs typeface="Arial" panose="020B0604020202020204" pitchFamily="34" charset="0"/>
              </a:rPr>
              <a:t>Glossary </a:t>
            </a:r>
            <a:endParaRPr lang="en-US" sz="2000" dirty="0">
              <a:latin typeface="Arial" panose="020B0604020202020204" pitchFamily="34" charset="0"/>
              <a:ea typeface="Calibri"/>
              <a:cs typeface="Arial" panose="020B0604020202020204" pitchFamily="34" charset="0"/>
            </a:endParaRPr>
          </a:p>
          <a:p>
            <a:pPr>
              <a:buFont typeface="Wingdings" panose="020B0604020202020204" pitchFamily="34" charset="0"/>
              <a:buChar char="q"/>
            </a:pPr>
            <a:endParaRPr lang="en-GB" dirty="0">
              <a:ea typeface="Calibri"/>
              <a:cs typeface="Calibri"/>
            </a:endParaRPr>
          </a:p>
        </p:txBody>
      </p:sp>
      <p:pic>
        <p:nvPicPr>
          <p:cNvPr id="14" name="Picture 13" descr="picture of a hand writing down the word 'introduction' with a blue pen&#10;">
            <a:extLst>
              <a:ext uri="{FF2B5EF4-FFF2-40B4-BE49-F238E27FC236}">
                <a16:creationId xmlns:a16="http://schemas.microsoft.com/office/drawing/2014/main" id="{07273200-76BD-AB2D-DA32-FCF41FBA824C}"/>
              </a:ext>
            </a:extLst>
          </p:cNvPr>
          <p:cNvPicPr>
            <a:picLocks noChangeAspect="1"/>
          </p:cNvPicPr>
          <p:nvPr/>
        </p:nvPicPr>
        <p:blipFill>
          <a:blip r:embed="rId3"/>
          <a:stretch>
            <a:fillRect/>
          </a:stretch>
        </p:blipFill>
        <p:spPr>
          <a:xfrm>
            <a:off x="8974898" y="1902565"/>
            <a:ext cx="2991633" cy="38663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674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14C2-DE77-500C-DECC-B51D7D64A393}"/>
              </a:ext>
            </a:extLst>
          </p:cNvPr>
          <p:cNvSpPr>
            <a:spLocks noGrp="1"/>
          </p:cNvSpPr>
          <p:nvPr>
            <p:ph type="title"/>
          </p:nvPr>
        </p:nvSpPr>
        <p:spPr>
          <a:xfrm>
            <a:off x="287530" y="-172533"/>
            <a:ext cx="10515600" cy="1325563"/>
          </a:xfrm>
        </p:spPr>
        <p:txBody>
          <a:bodyPr/>
          <a:lstStyle/>
          <a:p>
            <a:pPr algn="ctr"/>
            <a:r>
              <a:rPr lang="en-GB" dirty="0">
                <a:latin typeface="Bahnschrift"/>
                <a:ea typeface="Calibri Light"/>
                <a:cs typeface="Calibri Light"/>
              </a:rPr>
              <a:t> </a:t>
            </a:r>
            <a:r>
              <a:rPr lang="en-GB" b="1" dirty="0">
                <a:solidFill>
                  <a:srgbClr val="92D050"/>
                </a:solidFill>
                <a:latin typeface="Arial" panose="020B0604020202020204" pitchFamily="34" charset="0"/>
                <a:ea typeface="Calibri Light"/>
                <a:cs typeface="Arial" panose="020B0604020202020204" pitchFamily="34" charset="0"/>
              </a:rPr>
              <a:t>What Is The Definition of Woke?</a:t>
            </a:r>
            <a:endParaRPr lang="en-US" b="1" dirty="0">
              <a:solidFill>
                <a:srgbClr val="92D05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334CC7-9624-3CD0-59BF-684B8BD706D8}"/>
              </a:ext>
            </a:extLst>
          </p:cNvPr>
          <p:cNvSpPr>
            <a:spLocks noGrp="1"/>
          </p:cNvSpPr>
          <p:nvPr>
            <p:ph idx="1"/>
          </p:nvPr>
        </p:nvSpPr>
        <p:spPr>
          <a:xfrm>
            <a:off x="74112" y="1606976"/>
            <a:ext cx="5606441" cy="1079818"/>
          </a:xfrm>
        </p:spPr>
        <p:txBody>
          <a:bodyPr vert="horz" lIns="91440" tIns="45720" rIns="91440" bIns="45720" rtlCol="0" anchor="t">
            <a:noAutofit/>
          </a:bodyPr>
          <a:lstStyle/>
          <a:p>
            <a:pPr marL="0" indent="0">
              <a:buNone/>
            </a:pPr>
            <a:r>
              <a:rPr lang="en-GB" sz="4000" b="1" dirty="0">
                <a:ea typeface="+mn-lt"/>
                <a:cs typeface="+mn-lt"/>
              </a:rPr>
              <a:t>Use the </a:t>
            </a:r>
            <a:r>
              <a:rPr lang="en-GB" sz="4000" b="1" dirty="0" err="1">
                <a:ea typeface="+mn-lt"/>
                <a:cs typeface="+mn-lt"/>
              </a:rPr>
              <a:t>padlet</a:t>
            </a:r>
            <a:r>
              <a:rPr lang="en-GB" sz="4000" b="1" dirty="0">
                <a:ea typeface="+mn-lt"/>
                <a:cs typeface="+mn-lt"/>
              </a:rPr>
              <a:t> link in the chat,  or QR code below to define the word 'Woke' </a:t>
            </a:r>
            <a:endParaRPr lang="en-GB" sz="4000" b="1" dirty="0">
              <a:ea typeface="Calibri" panose="020F0502020204030204"/>
              <a:cs typeface="Calibri" panose="020F0502020204030204"/>
            </a:endParaRPr>
          </a:p>
        </p:txBody>
      </p:sp>
      <p:pic>
        <p:nvPicPr>
          <p:cNvPr id="4" name="Picture 3" descr="QR code for this padlet">
            <a:extLst>
              <a:ext uri="{FF2B5EF4-FFF2-40B4-BE49-F238E27FC236}">
                <a16:creationId xmlns:a16="http://schemas.microsoft.com/office/drawing/2014/main" id="{39A55190-A187-AFC9-0DC1-B6EC3BFFA2C5}"/>
              </a:ext>
            </a:extLst>
          </p:cNvPr>
          <p:cNvPicPr>
            <a:picLocks noChangeAspect="1"/>
          </p:cNvPicPr>
          <p:nvPr/>
        </p:nvPicPr>
        <p:blipFill>
          <a:blip r:embed="rId3"/>
          <a:stretch>
            <a:fillRect/>
          </a:stretch>
        </p:blipFill>
        <p:spPr>
          <a:xfrm>
            <a:off x="2865938" y="4599547"/>
            <a:ext cx="2015038" cy="2015038"/>
          </a:xfrm>
          <a:prstGeom prst="rect">
            <a:avLst/>
          </a:prstGeom>
        </p:spPr>
      </p:pic>
      <p:sp>
        <p:nvSpPr>
          <p:cNvPr id="5" name="Rectangle 4">
            <a:extLst>
              <a:ext uri="{FF2B5EF4-FFF2-40B4-BE49-F238E27FC236}">
                <a16:creationId xmlns:a16="http://schemas.microsoft.com/office/drawing/2014/main" id="{A5A07600-898B-26DF-D786-F560CE19C6F3}"/>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pic>
        <p:nvPicPr>
          <p:cNvPr id="11" name="Picture 10" descr="picture of a laptop with the word 'awake' written on the screen&#10;">
            <a:extLst>
              <a:ext uri="{FF2B5EF4-FFF2-40B4-BE49-F238E27FC236}">
                <a16:creationId xmlns:a16="http://schemas.microsoft.com/office/drawing/2014/main" id="{4B2FAD6B-D278-1387-FB85-ADFA9BE9C8D7}"/>
              </a:ext>
            </a:extLst>
          </p:cNvPr>
          <p:cNvPicPr>
            <a:picLocks noChangeAspect="1"/>
          </p:cNvPicPr>
          <p:nvPr/>
        </p:nvPicPr>
        <p:blipFill rotWithShape="1">
          <a:blip r:embed="rId4"/>
          <a:srcRect t="7856" r="4807" b="4957"/>
          <a:stretch/>
        </p:blipFill>
        <p:spPr>
          <a:xfrm>
            <a:off x="6096000" y="1606976"/>
            <a:ext cx="6096000" cy="4134297"/>
          </a:xfrm>
          <a:prstGeom prst="rect">
            <a:avLst/>
          </a:prstGeom>
        </p:spPr>
      </p:pic>
    </p:spTree>
    <p:extLst>
      <p:ext uri="{BB962C8B-B14F-4D97-AF65-F5344CB8AC3E}">
        <p14:creationId xmlns:p14="http://schemas.microsoft.com/office/powerpoint/2010/main" val="191520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D29B8C54-8CA1-BA28-9788-FB159CD96091}"/>
              </a:ext>
              <a:ext uri="{C183D7F6-B498-43B3-948B-1728B52AA6E4}">
                <adec:decorative xmlns:adec="http://schemas.microsoft.com/office/drawing/2017/decorative" val="1"/>
              </a:ext>
            </a:extLst>
          </p:cNvPr>
          <p:cNvSpPr/>
          <p:nvPr/>
        </p:nvSpPr>
        <p:spPr>
          <a:xfrm>
            <a:off x="10988166" y="-990742"/>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F9FFBAE6-E148-87B9-648D-90A19B1E6B74}"/>
              </a:ext>
              <a:ext uri="{C183D7F6-B498-43B3-948B-1728B52AA6E4}">
                <adec:decorative xmlns:adec="http://schemas.microsoft.com/office/drawing/2017/decorative" val="1"/>
              </a:ext>
            </a:extLst>
          </p:cNvPr>
          <p:cNvSpPr/>
          <p:nvPr/>
        </p:nvSpPr>
        <p:spPr>
          <a:xfrm>
            <a:off x="4862147" y="6054915"/>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7B8502E0-A664-E64B-8B75-37546483EB95}"/>
              </a:ext>
            </a:extLst>
          </p:cNvPr>
          <p:cNvSpPr txBox="1">
            <a:spLocks noGrp="1"/>
          </p:cNvSpPr>
          <p:nvPr>
            <p:ph type="title" idx="4294967295"/>
          </p:nvPr>
        </p:nvSpPr>
        <p:spPr>
          <a:xfrm>
            <a:off x="575931" y="-55357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Calibri"/>
                <a:cs typeface="Arial" panose="020B0604020202020204" pitchFamily="34" charset="0"/>
              </a:rPr>
              <a:t>Misappropriation and Cultural Appropriation</a:t>
            </a:r>
            <a:endPar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Calibri Light"/>
              <a:cs typeface="Arial" panose="020B0604020202020204" pitchFamily="34" charset="0"/>
            </a:endParaRPr>
          </a:p>
        </p:txBody>
      </p:sp>
      <p:sp>
        <p:nvSpPr>
          <p:cNvPr id="3" name="TextBox 2">
            <a:extLst>
              <a:ext uri="{FF2B5EF4-FFF2-40B4-BE49-F238E27FC236}">
                <a16:creationId xmlns:a16="http://schemas.microsoft.com/office/drawing/2014/main" id="{C63BF213-E64D-3890-83B3-F34C5807F2A1}"/>
              </a:ext>
            </a:extLst>
          </p:cNvPr>
          <p:cNvSpPr txBox="1"/>
          <p:nvPr/>
        </p:nvSpPr>
        <p:spPr>
          <a:xfrm>
            <a:off x="24809" y="2244753"/>
            <a:ext cx="5738038" cy="4455835"/>
          </a:xfrm>
          <a:prstGeom prst="rect">
            <a:avLst/>
          </a:prstGeom>
          <a:noFill/>
        </p:spPr>
        <p:txBody>
          <a:bodyPr wrap="square">
            <a:spAutoFit/>
          </a:bodyPr>
          <a:lstStyle/>
          <a:p>
            <a:pPr>
              <a:lnSpc>
                <a:spcPct val="150000"/>
              </a:lnSpc>
            </a:pPr>
            <a:r>
              <a:rPr lang="en-US" sz="2400" dirty="0">
                <a:latin typeface="Arial" panose="020B0604020202020204" pitchFamily="34" charset="0"/>
                <a:ea typeface="Calibri" panose="020F0502020204030204"/>
                <a:cs typeface="Arial" panose="020B0604020202020204" pitchFamily="34" charset="0"/>
              </a:rPr>
              <a:t>When a group of people hijack a particular word or resource that has a historical context in a culture and declare their own misrepresentative definition of the word that catches on and then becomes </a:t>
            </a:r>
            <a:r>
              <a:rPr lang="en-US" sz="2400" dirty="0" err="1">
                <a:latin typeface="Arial" panose="020B0604020202020204" pitchFamily="34" charset="0"/>
                <a:ea typeface="Calibri" panose="020F0502020204030204"/>
                <a:cs typeface="Arial" panose="020B0604020202020204" pitchFamily="34" charset="0"/>
              </a:rPr>
              <a:t>normalised</a:t>
            </a:r>
            <a:r>
              <a:rPr lang="en-US" sz="2400" dirty="0">
                <a:latin typeface="Arial" panose="020B0604020202020204" pitchFamily="34" charset="0"/>
                <a:ea typeface="Calibri" panose="020F0502020204030204"/>
                <a:cs typeface="Arial" panose="020B0604020202020204" pitchFamily="34" charset="0"/>
              </a:rPr>
              <a:t> in society (</a:t>
            </a:r>
            <a:r>
              <a:rPr lang="en-US" sz="2400" dirty="0" err="1">
                <a:latin typeface="Arial" panose="020B0604020202020204" pitchFamily="34" charset="0"/>
                <a:ea typeface="Calibri" panose="020F0502020204030204"/>
                <a:cs typeface="Arial" panose="020B0604020202020204" pitchFamily="34" charset="0"/>
              </a:rPr>
              <a:t>Dumangane</a:t>
            </a:r>
            <a:r>
              <a:rPr lang="en-US" sz="2400" dirty="0">
                <a:latin typeface="Arial" panose="020B0604020202020204" pitchFamily="34" charset="0"/>
                <a:ea typeface="Calibri" panose="020F0502020204030204"/>
                <a:cs typeface="Arial" panose="020B0604020202020204" pitchFamily="34" charset="0"/>
              </a:rPr>
              <a:t> 2023, my definition)</a:t>
            </a:r>
          </a:p>
        </p:txBody>
      </p:sp>
      <p:sp>
        <p:nvSpPr>
          <p:cNvPr id="6" name="Title 1">
            <a:extLst>
              <a:ext uri="{FF2B5EF4-FFF2-40B4-BE49-F238E27FC236}">
                <a16:creationId xmlns:a16="http://schemas.microsoft.com/office/drawing/2014/main" id="{8163F934-EECF-3C3C-23F3-D4AB848F2645}"/>
              </a:ext>
            </a:extLst>
          </p:cNvPr>
          <p:cNvSpPr txBox="1">
            <a:spLocks/>
          </p:cNvSpPr>
          <p:nvPr/>
        </p:nvSpPr>
        <p:spPr>
          <a:xfrm>
            <a:off x="0" y="1695742"/>
            <a:ext cx="4281377" cy="48898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92D050"/>
                </a:solidFill>
                <a:latin typeface="Arial" panose="020B0604020202020204" pitchFamily="34" charset="0"/>
                <a:ea typeface="Calibri"/>
                <a:cs typeface="Arial" panose="020B0604020202020204" pitchFamily="34" charset="0"/>
              </a:rPr>
              <a:t>Misappropriation</a:t>
            </a:r>
            <a:endParaRPr lang="en-GB" sz="3600" b="1" dirty="0">
              <a:solidFill>
                <a:srgbClr val="92D050"/>
              </a:solidFill>
              <a:latin typeface="Arial" panose="020B0604020202020204" pitchFamily="34" charset="0"/>
              <a:ea typeface="Calibri Light"/>
              <a:cs typeface="Arial" panose="020B0604020202020204" pitchFamily="34" charset="0"/>
            </a:endParaRPr>
          </a:p>
        </p:txBody>
      </p:sp>
      <p:sp>
        <p:nvSpPr>
          <p:cNvPr id="7" name="Title 1">
            <a:extLst>
              <a:ext uri="{FF2B5EF4-FFF2-40B4-BE49-F238E27FC236}">
                <a16:creationId xmlns:a16="http://schemas.microsoft.com/office/drawing/2014/main" id="{54D62568-B9EE-308B-169E-534C53917790}"/>
              </a:ext>
            </a:extLst>
          </p:cNvPr>
          <p:cNvSpPr txBox="1">
            <a:spLocks/>
          </p:cNvSpPr>
          <p:nvPr/>
        </p:nvSpPr>
        <p:spPr>
          <a:xfrm>
            <a:off x="5833731" y="1662280"/>
            <a:ext cx="7035210" cy="6627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92D050"/>
                </a:solidFill>
                <a:latin typeface="Arial" panose="020B0604020202020204" pitchFamily="34" charset="0"/>
                <a:ea typeface="Calibri"/>
                <a:cs typeface="Arial" panose="020B0604020202020204" pitchFamily="34" charset="0"/>
              </a:rPr>
              <a:t>Cultural (mis)Appropriation</a:t>
            </a:r>
            <a:endParaRPr lang="en-GB" sz="3200" b="1" dirty="0">
              <a:solidFill>
                <a:srgbClr val="92D050"/>
              </a:solidFill>
              <a:latin typeface="Arial" panose="020B0604020202020204" pitchFamily="34" charset="0"/>
              <a:ea typeface="Calibri Light"/>
              <a:cs typeface="Arial" panose="020B0604020202020204" pitchFamily="34" charset="0"/>
            </a:endParaRPr>
          </a:p>
        </p:txBody>
      </p:sp>
      <p:sp>
        <p:nvSpPr>
          <p:cNvPr id="9" name="TextBox 8">
            <a:extLst>
              <a:ext uri="{FF2B5EF4-FFF2-40B4-BE49-F238E27FC236}">
                <a16:creationId xmlns:a16="http://schemas.microsoft.com/office/drawing/2014/main" id="{45C2A5E2-4D90-0D00-35D7-32C5CADBB025}"/>
              </a:ext>
            </a:extLst>
          </p:cNvPr>
          <p:cNvSpPr txBox="1"/>
          <p:nvPr/>
        </p:nvSpPr>
        <p:spPr>
          <a:xfrm>
            <a:off x="6716233" y="2238504"/>
            <a:ext cx="5475767" cy="3347840"/>
          </a:xfrm>
          <a:prstGeom prst="rect">
            <a:avLst/>
          </a:prstGeom>
          <a:noFill/>
        </p:spPr>
        <p:txBody>
          <a:bodyPr wrap="square">
            <a:spAutoFit/>
          </a:bodyPr>
          <a:lstStyle/>
          <a:p>
            <a:pPr>
              <a:lnSpc>
                <a:spcPct val="150000"/>
              </a:lnSpc>
            </a:pPr>
            <a:r>
              <a:rPr lang="en-US" sz="2400" dirty="0">
                <a:latin typeface="Arial" panose="020B0604020202020204" pitchFamily="34" charset="0"/>
                <a:ea typeface="+mn-lt"/>
                <a:cs typeface="Arial" panose="020B0604020202020204" pitchFamily="34" charset="0"/>
              </a:rPr>
              <a:t>When someone from a dominant culture adopts, exploits or </a:t>
            </a:r>
            <a:r>
              <a:rPr lang="en-US" sz="2400" b="1" dirty="0">
                <a:latin typeface="Arial" panose="020B0604020202020204" pitchFamily="34" charset="0"/>
                <a:ea typeface="+mn-lt"/>
                <a:cs typeface="Arial" panose="020B0604020202020204" pitchFamily="34" charset="0"/>
              </a:rPr>
              <a:t>uses intellectual property</a:t>
            </a:r>
            <a:r>
              <a:rPr lang="en-US" sz="2400" dirty="0">
                <a:latin typeface="Arial" panose="020B0604020202020204" pitchFamily="34" charset="0"/>
                <a:ea typeface="+mn-lt"/>
                <a:cs typeface="Arial" panose="020B0604020202020204" pitchFamily="34" charset="0"/>
              </a:rPr>
              <a:t>, (i.e., language   traditional </a:t>
            </a:r>
            <a:r>
              <a:rPr lang="en-US" sz="2400" dirty="0">
                <a:latin typeface="Arial" panose="020B0604020202020204" pitchFamily="34" charset="0"/>
                <a:ea typeface="Calibri"/>
                <a:cs typeface="Arial" panose="020B0604020202020204" pitchFamily="34" charset="0"/>
              </a:rPr>
              <a:t>knowledge, cultural expressions, or artefacts from a minority culture)</a:t>
            </a:r>
          </a:p>
        </p:txBody>
      </p:sp>
      <p:cxnSp>
        <p:nvCxnSpPr>
          <p:cNvPr id="12" name="Straight Connector 11">
            <a:extLst>
              <a:ext uri="{FF2B5EF4-FFF2-40B4-BE49-F238E27FC236}">
                <a16:creationId xmlns:a16="http://schemas.microsoft.com/office/drawing/2014/main" id="{5FF14CE2-A21C-BD2D-CE1A-F37FC11752A3}"/>
              </a:ext>
              <a:ext uri="{C183D7F6-B498-43B3-948B-1728B52AA6E4}">
                <adec:decorative xmlns:adec="http://schemas.microsoft.com/office/drawing/2017/decorative" val="1"/>
              </a:ext>
            </a:extLst>
          </p:cNvPr>
          <p:cNvCxnSpPr/>
          <p:nvPr/>
        </p:nvCxnSpPr>
        <p:spPr>
          <a:xfrm>
            <a:off x="978195" y="2325061"/>
            <a:ext cx="2176131"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7351B1B8-55AC-E813-8293-2E739184E4BF}"/>
              </a:ext>
              <a:ext uri="{C183D7F6-B498-43B3-948B-1728B52AA6E4}">
                <adec:decorative xmlns:adec="http://schemas.microsoft.com/office/drawing/2017/decorative" val="1"/>
              </a:ext>
            </a:extLst>
          </p:cNvPr>
          <p:cNvCxnSpPr/>
          <p:nvPr/>
        </p:nvCxnSpPr>
        <p:spPr>
          <a:xfrm>
            <a:off x="8267334" y="2385312"/>
            <a:ext cx="2176131"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159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imeline of the word woke">
            <a:extLst>
              <a:ext uri="{FF2B5EF4-FFF2-40B4-BE49-F238E27FC236}">
                <a16:creationId xmlns:a16="http://schemas.microsoft.com/office/drawing/2014/main" id="{AD41EC59-3EA5-0FAA-C600-9001D68BBBF1}"/>
              </a:ext>
            </a:extLst>
          </p:cNvPr>
          <p:cNvPicPr>
            <a:picLocks noGrp="1" noChangeAspect="1"/>
          </p:cNvPicPr>
          <p:nvPr>
            <p:ph idx="1"/>
          </p:nvPr>
        </p:nvPicPr>
        <p:blipFill rotWithShape="1">
          <a:blip r:embed="rId3"/>
          <a:srcRect t="13823" b="11725"/>
          <a:stretch/>
        </p:blipFill>
        <p:spPr>
          <a:xfrm>
            <a:off x="104955" y="1539948"/>
            <a:ext cx="11982090" cy="3778104"/>
          </a:xfrm>
        </p:spPr>
      </p:pic>
      <p:sp>
        <p:nvSpPr>
          <p:cNvPr id="4" name="Title 3">
            <a:extLst>
              <a:ext uri="{FF2B5EF4-FFF2-40B4-BE49-F238E27FC236}">
                <a16:creationId xmlns:a16="http://schemas.microsoft.com/office/drawing/2014/main" id="{E9B6C96F-CFDD-F6B2-2880-E722837E8D5E}"/>
              </a:ext>
            </a:extLst>
          </p:cNvPr>
          <p:cNvSpPr txBox="1">
            <a:spLocks noGrp="1"/>
          </p:cNvSpPr>
          <p:nvPr>
            <p:ph type="title" idx="4294967295"/>
          </p:nvPr>
        </p:nvSpPr>
        <p:spPr>
          <a:xfrm>
            <a:off x="1362876" y="-2098"/>
            <a:ext cx="1004062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2D050"/>
                </a:solidFill>
                <a:effectLst/>
                <a:uLnTx/>
                <a:uFillTx/>
                <a:latin typeface="Arial" panose="020B0604020202020204" pitchFamily="34" charset="0"/>
                <a:ea typeface="Calibri"/>
                <a:cs typeface="Arial" panose="020B0604020202020204" pitchFamily="34" charset="0"/>
              </a:rPr>
              <a:t>History of Woke: A Timeline</a:t>
            </a:r>
            <a:endParaRPr kumimoji="0" lang="en-US" sz="3600" b="0" i="0" u="none" strike="noStrike" kern="1200" cap="none" spc="0" normalizeH="0" baseline="0" noProof="0" dirty="0">
              <a:ln>
                <a:noFill/>
              </a:ln>
              <a:solidFill>
                <a:srgbClr val="92D050"/>
              </a:solidFill>
              <a:effectLst/>
              <a:uLnTx/>
              <a:uFillTx/>
              <a:latin typeface="Arial" panose="020B0604020202020204" pitchFamily="34" charset="0"/>
              <a:ea typeface="Calibri" panose="020F0502020204030204"/>
              <a:cs typeface="Arial" panose="020B0604020202020204" pitchFamily="34" charset="0"/>
            </a:endParaRPr>
          </a:p>
        </p:txBody>
      </p:sp>
      <p:sp>
        <p:nvSpPr>
          <p:cNvPr id="6" name="TextBox 5">
            <a:extLst>
              <a:ext uri="{FF2B5EF4-FFF2-40B4-BE49-F238E27FC236}">
                <a16:creationId xmlns:a16="http://schemas.microsoft.com/office/drawing/2014/main" id="{E779C558-ECB9-94D0-C38A-AEC20EBCB053}"/>
              </a:ext>
            </a:extLst>
          </p:cNvPr>
          <p:cNvSpPr txBox="1"/>
          <p:nvPr/>
        </p:nvSpPr>
        <p:spPr>
          <a:xfrm>
            <a:off x="2322209" y="6405064"/>
            <a:ext cx="100557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Robinson, I. (N.D.). The Power of Language: How Woke went from “Black” to “Bad”.  Legal Defense Fund.</a:t>
            </a:r>
            <a:endParaRPr lang="en-US" dirty="0"/>
          </a:p>
        </p:txBody>
      </p:sp>
    </p:spTree>
    <p:extLst>
      <p:ext uri="{BB962C8B-B14F-4D97-AF65-F5344CB8AC3E}">
        <p14:creationId xmlns:p14="http://schemas.microsoft.com/office/powerpoint/2010/main" val="21421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B460-5336-5EE0-6C8D-326F72EEAC31}"/>
              </a:ext>
            </a:extLst>
          </p:cNvPr>
          <p:cNvSpPr>
            <a:spLocks noGrp="1"/>
          </p:cNvSpPr>
          <p:nvPr>
            <p:ph type="title"/>
          </p:nvPr>
        </p:nvSpPr>
        <p:spPr>
          <a:xfrm>
            <a:off x="460744" y="-105317"/>
            <a:ext cx="11731256" cy="1303251"/>
          </a:xfrm>
        </p:spPr>
        <p:txBody>
          <a:bodyPr>
            <a:normAutofit/>
          </a:bodyPr>
          <a:lstStyle/>
          <a:p>
            <a:pPr algn="ctr"/>
            <a:r>
              <a:rPr lang="en-US" sz="3200" b="1" dirty="0">
                <a:solidFill>
                  <a:srgbClr val="92D050"/>
                </a:solidFill>
                <a:latin typeface="Arial" panose="020B0604020202020204" pitchFamily="34" charset="0"/>
                <a:ea typeface="calibri light"/>
                <a:cs typeface="Arial" panose="020B0604020202020204" pitchFamily="34" charset="0"/>
              </a:rPr>
              <a:t>How many Britons know what the term “Woke” means?</a:t>
            </a:r>
            <a:endParaRPr lang="en-US" sz="3200" dirty="0">
              <a:solidFill>
                <a:srgbClr val="92D050"/>
              </a:solidFill>
              <a:latin typeface="Arial" panose="020B0604020202020204" pitchFamily="34" charset="0"/>
              <a:ea typeface="Calibri Light" panose="020F0302020204030204"/>
              <a:cs typeface="Arial" panose="020B0604020202020204" pitchFamily="34" charset="0"/>
            </a:endParaRPr>
          </a:p>
        </p:txBody>
      </p:sp>
      <p:pic>
        <p:nvPicPr>
          <p:cNvPr id="4" name="Content Placeholder 3" descr="A screenshot of a survey: In this February 2021 YouGov poll, the pollsters only asked participants if they already consider themselves to know what the term means or not (and many didn’t), but the pollsters did not ask the participants to define the word woke&#10; ">
            <a:extLst>
              <a:ext uri="{FF2B5EF4-FFF2-40B4-BE49-F238E27FC236}">
                <a16:creationId xmlns:a16="http://schemas.microsoft.com/office/drawing/2014/main" id="{1D9E18F0-28F4-3231-4F80-ECA458D46163}"/>
              </a:ext>
            </a:extLst>
          </p:cNvPr>
          <p:cNvPicPr>
            <a:picLocks noGrp="1" noChangeAspect="1"/>
          </p:cNvPicPr>
          <p:nvPr>
            <p:ph idx="1"/>
          </p:nvPr>
        </p:nvPicPr>
        <p:blipFill rotWithShape="1">
          <a:blip r:embed="rId3"/>
          <a:srcRect l="5730" r="9054" b="11425"/>
          <a:stretch/>
        </p:blipFill>
        <p:spPr>
          <a:xfrm>
            <a:off x="2161595" y="1551436"/>
            <a:ext cx="8208694" cy="4707598"/>
          </a:xfrm>
          <a:prstGeom prst="rect">
            <a:avLst/>
          </a:prstGeom>
          <a:ln w="228600" cap="sq" cmpd="thickThin">
            <a:solidFill>
              <a:srgbClr val="000000"/>
            </a:solidFill>
            <a:prstDash val="solid"/>
            <a:miter lim="800000"/>
          </a:ln>
          <a:effectLst>
            <a:innerShdw blurRad="76200">
              <a:srgbClr val="000000"/>
            </a:innerShdw>
          </a:effectLst>
        </p:spPr>
      </p:pic>
      <p:sp>
        <p:nvSpPr>
          <p:cNvPr id="3" name="Flowchart: Connector 2">
            <a:extLst>
              <a:ext uri="{FF2B5EF4-FFF2-40B4-BE49-F238E27FC236}">
                <a16:creationId xmlns:a16="http://schemas.microsoft.com/office/drawing/2014/main" id="{DF05A538-F565-E3A2-2ACB-23BD34E5DCFE}"/>
              </a:ext>
              <a:ext uri="{C183D7F6-B498-43B3-948B-1728B52AA6E4}">
                <adec:decorative xmlns:adec="http://schemas.microsoft.com/office/drawing/2017/decorative" val="1"/>
              </a:ext>
            </a:extLst>
          </p:cNvPr>
          <p:cNvSpPr/>
          <p:nvPr/>
        </p:nvSpPr>
        <p:spPr>
          <a:xfrm>
            <a:off x="-971583" y="5097985"/>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862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EB21-1C9E-2A30-5CD6-E9181B3C0A68}"/>
              </a:ext>
            </a:extLst>
          </p:cNvPr>
          <p:cNvSpPr>
            <a:spLocks noGrp="1"/>
          </p:cNvSpPr>
          <p:nvPr>
            <p:ph type="title"/>
          </p:nvPr>
        </p:nvSpPr>
        <p:spPr>
          <a:xfrm>
            <a:off x="143875" y="0"/>
            <a:ext cx="12413409" cy="1699373"/>
          </a:xfrm>
        </p:spPr>
        <p:txBody>
          <a:bodyPr>
            <a:normAutofit/>
          </a:bodyPr>
          <a:lstStyle/>
          <a:p>
            <a:r>
              <a:rPr lang="en-GB" sz="3200" b="1" dirty="0">
                <a:solidFill>
                  <a:srgbClr val="92D050"/>
                </a:solidFill>
                <a:latin typeface="Arial" panose="020B0604020202020204" pitchFamily="34" charset="0"/>
                <a:ea typeface="Calibri"/>
                <a:cs typeface="Arial" panose="020B0604020202020204" pitchFamily="34" charset="0"/>
              </a:rPr>
              <a:t>The  Complicated and the Problematic: When words become mainstream.  </a:t>
            </a:r>
            <a:br>
              <a:rPr lang="en-GB" sz="3200" b="1" dirty="0">
                <a:solidFill>
                  <a:srgbClr val="92D050"/>
                </a:solidFill>
                <a:latin typeface="Arial" panose="020B0604020202020204" pitchFamily="34" charset="0"/>
                <a:ea typeface="Calibri"/>
                <a:cs typeface="Arial" panose="020B0604020202020204" pitchFamily="34" charset="0"/>
              </a:rPr>
            </a:br>
            <a:endParaRPr lang="en-US" sz="3200" dirty="0">
              <a:solidFill>
                <a:srgbClr val="92D050"/>
              </a:solidFill>
              <a:latin typeface="Arial" panose="020B0604020202020204" pitchFamily="34" charset="0"/>
              <a:ea typeface="Calibri Light"/>
              <a:cs typeface="Arial" panose="020B0604020202020204" pitchFamily="34" charset="0"/>
            </a:endParaRPr>
          </a:p>
        </p:txBody>
      </p:sp>
      <p:pic>
        <p:nvPicPr>
          <p:cNvPr id="4" name="Content Placeholder 3" descr="A group of people holding signs from the woman's march, with cards with different slogans based around woke. There is also an anthesis around the words &quot;woke means you're a loser&quot;">
            <a:extLst>
              <a:ext uri="{FF2B5EF4-FFF2-40B4-BE49-F238E27FC236}">
                <a16:creationId xmlns:a16="http://schemas.microsoft.com/office/drawing/2014/main" id="{98589A2C-86D7-5BDD-C8CB-A623CE733B56}"/>
              </a:ext>
            </a:extLst>
          </p:cNvPr>
          <p:cNvPicPr>
            <a:picLocks noGrp="1" noChangeAspect="1"/>
          </p:cNvPicPr>
          <p:nvPr>
            <p:ph idx="1"/>
          </p:nvPr>
        </p:nvPicPr>
        <p:blipFill>
          <a:blip r:embed="rId2"/>
          <a:stretch>
            <a:fillRect/>
          </a:stretch>
        </p:blipFill>
        <p:spPr>
          <a:xfrm>
            <a:off x="0" y="1258498"/>
            <a:ext cx="11325110" cy="5047830"/>
          </a:xfrm>
        </p:spPr>
      </p:pic>
      <p:sp>
        <p:nvSpPr>
          <p:cNvPr id="3" name="Flowchart: Connector 2">
            <a:extLst>
              <a:ext uri="{FF2B5EF4-FFF2-40B4-BE49-F238E27FC236}">
                <a16:creationId xmlns:a16="http://schemas.microsoft.com/office/drawing/2014/main" id="{86FEF040-AA5D-150F-4278-AD8FCEC59658}"/>
              </a:ext>
              <a:ext uri="{C183D7F6-B498-43B3-948B-1728B52AA6E4}">
                <adec:decorative xmlns:adec="http://schemas.microsoft.com/office/drawing/2017/decorative" val="1"/>
              </a:ext>
            </a:extLst>
          </p:cNvPr>
          <p:cNvSpPr/>
          <p:nvPr/>
        </p:nvSpPr>
        <p:spPr>
          <a:xfrm>
            <a:off x="4294023" y="5792645"/>
            <a:ext cx="2737063" cy="2553078"/>
          </a:xfrm>
          <a:prstGeom prst="flowChartConnector">
            <a:avLst/>
          </a:prstGeom>
          <a:noFill/>
          <a:ln w="5715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112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C56E-04CD-5021-0111-07A4FB660B43}"/>
              </a:ext>
            </a:extLst>
          </p:cNvPr>
          <p:cNvSpPr>
            <a:spLocks noGrp="1"/>
          </p:cNvSpPr>
          <p:nvPr>
            <p:ph type="title"/>
          </p:nvPr>
        </p:nvSpPr>
        <p:spPr>
          <a:xfrm>
            <a:off x="79745" y="322595"/>
            <a:ext cx="10515600" cy="609057"/>
          </a:xfrm>
        </p:spPr>
        <p:txBody>
          <a:bodyPr>
            <a:noAutofit/>
          </a:bodyPr>
          <a:lstStyle/>
          <a:p>
            <a:pPr algn="ctr"/>
            <a:r>
              <a:rPr lang="en-US" sz="4800" b="1" dirty="0">
                <a:solidFill>
                  <a:srgbClr val="92D050"/>
                </a:solidFill>
                <a:latin typeface="Arial" panose="020B0604020202020204" pitchFamily="34" charset="0"/>
                <a:ea typeface="Calibri"/>
                <a:cs typeface="Arial" panose="020B0604020202020204" pitchFamily="34" charset="0"/>
              </a:rPr>
              <a:t>In Britain, what beliefs are Woke? </a:t>
            </a:r>
            <a:endParaRPr lang="en-US" sz="4800" dirty="0">
              <a:solidFill>
                <a:srgbClr val="92D050"/>
              </a:solidFill>
              <a:latin typeface="Arial" panose="020B0604020202020204" pitchFamily="34" charset="0"/>
              <a:ea typeface="Calibri Light" panose="020F0302020204030204"/>
              <a:cs typeface="Arial" panose="020B0604020202020204" pitchFamily="34" charset="0"/>
            </a:endParaRPr>
          </a:p>
        </p:txBody>
      </p:sp>
      <p:sp>
        <p:nvSpPr>
          <p:cNvPr id="5" name="Content Placeholder 4">
            <a:extLst>
              <a:ext uri="{FF2B5EF4-FFF2-40B4-BE49-F238E27FC236}">
                <a16:creationId xmlns:a16="http://schemas.microsoft.com/office/drawing/2014/main" id="{EAFE3021-AF2E-1F24-F7F3-F8867A1BA353}"/>
              </a:ext>
            </a:extLst>
          </p:cNvPr>
          <p:cNvSpPr>
            <a:spLocks noGrp="1"/>
          </p:cNvSpPr>
          <p:nvPr>
            <p:ph idx="1"/>
          </p:nvPr>
        </p:nvSpPr>
        <p:spPr>
          <a:xfrm>
            <a:off x="0" y="1357977"/>
            <a:ext cx="9739423" cy="5500023"/>
          </a:xfrm>
        </p:spPr>
        <p:txBody>
          <a:bodyPr vert="horz" lIns="91440" tIns="45720" rIns="91440" bIns="45720" rtlCol="0" anchor="t">
            <a:normAutofit fontScale="92500" lnSpcReduction="20000"/>
          </a:bodyPr>
          <a:lstStyle/>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Supporting the removal of historical statues with links to historical abuses like the slave trade, according to 60% of those who say they know what the term means. </a:t>
            </a:r>
            <a:endParaRPr lang="en-US"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endParaRPr lang="en-US" sz="2000" dirty="0">
              <a:latin typeface="Arial" panose="020B0604020202020204" pitchFamily="34" charset="0"/>
              <a:ea typeface="Calibri"/>
              <a:cs typeface="Arial" panose="020B0604020202020204" pitchFamily="34" charset="0"/>
            </a:endParaRPr>
          </a:p>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Similarly, supporting the Black Lives Matter movement is considered woke by</a:t>
            </a:r>
            <a:r>
              <a:rPr lang="en-US" sz="2600" b="1" dirty="0">
                <a:latin typeface="Arial" panose="020B0604020202020204" pitchFamily="34" charset="0"/>
                <a:ea typeface="Calibri"/>
                <a:cs typeface="Arial" panose="020B0604020202020204" pitchFamily="34" charset="0"/>
              </a:rPr>
              <a:t> </a:t>
            </a:r>
            <a:r>
              <a:rPr lang="en-US" sz="2600" dirty="0">
                <a:latin typeface="Arial" panose="020B0604020202020204" pitchFamily="34" charset="0"/>
                <a:ea typeface="Calibri"/>
                <a:cs typeface="Arial" panose="020B0604020202020204" pitchFamily="34" charset="0"/>
              </a:rPr>
              <a:t>56% of this group.</a:t>
            </a:r>
            <a:endParaRPr lang="en-US"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endParaRPr lang="en-US" sz="2600" dirty="0">
              <a:latin typeface="Arial" panose="020B0604020202020204" pitchFamily="34" charset="0"/>
              <a:ea typeface="Calibri"/>
              <a:cs typeface="Arial" panose="020B0604020202020204" pitchFamily="34" charset="0"/>
            </a:endParaRPr>
          </a:p>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Supporting equality for transgender people is woke according to 52% of those who say they understand the term</a:t>
            </a:r>
            <a:endParaRPr lang="en-US"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endParaRPr lang="en-US" sz="2200" dirty="0">
              <a:latin typeface="Arial" panose="020B0604020202020204" pitchFamily="34" charset="0"/>
              <a:ea typeface="Calibri"/>
              <a:cs typeface="Arial" panose="020B0604020202020204" pitchFamily="34" charset="0"/>
            </a:endParaRPr>
          </a:p>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Supporting equality for gay and lesbian people, 43%</a:t>
            </a:r>
            <a:endParaRPr lang="en-US"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endParaRPr lang="en-US" sz="2400"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Supporting gender equality, 40% </a:t>
            </a:r>
            <a:endParaRPr lang="en-US" dirty="0">
              <a:latin typeface="Arial" panose="020B0604020202020204" pitchFamily="34" charset="0"/>
              <a:ea typeface="Calibri" panose="020F0502020204030204"/>
              <a:cs typeface="Arial" panose="020B0604020202020204" pitchFamily="34" charset="0"/>
            </a:endParaRPr>
          </a:p>
          <a:p>
            <a:pPr>
              <a:buClr>
                <a:schemeClr val="accent6"/>
              </a:buClr>
              <a:buFont typeface="Wingdings" panose="05000000000000000000" pitchFamily="2" charset="2"/>
              <a:buChar char="q"/>
            </a:pPr>
            <a:endParaRPr lang="en-US" sz="2600" dirty="0">
              <a:latin typeface="Arial" panose="020B0604020202020204" pitchFamily="34" charset="0"/>
              <a:ea typeface="Calibri"/>
              <a:cs typeface="Arial" panose="020B0604020202020204" pitchFamily="34" charset="0"/>
            </a:endParaRPr>
          </a:p>
          <a:p>
            <a:pPr>
              <a:buClr>
                <a:schemeClr val="accent6"/>
              </a:buClr>
              <a:buFont typeface="Wingdings" panose="05000000000000000000" pitchFamily="2" charset="2"/>
              <a:buChar char="q"/>
            </a:pPr>
            <a:r>
              <a:rPr lang="en-US" sz="2600" dirty="0">
                <a:latin typeface="Arial" panose="020B0604020202020204" pitchFamily="34" charset="0"/>
                <a:ea typeface="Calibri"/>
                <a:cs typeface="Arial" panose="020B0604020202020204" pitchFamily="34" charset="0"/>
              </a:rPr>
              <a:t>Supporting racial equality,</a:t>
            </a:r>
            <a:r>
              <a:rPr lang="en-US" sz="2600" b="1" dirty="0">
                <a:solidFill>
                  <a:srgbClr val="FF0000"/>
                </a:solidFill>
                <a:latin typeface="Arial" panose="020B0604020202020204" pitchFamily="34" charset="0"/>
                <a:ea typeface="Calibri"/>
                <a:cs typeface="Arial" panose="020B0604020202020204" pitchFamily="34" charset="0"/>
              </a:rPr>
              <a:t> 39%</a:t>
            </a:r>
            <a:r>
              <a:rPr lang="en-US" sz="2600" dirty="0">
                <a:solidFill>
                  <a:srgbClr val="FF0000"/>
                </a:solidFill>
                <a:latin typeface="Arial" panose="020B0604020202020204" pitchFamily="34" charset="0"/>
                <a:ea typeface="Calibri"/>
                <a:cs typeface="Arial" panose="020B0604020202020204" pitchFamily="34" charset="0"/>
              </a:rPr>
              <a:t> </a:t>
            </a:r>
            <a:endParaRPr lang="en-US" dirty="0">
              <a:solidFill>
                <a:srgbClr val="FF0000"/>
              </a:solidFill>
              <a:latin typeface="Arial" panose="020B0604020202020204" pitchFamily="34" charset="0"/>
              <a:ea typeface="Calibri" panose="020F0502020204030204"/>
              <a:cs typeface="Arial" panose="020B0604020202020204" pitchFamily="34" charset="0"/>
            </a:endParaRPr>
          </a:p>
          <a:p>
            <a:endParaRPr lang="en-US" dirty="0">
              <a:ea typeface="Calibri"/>
              <a:cs typeface="Calibri"/>
            </a:endParaRPr>
          </a:p>
        </p:txBody>
      </p:sp>
      <p:sp>
        <p:nvSpPr>
          <p:cNvPr id="3" name="Rectangle 2">
            <a:extLst>
              <a:ext uri="{FF2B5EF4-FFF2-40B4-BE49-F238E27FC236}">
                <a16:creationId xmlns:a16="http://schemas.microsoft.com/office/drawing/2014/main" id="{5977E2BE-E07F-93CE-20AE-75CC8EE45872}"/>
              </a:ext>
              <a:ext uri="{C183D7F6-B498-43B3-948B-1728B52AA6E4}">
                <adec:decorative xmlns:adec="http://schemas.microsoft.com/office/drawing/2017/decorative" val="1"/>
              </a:ext>
            </a:extLst>
          </p:cNvPr>
          <p:cNvSpPr/>
          <p:nvPr/>
        </p:nvSpPr>
        <p:spPr>
          <a:xfrm>
            <a:off x="10365246" y="0"/>
            <a:ext cx="1826754" cy="6858000"/>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272140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6" ma:contentTypeDescription="Create a new document." ma:contentTypeScope="" ma:versionID="ccae93098258ee400719e449f53f9438">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a06f4e6e38351f98d2c33ff3b08ca8d3"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191B3-1139-482F-8ED5-F76A107F0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6c178cd9-54ac-4cd5-900f-0f542a96b07e"/>
    <ds:schemaRef ds:uri="7949bb46-c36b-4639-8a5f-cf796fc1e5f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0289E6-1D27-4FA4-B5F4-71387D59FD00}">
  <ds:schemaRefs>
    <ds:schemaRef ds:uri="http://schemas.microsoft.com/sharepoint/events"/>
  </ds:schemaRefs>
</ds:datastoreItem>
</file>

<file path=customXml/itemProps3.xml><?xml version="1.0" encoding="utf-8"?>
<ds:datastoreItem xmlns:ds="http://schemas.openxmlformats.org/officeDocument/2006/customXml" ds:itemID="{27577FFE-85A7-4BBB-9461-BA54F9869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78</TotalTime>
  <Words>1384</Words>
  <Application>Microsoft Office PowerPoint</Application>
  <PresentationFormat>Widescreen</PresentationFormat>
  <Paragraphs>113</Paragraphs>
  <Slides>18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Bahnschrift</vt:lpstr>
      <vt:lpstr>Calibri</vt:lpstr>
      <vt:lpstr>Calibri Light</vt:lpstr>
      <vt:lpstr>Gill Sans MT</vt:lpstr>
      <vt:lpstr>Poppins</vt:lpstr>
      <vt:lpstr>Poppins SemiBold</vt:lpstr>
      <vt:lpstr>Wingdings</vt:lpstr>
      <vt:lpstr>Office Theme</vt:lpstr>
      <vt:lpstr>Covers</vt:lpstr>
      <vt:lpstr>End Slides</vt:lpstr>
      <vt:lpstr>Intro Slide Title 2</vt:lpstr>
      <vt:lpstr>That’s Not What That Word Means... APS Words Matter Seminar</vt:lpstr>
      <vt:lpstr>Contents </vt:lpstr>
      <vt:lpstr> What Is The Definition of Woke?</vt:lpstr>
      <vt:lpstr>Misappropriation and Cultural Appropriation</vt:lpstr>
      <vt:lpstr>History of Woke: A Timeline</vt:lpstr>
      <vt:lpstr>How many Britons know what the term “Woke” means?</vt:lpstr>
      <vt:lpstr>The  Complicated and the Problematic: When words become mainstream.   </vt:lpstr>
      <vt:lpstr>In Britain, what beliefs are Woke? </vt:lpstr>
      <vt:lpstr>Glossary </vt:lpstr>
      <vt:lpstr>Process of Glossary Creation</vt:lpstr>
      <vt:lpstr> Intersectionality</vt:lpstr>
      <vt:lpstr>Critical Race Theory</vt:lpstr>
      <vt:lpstr> Equity</vt:lpstr>
      <vt:lpstr>Decolonisation</vt:lpstr>
      <vt:lpstr>References</vt:lpstr>
      <vt:lpstr>Thank You</vt:lpstr>
      <vt:lpstr>Slide Title 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Satwant.Knight</dc:creator>
  <cp:lastModifiedBy>Caroline.Fletcher-Moore</cp:lastModifiedBy>
  <cp:revision>7</cp:revision>
  <dcterms:created xsi:type="dcterms:W3CDTF">2023-09-26T13:40:45Z</dcterms:created>
  <dcterms:modified xsi:type="dcterms:W3CDTF">2023-10-19T11:46:11Z</dcterms:modified>
</cp:coreProperties>
</file>