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Authors.xml" ContentType="application/vnd.openxmlformats-officedocument.presentationml.commentAuthors+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ppt/revisionInfo.xml" ContentType="application/vnd.ms-powerpoint.revisioninfo+xml"/>
  <Override PartName="/docProps/custom.xml" ContentType="application/vnd.openxmlformats-officedocument.custom-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82" r:id="rId6"/>
    <p:sldMasterId id="2147483702" r:id="rId7"/>
  </p:sldMasterIdLst>
  <p:notesMasterIdLst>
    <p:notesMasterId r:id="rId29"/>
  </p:notesMasterIdLst>
  <p:sldIdLst>
    <p:sldId id="272" r:id="rId8"/>
    <p:sldId id="273" r:id="rId9"/>
    <p:sldId id="8759" r:id="rId10"/>
    <p:sldId id="8760" r:id="rId11"/>
    <p:sldId id="8766" r:id="rId12"/>
    <p:sldId id="8754" r:id="rId13"/>
    <p:sldId id="8768" r:id="rId14"/>
    <p:sldId id="8763" r:id="rId15"/>
    <p:sldId id="8764" r:id="rId16"/>
    <p:sldId id="8736" r:id="rId17"/>
    <p:sldId id="8770" r:id="rId18"/>
    <p:sldId id="8737" r:id="rId19"/>
    <p:sldId id="8762" r:id="rId20"/>
    <p:sldId id="8744" r:id="rId21"/>
    <p:sldId id="8745" r:id="rId22"/>
    <p:sldId id="8761" r:id="rId23"/>
    <p:sldId id="8751" r:id="rId24"/>
    <p:sldId id="8753" r:id="rId25"/>
    <p:sldId id="8733" r:id="rId26"/>
    <p:sldId id="8769" r:id="rId27"/>
    <p:sldId id="872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E3C3B2-8220-D662-B3EE-2BA5295E0782}" name="Jo.Blissett [She/Her]" initials="J[" userId="S::jb39964@open.ac.uk::60fd34ae-37c2-45e7-8fcb-4318b98731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Jayne Wilton" initials="MW" lastIdx="2" clrIdx="0">
    <p:extLst>
      <p:ext uri="{19B8F6BF-5375-455C-9EA6-DF929625EA0E}">
        <p15:presenceInfo xmlns:p15="http://schemas.microsoft.com/office/powerpoint/2012/main" userId="S::mw24594@open.ac.uk::005feae6-2f80-4bff-98d2-ef23e5e7f9af" providerId="AD"/>
      </p:ext>
    </p:extLst>
  </p:cmAuthor>
  <p:cmAuthor id="2" name="Helen.Williams" initials="H" lastIdx="2" clrIdx="1">
    <p:extLst>
      <p:ext uri="{19B8F6BF-5375-455C-9EA6-DF929625EA0E}">
        <p15:presenceInfo xmlns:p15="http://schemas.microsoft.com/office/powerpoint/2012/main" userId="S::hw5522@open.ac.uk::782177ea-bc1b-41c4-9366-4668e4fc6eea" providerId="AD"/>
      </p:ext>
    </p:extLst>
  </p:cmAuthor>
  <p:cmAuthor id="3" name="Enya-Marie.Clay" initials="E" lastIdx="1" clrIdx="2">
    <p:extLst>
      <p:ext uri="{19B8F6BF-5375-455C-9EA6-DF929625EA0E}">
        <p15:presenceInfo xmlns:p15="http://schemas.microsoft.com/office/powerpoint/2012/main" userId="S::ec8632@open.ac.uk::72787df8-5785-4d19-ac3e-2003094c68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06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00376-EA76-43F1-8C98-E74FCE8BFC70}" v="290" dt="2023-11-14T16:48:24.642"/>
    <p1510:client id="{5AE200CC-1967-41A2-9797-B1EF4676166F}" v="122" dt="2023-11-14T15:45:35.449"/>
    <p1510:client id="{716CF57C-6F67-48A3-9D43-682665F13651}" v="8" dt="2023-11-14T16:47:43.480"/>
    <p1510:client id="{8A68CB8A-C479-40EB-B60B-568C1BF8A8DC}" v="371" vWet="373" dt="2023-11-14T16:14:16.795"/>
    <p1510:client id="{A9C1D18B-4896-4431-A4BD-000532B6BB43}" v="240" dt="2023-11-15T10:35:58.168"/>
    <p1510:client id="{BA79F6D4-ECFD-458D-9AEC-6E49AF60DE8A}" v="6" dt="2023-11-14T16:34:48.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37" Type="http://schemas.openxmlformats.org/officeDocument/2006/relationships/customXml" Target="../customXml/item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B9306-A560-429C-82A3-39CF8CD13FCC}" type="datetimeFigureOut">
              <a:rPr lang="en-GB" smtClean="0"/>
              <a:t>15/11/2023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DBAD7-F31C-43EE-A246-20DE2ADF9023}" type="slidenum">
              <a:rPr lang="en-GB" smtClean="0"/>
              <a:t>‹#›</a:t>
            </a:fld>
            <a:endParaRPr lang="en-GB"/>
          </a:p>
        </p:txBody>
      </p:sp>
    </p:spTree>
    <p:extLst>
      <p:ext uri="{BB962C8B-B14F-4D97-AF65-F5344CB8AC3E}">
        <p14:creationId xmlns:p14="http://schemas.microsoft.com/office/powerpoint/2010/main" val="44684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9173/irrodl.v20i5.4539"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onkhe.com/blogs/what-does-it-mean-to-become-a-student-in-higher-education/" TargetMode="External"/><Relationship Id="rId5" Type="http://schemas.openxmlformats.org/officeDocument/2006/relationships/hyperlink" Target="https://www.advance-he.ac.uk/consultancy-and-enhancement/collaborative-projects/building-belonging" TargetMode="External"/><Relationship Id="rId4" Type="http://schemas.openxmlformats.org/officeDocument/2006/relationships/hyperlink" Target="https://wonkhe.com/wp-content/wonkhe-uploads/2022/10/Building-Belonging-October-2022.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journal.aldinhe.ac.uk/index.php/jldhe/article/view/932/695"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online.fliphtml5.com/lwhvl/xgpp/#p=13" TargetMode="External"/><Relationship Id="rId5" Type="http://schemas.openxmlformats.org/officeDocument/2006/relationships/hyperlink" Target="https://eur01.safelinks.protection.outlook.com/?url=https%3A%2F%2Fonline.fliphtml5.com%2Flwhvl%2Fkntw%2F%23p%3D1&amp;data=05%7C01%7Cjo.blissett%40open.ac.uk%7C6d40453f5ca64746be7c08dbac96d31c%7C0e2ed45596af4100bed3a8e5fd981685%7C0%7C0%7C638293536013395150%7CUnknown%7CTWFpbGZsb3d8eyJWIjoiMC4wLjAwMDAiLCJQIjoiV2luMzIiLCJBTiI6Ik1haWwiLCJXVCI6Mn0%3D%7C3000%7C%7C%7C&amp;sdata=Ac11CTn0Eb7gLOLznf4QaaX0sJKjehX5W2yxvYBV1ao%3D&amp;reserved=0" TargetMode="External"/><Relationship Id="rId4" Type="http://schemas.openxmlformats.org/officeDocument/2006/relationships/hyperlink" Target="https://eur01.safelinks.protection.outlook.com/?url=https%3A%2F%2Fteachinginsights.ocsld.org%2Fcoaching-and-mentoring-to-support-student-success%2F&amp;data=05%7C01%7Cjo.blissett%40open.ac.uk%7Cd8b3f76dbf32484c04d808db93fbfdb6%7C0e2ed45596af4100bed3a8e5fd981685%7C0%7C0%7C638266482719060206%7CUnknown%7CTWFpbGZsb3d8eyJWIjoiMC4wLjAwMDAiLCJQIjoiV2luMzIiLCJBTiI6Ik1haWwiLCJXVCI6Mn0%3D%7C3000%7C%7C%7C&amp;sdata=N1gHquafW9seT%2FrmEGho3JAR%2BRWRjlXSz3i6sEjdo%2Fg%3D&amp;reserved=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EC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Poppins"/>
                <a:cs typeface="Poppins"/>
              </a:rPr>
              <a:t>JB</a:t>
            </a:r>
          </a:p>
          <a:p>
            <a:r>
              <a:rPr lang="en-US"/>
              <a:t>Survey question – I feel I belong at the Open University</a:t>
            </a:r>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3719156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Poppins"/>
                <a:cs typeface="Poppins"/>
              </a:rPr>
              <a:t>JB</a:t>
            </a:r>
          </a:p>
          <a:p>
            <a:r>
              <a:rPr lang="en-US" dirty="0"/>
              <a:t>Survey question – I feel I belong at the Open University</a:t>
            </a:r>
            <a:endParaRPr lang="en-US" dirty="0">
              <a:ea typeface="Calibri"/>
              <a:cs typeface="Calibri"/>
            </a:endParaRPr>
          </a:p>
          <a:p>
            <a:r>
              <a:rPr lang="en-US" dirty="0">
                <a:ea typeface="Calibri"/>
                <a:cs typeface="Calibri"/>
              </a:rPr>
              <a:t>What do </a:t>
            </a:r>
            <a:r>
              <a:rPr lang="en-US" dirty="0" err="1">
                <a:ea typeface="Calibri"/>
                <a:cs typeface="Calibri"/>
              </a:rPr>
              <a:t>stds</a:t>
            </a:r>
            <a:r>
              <a:rPr lang="en-US" dirty="0">
                <a:ea typeface="Calibri"/>
                <a:cs typeface="Calibri"/>
              </a:rPr>
              <a:t> feel they actually belong to? - the OU? , being a distance learner, a degree pathway, their module?</a:t>
            </a:r>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247949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Poppins"/>
                <a:cs typeface="Poppins"/>
              </a:rPr>
              <a:t>JB</a:t>
            </a:r>
          </a:p>
          <a:p>
            <a:r>
              <a:rPr lang="en-US"/>
              <a:t>Survey question – I feel like I matter to the Open University</a:t>
            </a:r>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353710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Poppins"/>
                <a:cs typeface="Poppins"/>
              </a:rPr>
              <a:t>JB</a:t>
            </a:r>
          </a:p>
          <a:p>
            <a:r>
              <a:rPr lang="en-US"/>
              <a:t>NONE OF THE FREE TEXT COMMENTS MENTIONED BELONGING OR HAVING A SENSE OF BELONGING!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189369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Poppins"/>
                <a:cs typeface="Poppins"/>
              </a:rPr>
              <a:t>JB</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58424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Poppins"/>
                <a:cs typeface="Poppins"/>
              </a:rPr>
              <a:t>JB</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65695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latin typeface="Poppins"/>
                <a:cs typeface="Poppins"/>
              </a:rPr>
              <a:t>JB</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76156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ea typeface="Calibri"/>
                <a:cs typeface="Calibri"/>
              </a:rPr>
              <a:t>Possible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How do I like to be shown by others that I matter? How do others show me that I matter?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latin typeface="Poppins"/>
                <a:cs typeface="Poppins"/>
              </a:rPr>
              <a:t>A</a:t>
            </a:r>
            <a:r>
              <a:rPr lang="en-US" sz="1200">
                <a:latin typeface="Poppins"/>
                <a:cs typeface="Poppins"/>
              </a:rPr>
              <a:t>re the words belonging and mattering more of an institutional construct or measurement? Perhaps they are of limited relevance to ‘our’ stds?</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Poppins"/>
                <a:cs typeface="Poppins"/>
              </a:rPr>
              <a:t>Can ‘belonging’ or ‘mattering’ really be measured?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Poppins"/>
                <a:cs typeface="Poppins"/>
              </a:rPr>
              <a:t>What can we do to show students that they matter and that we care?</a:t>
            </a:r>
          </a:p>
          <a:p>
            <a:endParaRPr lang="en-GB">
              <a:latin typeface="Poppins"/>
              <a:cs typeface="Poppi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737182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lang="en-GB" sz="1200" b="0">
                <a:solidFill>
                  <a:srgbClr val="141437"/>
                </a:solidFill>
                <a:effectLst/>
              </a:rPr>
              <a:t>Gilani, D. (Oct 2023), ‘Building belonging a year on – how has higher education changed?’, </a:t>
            </a:r>
            <a:r>
              <a:rPr lang="en-GB" sz="1200" b="0" err="1">
                <a:solidFill>
                  <a:srgbClr val="141437"/>
                </a:solidFill>
                <a:effectLst/>
              </a:rPr>
              <a:t>WonkHE</a:t>
            </a:r>
            <a:r>
              <a:rPr lang="en-GB" sz="1200">
                <a:solidFill>
                  <a:srgbClr val="141437"/>
                </a:solidFill>
              </a:rPr>
              <a:t> </a:t>
            </a:r>
            <a:r>
              <a:rPr lang="en-GB" sz="1200" b="0">
                <a:solidFill>
                  <a:srgbClr val="141437"/>
                </a:solidFill>
                <a:effectLst/>
              </a:rPr>
              <a:t>[online], </a:t>
            </a:r>
            <a:r>
              <a:rPr lang="en-GB" sz="1200">
                <a:solidFill>
                  <a:srgbClr val="141437"/>
                </a:solidFill>
              </a:rPr>
              <a:t>A</a:t>
            </a:r>
            <a:r>
              <a:rPr lang="en-GB" sz="1200" b="0">
                <a:solidFill>
                  <a:srgbClr val="141437"/>
                </a:solidFill>
                <a:effectLst/>
              </a:rPr>
              <a:t>ccessed 14/11/23. </a:t>
            </a:r>
          </a:p>
          <a:p>
            <a:pPr marL="0" marR="0" lvl="0" indent="0" algn="l" defTabSz="914400" rtl="0" eaLnBrk="1" fontAlgn="auto" latinLnBrk="0" hangingPunct="1">
              <a:lnSpc>
                <a:spcPct val="112000"/>
              </a:lnSpc>
              <a:spcBef>
                <a:spcPts val="0"/>
              </a:spcBef>
              <a:spcAft>
                <a:spcPts val="0"/>
              </a:spcAft>
              <a:buClrTx/>
              <a:buSzTx/>
              <a:buFontTx/>
              <a:buNone/>
              <a:tabLst/>
              <a:defRPr/>
            </a:pPr>
            <a:endParaRPr lang="en-GB" sz="1200" i="0">
              <a:solidFill>
                <a:srgbClr val="141437"/>
              </a:solidFill>
            </a:endParaRPr>
          </a:p>
          <a:p>
            <a:pPr marL="0" marR="0" lvl="0" indent="0" algn="l" defTabSz="914400" rtl="0" eaLnBrk="1" fontAlgn="auto" latinLnBrk="0" hangingPunct="1">
              <a:lnSpc>
                <a:spcPct val="112000"/>
              </a:lnSpc>
              <a:spcBef>
                <a:spcPts val="0"/>
              </a:spcBef>
              <a:spcAft>
                <a:spcPts val="0"/>
              </a:spcAft>
              <a:buClrTx/>
              <a:buSzTx/>
              <a:buFontTx/>
              <a:buNone/>
              <a:tabLst/>
              <a:defRPr/>
            </a:pPr>
            <a:r>
              <a:rPr lang="en-GB" sz="1200" b="0" i="0">
                <a:effectLst/>
              </a:rPr>
              <a:t>Peacock, S., Cowan, J., Irvine, L., &amp; Williams, J. (2020). An Exploration Into the Importance of a Sense of Belonging for Online Learners. </a:t>
            </a:r>
            <a:r>
              <a:rPr lang="en-GB" sz="1200" b="0" i="1">
                <a:effectLst/>
              </a:rPr>
              <a:t>The International Review of Research in Open and Distributed Learning</a:t>
            </a:r>
            <a:r>
              <a:rPr lang="en-GB" sz="1200" b="0" i="0">
                <a:effectLst/>
              </a:rPr>
              <a:t>, </a:t>
            </a:r>
            <a:r>
              <a:rPr lang="en-GB" sz="1200" b="0" i="1">
                <a:effectLst/>
              </a:rPr>
              <a:t>21</a:t>
            </a:r>
            <a:r>
              <a:rPr lang="en-GB" sz="1200" b="0" i="0">
                <a:effectLst/>
              </a:rPr>
              <a:t>(2), 18–35. </a:t>
            </a:r>
            <a:r>
              <a:rPr lang="en-GB" sz="1200" b="0" i="0">
                <a:effectLst/>
                <a:hlinkClick r:id="rId3"/>
              </a:rPr>
              <a:t>https://doi.org/10.19173/irrodl.v20i5.4539</a:t>
            </a:r>
            <a:endParaRPr lang="en-GB" sz="1200" b="0" i="0">
              <a:effectLst/>
            </a:endParaRPr>
          </a:p>
          <a:p>
            <a:br>
              <a:rPr lang="en-US" b="1"/>
            </a:br>
            <a:r>
              <a:rPr lang="en-GB">
                <a:hlinkClick r:id="rId4"/>
              </a:rPr>
              <a:t>Building Belonging in Higher Education: Recommendations for developing an integrated institutional approach (wonkhe.com)</a:t>
            </a:r>
            <a:br>
              <a:rPr lang="en-GB"/>
            </a:br>
            <a:br>
              <a:rPr lang="en-GB"/>
            </a:br>
            <a:r>
              <a:rPr lang="en-GB">
                <a:hlinkClick r:id="rId5"/>
              </a:rPr>
              <a:t>Building Belonging | Advance HE (advance-he.ac.uk)</a:t>
            </a:r>
            <a:br>
              <a:rPr lang="en-GB"/>
            </a:br>
            <a:endParaRPr lang="en-GB"/>
          </a:p>
          <a:p>
            <a:r>
              <a:rPr lang="en-GB">
                <a:hlinkClick r:id="rId6"/>
              </a:rPr>
              <a:t>What does it mean to become a student in higher education? | </a:t>
            </a:r>
            <a:r>
              <a:rPr lang="en-GB" err="1">
                <a:hlinkClick r:id="rId6"/>
              </a:rPr>
              <a:t>Wonkhe</a:t>
            </a:r>
            <a:br>
              <a:rPr lang="en-GB"/>
            </a:br>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818718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2000"/>
              </a:lnSpc>
              <a:defRPr/>
            </a:pPr>
            <a:r>
              <a:rPr kumimoji="0" lang="en-GB" sz="1200" b="0" i="0" u="none" strike="noStrike" kern="1200" cap="none" spc="0" normalizeH="0" baseline="0" noProof="0">
                <a:ln>
                  <a:noFill/>
                </a:ln>
                <a:solidFill>
                  <a:srgbClr val="060645"/>
                </a:solidFill>
                <a:effectLst/>
                <a:uLnTx/>
                <a:uFillTx/>
                <a:latin typeface="Poppins SemiBold"/>
                <a:ea typeface="+mn-ea"/>
                <a:cs typeface="Poppins"/>
              </a:rPr>
              <a:t>For more information about our Coaching and Mentoring Framework process, see: </a:t>
            </a:r>
            <a:br>
              <a:rPr kumimoji="0" lang="en-GB" sz="1200" b="0" i="0" u="none" strike="noStrike" kern="1200" cap="none" spc="0" normalizeH="0" baseline="0" noProof="0">
                <a:ln>
                  <a:noFill/>
                </a:ln>
                <a:solidFill>
                  <a:srgbClr val="060645"/>
                </a:solidFill>
                <a:effectLst/>
                <a:uLnTx/>
                <a:uFillTx/>
                <a:latin typeface="Poppins SemiBold"/>
                <a:ea typeface="+mn-ea"/>
                <a:cs typeface="Poppins"/>
              </a:rPr>
            </a:br>
            <a:br>
              <a:rPr kumimoji="0" lang="en-GB" sz="1200" b="0" i="0" u="none" strike="noStrike" kern="1200" cap="none" spc="0" normalizeH="0" baseline="0" noProof="0">
                <a:ln>
                  <a:noFill/>
                </a:ln>
                <a:solidFill>
                  <a:srgbClr val="060645"/>
                </a:solidFill>
                <a:effectLst/>
                <a:uLnTx/>
                <a:uFillTx/>
                <a:latin typeface="Poppins"/>
                <a:ea typeface="+mn-ea"/>
                <a:cs typeface="+mn-cs"/>
              </a:rPr>
            </a:br>
            <a:r>
              <a:rPr kumimoji="0" lang="en-GB" sz="1200" b="0" i="0" u="none" strike="noStrike" kern="1200" cap="none" spc="0" normalizeH="0" baseline="0" noProof="0">
                <a:ln>
                  <a:noFill/>
                </a:ln>
                <a:solidFill>
                  <a:srgbClr val="060645"/>
                </a:solidFill>
                <a:effectLst/>
                <a:uLnTx/>
                <a:uFillTx/>
                <a:latin typeface="Poppins"/>
                <a:ea typeface="+mn-ea"/>
                <a:cs typeface="Poppins"/>
              </a:rPr>
              <a:t>Clay, E., </a:t>
            </a:r>
            <a:r>
              <a:rPr kumimoji="0" lang="en-GB" sz="1200" b="0" i="0" u="none" strike="noStrike" kern="1200" cap="none" spc="0" normalizeH="0" baseline="0" noProof="0" err="1">
                <a:ln>
                  <a:noFill/>
                </a:ln>
                <a:solidFill>
                  <a:srgbClr val="060645"/>
                </a:solidFill>
                <a:effectLst/>
                <a:uLnTx/>
                <a:uFillTx/>
                <a:latin typeface="Poppins"/>
                <a:ea typeface="+mn-ea"/>
                <a:cs typeface="Poppins"/>
              </a:rPr>
              <a:t>Blissett</a:t>
            </a:r>
            <a:r>
              <a:rPr kumimoji="0" lang="en-GB" sz="1200" b="0" i="0" u="none" strike="noStrike" kern="1200" cap="none" spc="0" normalizeH="0" baseline="0" noProof="0">
                <a:ln>
                  <a:noFill/>
                </a:ln>
                <a:solidFill>
                  <a:srgbClr val="060645"/>
                </a:solidFill>
                <a:effectLst/>
                <a:uLnTx/>
                <a:uFillTx/>
                <a:latin typeface="Poppins"/>
                <a:ea typeface="+mn-ea"/>
                <a:cs typeface="Poppins"/>
              </a:rPr>
              <a:t>, J., Lindley, J., O'Neil, L. and Williams, H (2023). ‘Developing an equity lens: the experience of creating a professional framework for coaches and mentors.’ Journal of Learning Development in Higher Education, 26: Special Issue Equality, Diversity and Inclusion. Available </a:t>
            </a:r>
            <a:r>
              <a:rPr kumimoji="0" lang="en-GB" sz="1200" b="0" i="0" u="none" strike="noStrike" kern="1200" cap="none" spc="0" normalizeH="0" baseline="0" noProof="0">
                <a:ln>
                  <a:noFill/>
                </a:ln>
                <a:solidFill>
                  <a:srgbClr val="060645"/>
                </a:solidFill>
                <a:effectLst/>
                <a:uLnTx/>
                <a:uFillTx/>
                <a:latin typeface="Poppins"/>
                <a:ea typeface="+mn-ea"/>
                <a:cs typeface="Poppins"/>
                <a:hlinkClick r:id="rId3"/>
              </a:rPr>
              <a:t>here</a:t>
            </a:r>
            <a:endParaRPr kumimoji="0" lang="en-GB" sz="1200" b="0" i="0" u="none" strike="noStrike" kern="1200" cap="none" spc="0" normalizeH="0" baseline="0" noProof="0">
              <a:ln>
                <a:noFill/>
              </a:ln>
              <a:solidFill>
                <a:srgbClr val="060645"/>
              </a:solidFill>
              <a:effectLst/>
              <a:uLnTx/>
              <a:uFillTx/>
              <a:latin typeface="Poppins"/>
              <a:ea typeface="+mn-ea"/>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60645"/>
              </a:solidFill>
              <a:effectLst/>
              <a:uLnTx/>
              <a:uFillTx/>
              <a:latin typeface="Poppins SemiBold"/>
              <a:ea typeface="+mn-ea"/>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endParaRPr lang="en-GB" sz="1200">
              <a:solidFill>
                <a:srgbClr val="060645"/>
              </a:solidFill>
              <a:latin typeface="Poppins SemiBold"/>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a:ln>
                  <a:noFill/>
                </a:ln>
                <a:solidFill>
                  <a:srgbClr val="060645"/>
                </a:solidFill>
                <a:effectLst/>
                <a:uLnTx/>
                <a:uFillTx/>
                <a:latin typeface="Poppins SemiBold"/>
                <a:ea typeface="+mn-ea"/>
                <a:cs typeface="Poppins"/>
              </a:rPr>
              <a:t>For more information about our coaching and mentoring work, see:</a:t>
            </a:r>
            <a:br>
              <a:rPr kumimoji="0" lang="en-GB" sz="1200" b="0" i="0" u="none" strike="noStrike" kern="1200" cap="none" spc="0" normalizeH="0" baseline="0" noProof="0">
                <a:ln>
                  <a:noFill/>
                </a:ln>
                <a:solidFill>
                  <a:srgbClr val="060645"/>
                </a:solidFill>
                <a:effectLst/>
                <a:uLnTx/>
                <a:uFillTx/>
                <a:latin typeface="Poppins SemiBold"/>
                <a:ea typeface="+mn-ea"/>
                <a:cs typeface="Poppins"/>
              </a:rPr>
            </a:br>
            <a:endParaRPr kumimoji="0" lang="en-GB" sz="1200" b="0" i="0" u="none" strike="noStrike" kern="1200" cap="none" spc="0" normalizeH="0" baseline="0" noProof="0">
              <a:ln>
                <a:noFill/>
              </a:ln>
              <a:solidFill>
                <a:srgbClr val="060645"/>
              </a:solidFill>
              <a:effectLst/>
              <a:uLnTx/>
              <a:uFillTx/>
              <a:latin typeface="Poppins SemiBold"/>
              <a:ea typeface="+mn-ea"/>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err="1">
                <a:ln>
                  <a:noFill/>
                </a:ln>
                <a:solidFill>
                  <a:srgbClr val="002060"/>
                </a:solidFill>
                <a:effectLst/>
                <a:uLnTx/>
                <a:uFillTx/>
                <a:latin typeface="Poppins" panose="00000500000000000000" pitchFamily="2" charset="0"/>
                <a:ea typeface="Calibri" panose="020F0502020204030204" pitchFamily="34" charset="0"/>
                <a:cs typeface="+mn-cs"/>
              </a:rPr>
              <a:t>Lochtie</a:t>
            </a:r>
            <a:r>
              <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D. and Hillman, J. (2023). ‘Using coaching and mentoring to help close the awarding gap between Black and White students.’ </a:t>
            </a:r>
            <a:r>
              <a:rPr kumimoji="0" lang="en-GB" sz="1200" b="0" i="1"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Teaching Insights</a:t>
            </a:r>
            <a:r>
              <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Available: </a:t>
            </a:r>
            <a:r>
              <a:rPr kumimoji="0" lang="en-GB" sz="1200" b="0" i="0" u="sng"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hlinkClick r:id="rId4"/>
              </a:rPr>
              <a:t>here.</a:t>
            </a:r>
            <a:endParaRPr kumimoji="0" lang="en-GB" sz="1200" b="0" i="0" u="none" strike="noStrike" kern="1200" cap="none" spc="0" normalizeH="0" baseline="0" noProof="0">
              <a:ln>
                <a:noFill/>
              </a:ln>
              <a:solidFill>
                <a:srgbClr val="060645"/>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60645"/>
              </a:solidFill>
              <a:effectLst/>
              <a:uLnTx/>
              <a:uFillTx/>
              <a:latin typeface="Poppins"/>
              <a:ea typeface="+mn-ea"/>
              <a:cs typeface="+mn-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Hillman, J. and </a:t>
            </a:r>
            <a:r>
              <a:rPr kumimoji="0" lang="en-GB" sz="1200" b="0" i="0" u="none" strike="noStrike" kern="1200" cap="none" spc="0" normalizeH="0" baseline="0" noProof="0" err="1">
                <a:ln>
                  <a:noFill/>
                </a:ln>
                <a:solidFill>
                  <a:srgbClr val="002060"/>
                </a:solidFill>
                <a:effectLst/>
                <a:uLnTx/>
                <a:uFillTx/>
                <a:latin typeface="Poppins" panose="00000500000000000000" pitchFamily="2" charset="0"/>
                <a:ea typeface="Calibri" panose="020F0502020204030204" pitchFamily="34" charset="0"/>
                <a:cs typeface="+mn-cs"/>
              </a:rPr>
              <a:t>Lochtie</a:t>
            </a:r>
            <a:r>
              <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D. (2023). ‘Coaching and mentoring as “targeted” Learning Development provision,’ Learning Development Magazine (April), pp. 20-21. Available </a:t>
            </a:r>
            <a:r>
              <a:rPr kumimoji="0" lang="en-GB" sz="1200" b="0" i="0" u="sng" strike="noStrike" kern="1200" cap="none" spc="0" normalizeH="0" baseline="0" noProof="0">
                <a:ln>
                  <a:noFill/>
                </a:ln>
                <a:solidFill>
                  <a:srgbClr val="0000FF"/>
                </a:solidFill>
                <a:effectLst/>
                <a:uLnTx/>
                <a:uFillTx/>
                <a:latin typeface="Poppins" panose="00000500000000000000" pitchFamily="2" charset="0"/>
                <a:ea typeface="Calibri" panose="020F0502020204030204" pitchFamily="34" charset="0"/>
                <a:cs typeface="+mn-cs"/>
                <a:hlinkClick r:id="rId5"/>
              </a:rPr>
              <a:t>here.</a:t>
            </a:r>
            <a:r>
              <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a:t>
            </a:r>
          </a:p>
          <a:p>
            <a:pPr marL="0" marR="0" lvl="0" indent="0" algn="l" defTabSz="914400" rtl="0" eaLnBrk="1" fontAlgn="auto" latinLnBrk="0" hangingPunct="1">
              <a:lnSpc>
                <a:spcPct val="112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Samuels-</a:t>
            </a:r>
            <a:r>
              <a:rPr kumimoji="0" lang="en-GB" sz="1200" b="0" i="0" u="none" strike="noStrike" kern="1200" cap="none" spc="0" normalizeH="0" baseline="0" noProof="0" err="1">
                <a:ln>
                  <a:noFill/>
                </a:ln>
                <a:solidFill>
                  <a:srgbClr val="002060"/>
                </a:solidFill>
                <a:effectLst/>
                <a:uLnTx/>
                <a:uFillTx/>
                <a:latin typeface="Poppins" panose="00000500000000000000" pitchFamily="2" charset="0"/>
                <a:ea typeface="Calibri" panose="020F0502020204030204" pitchFamily="34" charset="0"/>
                <a:cs typeface="+mn-cs"/>
              </a:rPr>
              <a:t>Hylton</a:t>
            </a:r>
            <a:r>
              <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J. and Wilton, M. (2023). ‘Sharing stories of resilience: Open University partnership work with </a:t>
            </a:r>
            <a:r>
              <a:rPr kumimoji="0" lang="en-GB" sz="1200" b="0" i="0" u="none" strike="noStrike" kern="1200" cap="none" spc="0" normalizeH="0" baseline="0" noProof="0" err="1">
                <a:ln>
                  <a:noFill/>
                </a:ln>
                <a:solidFill>
                  <a:srgbClr val="002060"/>
                </a:solidFill>
                <a:effectLst/>
                <a:uLnTx/>
                <a:uFillTx/>
                <a:latin typeface="Poppins" panose="00000500000000000000" pitchFamily="2" charset="0"/>
                <a:ea typeface="Calibri" panose="020F0502020204030204" pitchFamily="34" charset="0"/>
                <a:cs typeface="+mn-cs"/>
              </a:rPr>
              <a:t>Shelayna</a:t>
            </a:r>
            <a:r>
              <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a:t>
            </a:r>
            <a:r>
              <a:rPr kumimoji="0" lang="en-GB" sz="1200" b="0" i="0" u="none" strike="noStrike" kern="1200" cap="none" spc="0" normalizeH="0" baseline="0" noProof="0" err="1">
                <a:ln>
                  <a:noFill/>
                </a:ln>
                <a:solidFill>
                  <a:srgbClr val="002060"/>
                </a:solidFill>
                <a:effectLst/>
                <a:uLnTx/>
                <a:uFillTx/>
                <a:latin typeface="Poppins" panose="00000500000000000000" pitchFamily="2" charset="0"/>
                <a:ea typeface="Calibri" panose="020F0502020204030204" pitchFamily="34" charset="0"/>
                <a:cs typeface="+mn-cs"/>
              </a:rPr>
              <a:t>Oskan</a:t>
            </a:r>
            <a:r>
              <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-Clarke,’ Learning Development Magazine (July), pp. 12-13. Available </a:t>
            </a:r>
            <a:r>
              <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hlinkClick r:id="rId6"/>
              </a:rPr>
              <a:t>here</a:t>
            </a:r>
            <a:r>
              <a:rPr kumimoji="0" lang="en-GB" sz="12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a:t>
            </a:r>
            <a:endParaRPr kumimoji="0" lang="en-GB" sz="1200" b="0" i="0" u="none" strike="noStrike" kern="1200" cap="none" spc="0" normalizeH="0" baseline="0" noProof="0">
              <a:ln>
                <a:noFill/>
              </a:ln>
              <a:solidFill>
                <a:srgbClr val="060645"/>
              </a:solidFill>
              <a:effectLst/>
              <a:uLnTx/>
              <a:uFillTx/>
              <a:latin typeface="Poppins"/>
              <a:ea typeface="+mn-ea"/>
              <a:cs typeface="+mn-cs"/>
            </a:endParaRPr>
          </a:p>
          <a:p>
            <a:endParaRPr lang="en-US"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538141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EC</a:t>
            </a:r>
            <a:br>
              <a:rPr lang="en-GB"/>
            </a:br>
            <a:br>
              <a:rPr lang="en-GB"/>
            </a:br>
            <a:endParaRPr lang="en-GB"/>
          </a:p>
        </p:txBody>
      </p:sp>
      <p:sp>
        <p:nvSpPr>
          <p:cNvPr id="4" name="Slide Number Placeholder 3"/>
          <p:cNvSpPr>
            <a:spLocks noGrp="1"/>
          </p:cNvSpPr>
          <p:nvPr>
            <p:ph type="sldNum" sz="quarter" idx="5"/>
          </p:nvPr>
        </p:nvSpPr>
        <p:spPr/>
        <p:txBody>
          <a:bodyPr/>
          <a:lstStyle/>
          <a:p>
            <a:fld id="{388DBAD7-F31C-43EE-A246-20DE2ADF9023}" type="slidenum">
              <a:rPr lang="en-GB" smtClean="0"/>
              <a:t>2</a:t>
            </a:fld>
            <a:endParaRPr lang="en-GB"/>
          </a:p>
        </p:txBody>
      </p:sp>
    </p:spTree>
    <p:extLst>
      <p:ext uri="{BB962C8B-B14F-4D97-AF65-F5344CB8AC3E}">
        <p14:creationId xmlns:p14="http://schemas.microsoft.com/office/powerpoint/2010/main" val="3439569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54609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Poppins"/>
                <a:cs typeface="Poppins"/>
              </a:rPr>
              <a:t>EC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Poppins"/>
                <a:cs typeface="Poppins"/>
              </a:rPr>
              <a:t>The power of language – what does it mean to 'belong’?</a:t>
            </a:r>
            <a:endParaRPr lang="en-US" sz="1200">
              <a:solidFill>
                <a:schemeClr val="tx1"/>
              </a:solidFill>
              <a:latin typeface="+mn-lt"/>
              <a:cs typeface="+mn-cs"/>
            </a:endParaRPr>
          </a:p>
          <a:p>
            <a:endParaRPr lang="en-GB"/>
          </a:p>
        </p:txBody>
      </p:sp>
      <p:sp>
        <p:nvSpPr>
          <p:cNvPr id="4" name="Slide Number Placeholder 3"/>
          <p:cNvSpPr>
            <a:spLocks noGrp="1"/>
          </p:cNvSpPr>
          <p:nvPr>
            <p:ph type="sldNum" sz="quarter" idx="5"/>
          </p:nvPr>
        </p:nvSpPr>
        <p:spPr/>
        <p:txBody>
          <a:bodyPr/>
          <a:lstStyle/>
          <a:p>
            <a:fld id="{388DBAD7-F31C-43EE-A246-20DE2ADF9023}" type="slidenum">
              <a:rPr lang="en-GB" smtClean="0"/>
              <a:t>3</a:t>
            </a:fld>
            <a:endParaRPr lang="en-GB"/>
          </a:p>
        </p:txBody>
      </p:sp>
    </p:spTree>
    <p:extLst>
      <p:ext uri="{BB962C8B-B14F-4D97-AF65-F5344CB8AC3E}">
        <p14:creationId xmlns:p14="http://schemas.microsoft.com/office/powerpoint/2010/main" val="1315596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EC </a:t>
            </a:r>
            <a:br>
              <a:rPr lang="en-GB"/>
            </a:br>
            <a:r>
              <a:rPr lang="en-GB"/>
              <a:t>Summarise the </a:t>
            </a:r>
          </a:p>
        </p:txBody>
      </p:sp>
      <p:sp>
        <p:nvSpPr>
          <p:cNvPr id="4" name="Slide Number Placeholder 3"/>
          <p:cNvSpPr>
            <a:spLocks noGrp="1"/>
          </p:cNvSpPr>
          <p:nvPr>
            <p:ph type="sldNum" sz="quarter" idx="5"/>
          </p:nvPr>
        </p:nvSpPr>
        <p:spPr/>
        <p:txBody>
          <a:bodyPr/>
          <a:lstStyle/>
          <a:p>
            <a:fld id="{388DBAD7-F31C-43EE-A246-20DE2ADF9023}" type="slidenum">
              <a:rPr lang="en-GB" smtClean="0"/>
              <a:t>4</a:t>
            </a:fld>
            <a:endParaRPr lang="en-GB"/>
          </a:p>
        </p:txBody>
      </p:sp>
    </p:spTree>
    <p:extLst>
      <p:ext uri="{BB962C8B-B14F-4D97-AF65-F5344CB8AC3E}">
        <p14:creationId xmlns:p14="http://schemas.microsoft.com/office/powerpoint/2010/main" val="354883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6865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EC</a:t>
            </a:r>
            <a:br>
              <a:rPr lang="en-US"/>
            </a:br>
            <a:r>
              <a:rPr lang="en-US"/>
              <a:t>Key point: there’s an assumed shared understanding of what we mean when we use this word as practitioners in an APS space in HE. However, what happens when we explore this further? What connotations does this term raise whether consciously or subconsciously? Refer back to the word cloud if relevant, or go straight to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60926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EC</a:t>
            </a:r>
            <a:br>
              <a:rPr lang="en-US"/>
            </a:br>
            <a:br>
              <a:rPr lang="en-US"/>
            </a:br>
            <a:r>
              <a:rPr lang="en-US"/>
              <a:t>With holding these questions in mind, we wanted to explore how this term came up for students in our work. To do this, we’re first going to give you a brief context of what we do in our roles as Personal Learning Advisers and what the Service 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889896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EC </a:t>
            </a:r>
            <a:br>
              <a:rPr lang="en-US"/>
            </a:br>
            <a:r>
              <a:rPr lang="en-US"/>
              <a:t>Where the PLA Service fits in within the OU – our why, what and how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30835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EC</a:t>
            </a:r>
            <a:br>
              <a:rPr lang="en-US"/>
            </a:br>
            <a:r>
              <a:rPr lang="en-US"/>
              <a:t>Within all our projects and student activities – capturing the std voice and feedback is key. We are now going to share some of this feedback around stds sense of belonging</a:t>
            </a:r>
            <a:br>
              <a:rPr lang="en-US"/>
            </a:br>
            <a:br>
              <a:rPr lang="en-US"/>
            </a:br>
            <a:r>
              <a:rPr lang="en-US"/>
              <a:t>Note: Timing takes us up to 7.42 mins to the end of this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024483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85424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518402" y="1150618"/>
            <a:ext cx="11017991"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a:t>Body text</a:t>
            </a:r>
          </a:p>
        </p:txBody>
      </p:sp>
    </p:spTree>
    <p:extLst>
      <p:ext uri="{BB962C8B-B14F-4D97-AF65-F5344CB8AC3E}">
        <p14:creationId xmlns:p14="http://schemas.microsoft.com/office/powerpoint/2010/main" val="320462050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 just an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18135" y="1150619"/>
            <a:ext cx="11017991"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7" name="Title 1">
            <a:extLst>
              <a:ext uri="{FF2B5EF4-FFF2-40B4-BE49-F238E27FC236}">
                <a16:creationId xmlns:a16="http://schemas.microsoft.com/office/drawing/2014/main" id="{4A7B25A5-6B91-4CE2-93B8-754812DA0292}"/>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35756649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 2 col text / med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3525520" y="1150619"/>
            <a:ext cx="80106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276327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Graphs and graphics can be positioned over the grey box</a:t>
            </a:r>
          </a:p>
        </p:txBody>
      </p:sp>
      <p:sp>
        <p:nvSpPr>
          <p:cNvPr id="14" name="Title 1">
            <a:extLst>
              <a:ext uri="{FF2B5EF4-FFF2-40B4-BE49-F238E27FC236}">
                <a16:creationId xmlns:a16="http://schemas.microsoft.com/office/drawing/2014/main" id="{07EECFAC-7182-49C4-A276-219F1E7C7BC8}"/>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3490033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 2 col text / image">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913120" y="1150619"/>
            <a:ext cx="56230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5140719" cy="5214347"/>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5E866B34-8A6C-492A-96F1-5F307C6EA659}"/>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249697699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 2 col text / char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1" name="Picture Placeholder 2">
            <a:extLst>
              <a:ext uri="{FF2B5EF4-FFF2-40B4-BE49-F238E27FC236}">
                <a16:creationId xmlns:a16="http://schemas.microsoft.com/office/drawing/2014/main" id="{D7627B42-6398-42C1-94CA-C124AC35B2F5}"/>
              </a:ext>
            </a:extLst>
          </p:cNvPr>
          <p:cNvSpPr>
            <a:spLocks noGrp="1"/>
          </p:cNvSpPr>
          <p:nvPr>
            <p:ph type="pic" sz="quarter" idx="14" hasCustomPrompt="1"/>
          </p:nvPr>
        </p:nvSpPr>
        <p:spPr>
          <a:xfrm>
            <a:off x="5913120" y="1150619"/>
            <a:ext cx="5623005" cy="5214347"/>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5140719" cy="2486367"/>
          </a:xfrm>
          <a:prstGeom prst="rect">
            <a:avLst/>
          </a:prstGeom>
        </p:spPr>
        <p:txBody>
          <a:bodyPr lIns="36000" tIns="36000" rIns="36000" bIns="36000" numCol="2"/>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endParaRPr lang="en-US"/>
          </a:p>
          <a:p>
            <a:pPr lvl="0"/>
            <a:endParaRPr lang="en-US"/>
          </a:p>
          <a:p>
            <a:pPr lvl="0"/>
            <a:endParaRPr lang="en-US"/>
          </a:p>
          <a:p>
            <a:pPr lvl="0"/>
            <a:endParaRPr lang="en-US"/>
          </a:p>
          <a:p>
            <a:pPr lvl="0"/>
            <a:br>
              <a:rPr lang="en-US"/>
            </a:br>
            <a:endParaRPr lang="en-US"/>
          </a:p>
          <a:p>
            <a:pPr lvl="0"/>
            <a:r>
              <a:rPr lang="en-US"/>
              <a:t>Body text</a:t>
            </a:r>
          </a:p>
        </p:txBody>
      </p:sp>
      <p:sp>
        <p:nvSpPr>
          <p:cNvPr id="8" name="Text Placeholder 2">
            <a:extLst>
              <a:ext uri="{FF2B5EF4-FFF2-40B4-BE49-F238E27FC236}">
                <a16:creationId xmlns:a16="http://schemas.microsoft.com/office/drawing/2014/main" id="{1870E1B6-0ECF-4B89-8FAB-09D00538EB52}"/>
              </a:ext>
            </a:extLst>
          </p:cNvPr>
          <p:cNvSpPr>
            <a:spLocks noGrp="1"/>
          </p:cNvSpPr>
          <p:nvPr>
            <p:ph type="body" sz="quarter" idx="16" hasCustomPrompt="1"/>
          </p:nvPr>
        </p:nvSpPr>
        <p:spPr>
          <a:xfrm>
            <a:off x="518401" y="3873243"/>
            <a:ext cx="5140719" cy="2486367"/>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0" name="Title 1">
            <a:extLst>
              <a:ext uri="{FF2B5EF4-FFF2-40B4-BE49-F238E27FC236}">
                <a16:creationId xmlns:a16="http://schemas.microsoft.com/office/drawing/2014/main" id="{25259958-3FB9-4566-8AB7-D98E4FCD49D5}"/>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23429404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 3 column">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19"/>
            <a:ext cx="340335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9" name="Text Placeholder 2">
            <a:extLst>
              <a:ext uri="{FF2B5EF4-FFF2-40B4-BE49-F238E27FC236}">
                <a16:creationId xmlns:a16="http://schemas.microsoft.com/office/drawing/2014/main" id="{4E768777-3248-42B2-85F9-58D5B20C6E63}"/>
              </a:ext>
            </a:extLst>
          </p:cNvPr>
          <p:cNvSpPr>
            <a:spLocks noGrp="1"/>
          </p:cNvSpPr>
          <p:nvPr>
            <p:ph type="body" sz="quarter" idx="17" hasCustomPrompt="1"/>
          </p:nvPr>
        </p:nvSpPr>
        <p:spPr>
          <a:xfrm>
            <a:off x="4114707" y="1150618"/>
            <a:ext cx="3403359" cy="5214348"/>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7711013" y="1150615"/>
            <a:ext cx="3825380" cy="5214348"/>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16" name="Title 1">
            <a:extLst>
              <a:ext uri="{FF2B5EF4-FFF2-40B4-BE49-F238E27FC236}">
                <a16:creationId xmlns:a16="http://schemas.microsoft.com/office/drawing/2014/main" id="{99316F6E-405A-4A01-9184-79CC1058A919}"/>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17009246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11017991"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br>
              <a:rPr lang="en-US"/>
            </a:br>
            <a:br>
              <a:rPr lang="en-US"/>
            </a:br>
            <a:r>
              <a:rPr lang="en-US"/>
              <a:t>Charts, graphs and graphics can be positioned over the grey box.</a:t>
            </a:r>
            <a:br>
              <a:rPr lang="en-US"/>
            </a:br>
            <a:br>
              <a:rPr lang="en-US"/>
            </a:br>
            <a:br>
              <a:rPr lang="en-US"/>
            </a:br>
            <a:r>
              <a:rPr lang="en-US"/>
              <a:t>Body text</a:t>
            </a:r>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18402" y="3566179"/>
            <a:ext cx="11017991"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INSERT TITLE</a:t>
            </a:r>
          </a:p>
        </p:txBody>
      </p:sp>
    </p:spTree>
    <p:extLst>
      <p:ext uri="{BB962C8B-B14F-4D97-AF65-F5344CB8AC3E}">
        <p14:creationId xmlns:p14="http://schemas.microsoft.com/office/powerpoint/2010/main" val="312839094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5664E-E3E4-425F-A58B-8C7446DD0097}"/>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B0516BB-E5F3-4307-87B7-27F5BC37B0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0132BF-7A42-4036-82CC-8F1244A82DD6}"/>
              </a:ext>
            </a:extLst>
          </p:cNvPr>
          <p:cNvSpPr>
            <a:spLocks noGrp="1"/>
          </p:cNvSpPr>
          <p:nvPr>
            <p:ph type="sldNum" sz="quarter" idx="12"/>
          </p:nvPr>
        </p:nvSpPr>
        <p:spPr/>
        <p:txBody>
          <a:bodyPr/>
          <a:lstStyle/>
          <a:p>
            <a:fld id="{85291D82-563F-4325-BEA0-C13C2A733EBA}" type="slidenum">
              <a:rPr lang="en-GB" smtClean="0"/>
              <a:t>‹#›</a:t>
            </a:fld>
            <a:endParaRPr lang="en-GB"/>
          </a:p>
        </p:txBody>
      </p:sp>
    </p:spTree>
    <p:extLst>
      <p:ext uri="{BB962C8B-B14F-4D97-AF65-F5344CB8AC3E}">
        <p14:creationId xmlns:p14="http://schemas.microsoft.com/office/powerpoint/2010/main" val="462510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5B1C7-2FC7-4239-ACDB-F7CDA22A4B12}"/>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A292B56-AE03-4E31-A4B8-E0EAA0934C4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03A497C-AE23-4454-89E5-15C89E3666B8}"/>
              </a:ext>
            </a:extLst>
          </p:cNvPr>
          <p:cNvSpPr>
            <a:spLocks noGrp="1"/>
          </p:cNvSpPr>
          <p:nvPr>
            <p:ph type="dt" sz="half" idx="10"/>
          </p:nvPr>
        </p:nvSpPr>
        <p:spPr/>
        <p:txBody>
          <a:bodyPr/>
          <a:lstStyle/>
          <a:p>
            <a:fld id="{184B906D-6100-4A2B-A7A6-362480BCD497}" type="datetimeFigureOut">
              <a:rPr lang="en-GB" smtClean="0"/>
              <a:t>15/11/2023</a:t>
            </a:fld>
            <a:endParaRPr lang="en-GB"/>
          </a:p>
        </p:txBody>
      </p:sp>
      <p:sp>
        <p:nvSpPr>
          <p:cNvPr id="5" name="Footer Placeholder 4">
            <a:extLst>
              <a:ext uri="{FF2B5EF4-FFF2-40B4-BE49-F238E27FC236}">
                <a16:creationId xmlns:a16="http://schemas.microsoft.com/office/drawing/2014/main" id="{D592956B-445A-4517-9D6A-F886B07146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57C83-F827-4D43-A34D-F14770EFBF76}"/>
              </a:ext>
            </a:extLst>
          </p:cNvPr>
          <p:cNvSpPr>
            <a:spLocks noGrp="1"/>
          </p:cNvSpPr>
          <p:nvPr>
            <p:ph type="sldNum" sz="quarter" idx="12"/>
          </p:nvPr>
        </p:nvSpPr>
        <p:spPr/>
        <p:txBody>
          <a:bodyPr/>
          <a:lstStyle/>
          <a:p>
            <a:fld id="{45F2D9F1-505F-46F0-8AA9-DE134E6CB1C1}" type="slidenum">
              <a:rPr lang="en-GB" smtClean="0"/>
              <a:t>‹#›</a:t>
            </a:fld>
            <a:endParaRPr lang="en-GB"/>
          </a:p>
        </p:txBody>
      </p:sp>
    </p:spTree>
    <p:extLst>
      <p:ext uri="{BB962C8B-B14F-4D97-AF65-F5344CB8AC3E}">
        <p14:creationId xmlns:p14="http://schemas.microsoft.com/office/powerpoint/2010/main" val="3676379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B8435D6-0CC1-8718-167A-2904F3E65C26}"/>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3978106979"/>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513055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3" name="Text Placeholder 11">
            <a:extLst>
              <a:ext uri="{FF2B5EF4-FFF2-40B4-BE49-F238E27FC236}">
                <a16:creationId xmlns:a16="http://schemas.microsoft.com/office/drawing/2014/main" id="{43F1D352-AFC1-45BF-DC37-E6E2C2801A0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299836491"/>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D40E8B0-3B62-532E-CE42-A3E6FDDFDE1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846282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E1542C5E-68EC-8AF5-80D1-B28AD6CD2F7D}"/>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4107492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5" name="Text Placeholder 11">
            <a:extLst>
              <a:ext uri="{FF2B5EF4-FFF2-40B4-BE49-F238E27FC236}">
                <a16:creationId xmlns:a16="http://schemas.microsoft.com/office/drawing/2014/main" id="{9FEF65C5-460E-FA21-D5A4-89B945A157BE}"/>
              </a:ext>
            </a:extLst>
          </p:cNvPr>
          <p:cNvSpPr>
            <a:spLocks noGrp="1"/>
          </p:cNvSpPr>
          <p:nvPr>
            <p:ph type="body" sz="quarter" idx="15" hasCustomPrompt="1"/>
          </p:nvPr>
        </p:nvSpPr>
        <p:spPr>
          <a:xfrm>
            <a:off x="1001105" y="2668674"/>
            <a:ext cx="9591229" cy="1991249"/>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 as Poppins Regular.</a:t>
            </a:r>
          </a:p>
        </p:txBody>
      </p:sp>
    </p:spTree>
    <p:extLst>
      <p:ext uri="{BB962C8B-B14F-4D97-AF65-F5344CB8AC3E}">
        <p14:creationId xmlns:p14="http://schemas.microsoft.com/office/powerpoint/2010/main" val="1552289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555124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651473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2B4FE0AC-2B61-A291-8C87-19783331AD79}"/>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2316516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58BE8F5A-8A1A-5C53-72B2-42712E54532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42817167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4" name="Text Placeholder 11">
            <a:extLst>
              <a:ext uri="{FF2B5EF4-FFF2-40B4-BE49-F238E27FC236}">
                <a16:creationId xmlns:a16="http://schemas.microsoft.com/office/drawing/2014/main" id="{661C6824-08DF-793D-EE9A-11375C227AF3}"/>
              </a:ext>
            </a:extLst>
          </p:cNvPr>
          <p:cNvSpPr>
            <a:spLocks noGrp="1"/>
          </p:cNvSpPr>
          <p:nvPr>
            <p:ph type="body" sz="quarter" idx="22"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chemeClr val="tx1"/>
                </a:solidFill>
                <a:latin typeface="+mn-lt"/>
                <a:cs typeface="Poppins" panose="00000500000000000000" pitchFamily="2" charset="0"/>
              </a:defRPr>
            </a:lvl1pPr>
            <a:lvl2pPr marL="457200" indent="0">
              <a:buNone/>
              <a:defRPr sz="1500">
                <a:ln>
                  <a:noFill/>
                </a:ln>
                <a:solidFill>
                  <a:schemeClr val="tx1"/>
                </a:solidFill>
                <a:latin typeface="+mn-lt"/>
              </a:defRPr>
            </a:lvl2pPr>
            <a:lvl3pPr>
              <a:defRPr sz="1500">
                <a:ln>
                  <a:noFill/>
                </a:ln>
                <a:solidFill>
                  <a:schemeClr val="tx1"/>
                </a:solidFill>
              </a:defRPr>
            </a:lvl3pPr>
            <a:lvl4pPr>
              <a:defRPr sz="1500">
                <a:ln>
                  <a:noFill/>
                </a:ln>
                <a:solidFill>
                  <a:schemeClr val="tx1"/>
                </a:solidFill>
              </a:defRPr>
            </a:lvl4pPr>
            <a:lvl5pPr>
              <a:defRPr sz="1500">
                <a:ln>
                  <a:noFill/>
                </a:ln>
                <a:solidFill>
                  <a:schemeClr val="tx1"/>
                </a:solidFill>
              </a:defRPr>
            </a:lvl5pPr>
            <a:lvl6pPr>
              <a:defRPr sz="1500">
                <a:solidFill>
                  <a:schemeClr val="tx1"/>
                </a:solidFill>
              </a:defRPr>
            </a:lvl6pPr>
            <a:lvl7pPr>
              <a:defRPr sz="1500">
                <a:solidFill>
                  <a:schemeClr val="tx1"/>
                </a:solidFill>
              </a:defRPr>
            </a:lvl7pPr>
            <a:lvl8pPr>
              <a:defRPr sz="1500">
                <a:solidFill>
                  <a:schemeClr val="tx1"/>
                </a:solidFill>
              </a:defRPr>
            </a:lvl8pPr>
            <a:lvl9pPr>
              <a:defRPr sz="1500">
                <a:solidFill>
                  <a:schemeClr val="tx1"/>
                </a:solidFill>
              </a:defRPr>
            </a:lvl9pPr>
          </a:lstStyle>
          <a:p>
            <a:pPr lvl="0"/>
            <a:r>
              <a:rPr lang="en-GB"/>
              <a:t>Body copy goes here.</a:t>
            </a:r>
          </a:p>
        </p:txBody>
      </p:sp>
    </p:spTree>
    <p:extLst>
      <p:ext uri="{BB962C8B-B14F-4D97-AF65-F5344CB8AC3E}">
        <p14:creationId xmlns:p14="http://schemas.microsoft.com/office/powerpoint/2010/main" val="41324073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1C43D1CE-D536-7787-B56C-507BDEC316AF}"/>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36822278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674057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2BDC46EF-DAEB-0903-12EF-94C369E351C9}"/>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3405780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39EF2175-79D4-C751-5757-BD3B632DF1C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492530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9E7BCFB4-52D8-AB3A-B496-979C9126C966}"/>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3986966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
        <p:nvSpPr>
          <p:cNvPr id="4" name="Text Placeholder 11">
            <a:extLst>
              <a:ext uri="{FF2B5EF4-FFF2-40B4-BE49-F238E27FC236}">
                <a16:creationId xmlns:a16="http://schemas.microsoft.com/office/drawing/2014/main" id="{488D0769-700C-B45D-A282-AC13D3471A14}"/>
              </a:ext>
            </a:extLst>
          </p:cNvPr>
          <p:cNvSpPr>
            <a:spLocks noGrp="1"/>
          </p:cNvSpPr>
          <p:nvPr>
            <p:ph type="body" sz="quarter" idx="23"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5"/>
              </a:buBlip>
              <a:defRPr sz="1500" b="0" i="0">
                <a:ln>
                  <a:noFill/>
                </a:ln>
                <a:solidFill>
                  <a:srgbClr val="060645"/>
                </a:solidFill>
                <a:latin typeface="Poppins" panose="00000500000000000000" pitchFamily="2" charset="0"/>
                <a:cs typeface="Poppins" panose="00000500000000000000" pitchFamily="2" charset="0"/>
              </a:defRPr>
            </a:lvl1pPr>
            <a:lvl2pPr marL="742950" indent="-285750">
              <a:buFont typeface="Arial" panose="020B0604020202020204" pitchFamily="34" charset="0"/>
              <a:buChar char="•"/>
              <a:defRPr sz="1500">
                <a:ln>
                  <a:noFill/>
                </a:ln>
                <a:solidFill>
                  <a:srgbClr val="060645"/>
                </a:solidFill>
              </a:defRPr>
            </a:lvl2pPr>
            <a:lvl3pPr>
              <a:defRPr sz="1500">
                <a:ln>
                  <a:noFill/>
                </a:ln>
                <a:solidFill>
                  <a:srgbClr val="060645"/>
                </a:solidFill>
              </a:defRPr>
            </a:lvl3pPr>
            <a:lvl4pPr>
              <a:defRPr sz="1500">
                <a:ln>
                  <a:noFill/>
                </a:ln>
                <a:solidFill>
                  <a:srgbClr val="060645"/>
                </a:solidFill>
              </a:defRPr>
            </a:lvl4pPr>
            <a:lvl5pPr>
              <a:defRPr sz="1500">
                <a:ln>
                  <a:noFill/>
                </a:ln>
                <a:solidFill>
                  <a:srgbClr val="060645"/>
                </a:solidFill>
              </a:defRPr>
            </a:lvl5pPr>
            <a:lvl6pPr>
              <a:defRPr sz="1500">
                <a:solidFill>
                  <a:srgbClr val="060645"/>
                </a:solidFill>
              </a:defRPr>
            </a:lvl6pPr>
            <a:lvl7pPr>
              <a:defRPr sz="1500">
                <a:solidFill>
                  <a:srgbClr val="060645"/>
                </a:solidFill>
              </a:defRPr>
            </a:lvl7pPr>
            <a:lvl8pPr>
              <a:defRPr sz="1500">
                <a:solidFill>
                  <a:srgbClr val="060645"/>
                </a:solidFill>
              </a:defRPr>
            </a:lvl8pPr>
            <a:lvl9pPr>
              <a:defRPr sz="1500">
                <a:solidFill>
                  <a:srgbClr val="060645"/>
                </a:solidFill>
              </a:defRPr>
            </a:lvl9pPr>
          </a:lstStyle>
          <a:p>
            <a:pPr lvl="0"/>
            <a:r>
              <a:rPr lang="en-GB"/>
              <a:t>Body copy goes here</a:t>
            </a:r>
          </a:p>
        </p:txBody>
      </p:sp>
    </p:spTree>
    <p:extLst>
      <p:ext uri="{BB962C8B-B14F-4D97-AF65-F5344CB8AC3E}">
        <p14:creationId xmlns:p14="http://schemas.microsoft.com/office/powerpoint/2010/main" val="28059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412160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4728053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148251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9558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736318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47185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0298933"/>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4011262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886415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765750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 contents 1">
    <p:bg>
      <p:bgRef idx="1001">
        <a:schemeClr val="bg1"/>
      </p:bgRef>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2698E74-DBB1-4C41-81D5-108634391B7E}"/>
              </a:ext>
            </a:extLst>
          </p:cNvPr>
          <p:cNvSpPr>
            <a:spLocks noGrp="1"/>
          </p:cNvSpPr>
          <p:nvPr>
            <p:ph type="body" sz="quarter" idx="11" hasCustomPrompt="1"/>
          </p:nvPr>
        </p:nvSpPr>
        <p:spPr>
          <a:xfrm>
            <a:off x="5643171" y="1176737"/>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01</a:t>
            </a:r>
          </a:p>
        </p:txBody>
      </p:sp>
      <p:sp>
        <p:nvSpPr>
          <p:cNvPr id="7" name="Text Placeholder 31">
            <a:extLst>
              <a:ext uri="{FF2B5EF4-FFF2-40B4-BE49-F238E27FC236}">
                <a16:creationId xmlns:a16="http://schemas.microsoft.com/office/drawing/2014/main" id="{27D262DD-86D2-472F-9233-2CA4C4F3C48D}"/>
              </a:ext>
            </a:extLst>
          </p:cNvPr>
          <p:cNvSpPr>
            <a:spLocks noGrp="1"/>
          </p:cNvSpPr>
          <p:nvPr>
            <p:ph type="body" sz="quarter" idx="12" hasCustomPrompt="1"/>
          </p:nvPr>
        </p:nvSpPr>
        <p:spPr>
          <a:xfrm>
            <a:off x="6363171" y="1176734"/>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8" name="Text Placeholder 31">
            <a:extLst>
              <a:ext uri="{FF2B5EF4-FFF2-40B4-BE49-F238E27FC236}">
                <a16:creationId xmlns:a16="http://schemas.microsoft.com/office/drawing/2014/main" id="{C0A8910E-3E33-41A3-816B-CD71BE1D50DC}"/>
              </a:ext>
            </a:extLst>
          </p:cNvPr>
          <p:cNvSpPr>
            <a:spLocks noGrp="1"/>
          </p:cNvSpPr>
          <p:nvPr>
            <p:ph type="body" sz="quarter" idx="13" hasCustomPrompt="1"/>
          </p:nvPr>
        </p:nvSpPr>
        <p:spPr>
          <a:xfrm>
            <a:off x="6363171" y="1445872"/>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9" name="Text Placeholder 4">
            <a:extLst>
              <a:ext uri="{FF2B5EF4-FFF2-40B4-BE49-F238E27FC236}">
                <a16:creationId xmlns:a16="http://schemas.microsoft.com/office/drawing/2014/main" id="{DC7DBC2F-B4BA-4FA1-AC8F-C1FB5D329C35}"/>
              </a:ext>
            </a:extLst>
          </p:cNvPr>
          <p:cNvSpPr>
            <a:spLocks noGrp="1"/>
          </p:cNvSpPr>
          <p:nvPr>
            <p:ph type="body" sz="quarter" idx="14" hasCustomPrompt="1"/>
          </p:nvPr>
        </p:nvSpPr>
        <p:spPr>
          <a:xfrm>
            <a:off x="5643171" y="1877244"/>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02</a:t>
            </a:r>
          </a:p>
        </p:txBody>
      </p:sp>
      <p:sp>
        <p:nvSpPr>
          <p:cNvPr id="10" name="Text Placeholder 31">
            <a:extLst>
              <a:ext uri="{FF2B5EF4-FFF2-40B4-BE49-F238E27FC236}">
                <a16:creationId xmlns:a16="http://schemas.microsoft.com/office/drawing/2014/main" id="{E96BEFDD-99B7-4B7A-A883-501F05DEBEB2}"/>
              </a:ext>
            </a:extLst>
          </p:cNvPr>
          <p:cNvSpPr>
            <a:spLocks noGrp="1"/>
          </p:cNvSpPr>
          <p:nvPr>
            <p:ph type="body" sz="quarter" idx="15" hasCustomPrompt="1"/>
          </p:nvPr>
        </p:nvSpPr>
        <p:spPr>
          <a:xfrm>
            <a:off x="6363171" y="1877241"/>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1" name="Text Placeholder 31">
            <a:extLst>
              <a:ext uri="{FF2B5EF4-FFF2-40B4-BE49-F238E27FC236}">
                <a16:creationId xmlns:a16="http://schemas.microsoft.com/office/drawing/2014/main" id="{8F24DFEC-E082-454B-B5C3-50F1E1DD3224}"/>
              </a:ext>
            </a:extLst>
          </p:cNvPr>
          <p:cNvSpPr>
            <a:spLocks noGrp="1"/>
          </p:cNvSpPr>
          <p:nvPr>
            <p:ph type="body" sz="quarter" idx="16" hasCustomPrompt="1"/>
          </p:nvPr>
        </p:nvSpPr>
        <p:spPr>
          <a:xfrm>
            <a:off x="6363171" y="2146379"/>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2" name="Text Placeholder 4">
            <a:extLst>
              <a:ext uri="{FF2B5EF4-FFF2-40B4-BE49-F238E27FC236}">
                <a16:creationId xmlns:a16="http://schemas.microsoft.com/office/drawing/2014/main" id="{C3A914CD-C11D-48A8-88E1-538FBD109669}"/>
              </a:ext>
            </a:extLst>
          </p:cNvPr>
          <p:cNvSpPr>
            <a:spLocks noGrp="1"/>
          </p:cNvSpPr>
          <p:nvPr>
            <p:ph type="body" sz="quarter" idx="17" hasCustomPrompt="1"/>
          </p:nvPr>
        </p:nvSpPr>
        <p:spPr>
          <a:xfrm>
            <a:off x="5643171" y="2577751"/>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03</a:t>
            </a:r>
          </a:p>
        </p:txBody>
      </p:sp>
      <p:sp>
        <p:nvSpPr>
          <p:cNvPr id="15" name="Text Placeholder 31">
            <a:extLst>
              <a:ext uri="{FF2B5EF4-FFF2-40B4-BE49-F238E27FC236}">
                <a16:creationId xmlns:a16="http://schemas.microsoft.com/office/drawing/2014/main" id="{5E5D34B7-01F5-4524-B815-3E8FD22045B4}"/>
              </a:ext>
            </a:extLst>
          </p:cNvPr>
          <p:cNvSpPr>
            <a:spLocks noGrp="1"/>
          </p:cNvSpPr>
          <p:nvPr>
            <p:ph type="body" sz="quarter" idx="18" hasCustomPrompt="1"/>
          </p:nvPr>
        </p:nvSpPr>
        <p:spPr>
          <a:xfrm>
            <a:off x="6363171" y="2577748"/>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6" name="Text Placeholder 31">
            <a:extLst>
              <a:ext uri="{FF2B5EF4-FFF2-40B4-BE49-F238E27FC236}">
                <a16:creationId xmlns:a16="http://schemas.microsoft.com/office/drawing/2014/main" id="{745E9020-E3D4-4B2E-AF64-3BC2BA80998B}"/>
              </a:ext>
            </a:extLst>
          </p:cNvPr>
          <p:cNvSpPr>
            <a:spLocks noGrp="1"/>
          </p:cNvSpPr>
          <p:nvPr>
            <p:ph type="body" sz="quarter" idx="19" hasCustomPrompt="1"/>
          </p:nvPr>
        </p:nvSpPr>
        <p:spPr>
          <a:xfrm>
            <a:off x="6363171" y="2846886"/>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17" name="Text Placeholder 4">
            <a:extLst>
              <a:ext uri="{FF2B5EF4-FFF2-40B4-BE49-F238E27FC236}">
                <a16:creationId xmlns:a16="http://schemas.microsoft.com/office/drawing/2014/main" id="{6E31EB1E-53F8-4104-A8D0-0BEFB18961C6}"/>
              </a:ext>
            </a:extLst>
          </p:cNvPr>
          <p:cNvSpPr>
            <a:spLocks noGrp="1"/>
          </p:cNvSpPr>
          <p:nvPr>
            <p:ph type="body" sz="quarter" idx="20" hasCustomPrompt="1"/>
          </p:nvPr>
        </p:nvSpPr>
        <p:spPr>
          <a:xfrm>
            <a:off x="5643171" y="3278256"/>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04</a:t>
            </a:r>
          </a:p>
        </p:txBody>
      </p:sp>
      <p:sp>
        <p:nvSpPr>
          <p:cNvPr id="18" name="Text Placeholder 31">
            <a:extLst>
              <a:ext uri="{FF2B5EF4-FFF2-40B4-BE49-F238E27FC236}">
                <a16:creationId xmlns:a16="http://schemas.microsoft.com/office/drawing/2014/main" id="{3DEAAE69-8D81-471C-A294-06DD17336F63}"/>
              </a:ext>
            </a:extLst>
          </p:cNvPr>
          <p:cNvSpPr>
            <a:spLocks noGrp="1"/>
          </p:cNvSpPr>
          <p:nvPr>
            <p:ph type="body" sz="quarter" idx="21" hasCustomPrompt="1"/>
          </p:nvPr>
        </p:nvSpPr>
        <p:spPr>
          <a:xfrm>
            <a:off x="6363171" y="3278255"/>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19" name="Text Placeholder 31">
            <a:extLst>
              <a:ext uri="{FF2B5EF4-FFF2-40B4-BE49-F238E27FC236}">
                <a16:creationId xmlns:a16="http://schemas.microsoft.com/office/drawing/2014/main" id="{01E75DFE-469F-4162-BFD7-0AD3CC0605D3}"/>
              </a:ext>
            </a:extLst>
          </p:cNvPr>
          <p:cNvSpPr>
            <a:spLocks noGrp="1"/>
          </p:cNvSpPr>
          <p:nvPr>
            <p:ph type="body" sz="quarter" idx="22" hasCustomPrompt="1"/>
          </p:nvPr>
        </p:nvSpPr>
        <p:spPr>
          <a:xfrm>
            <a:off x="6363171" y="3547393"/>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0" name="Text Placeholder 4">
            <a:extLst>
              <a:ext uri="{FF2B5EF4-FFF2-40B4-BE49-F238E27FC236}">
                <a16:creationId xmlns:a16="http://schemas.microsoft.com/office/drawing/2014/main" id="{16FACADA-AE0B-4A02-B7FE-F03E903A2008}"/>
              </a:ext>
            </a:extLst>
          </p:cNvPr>
          <p:cNvSpPr>
            <a:spLocks noGrp="1"/>
          </p:cNvSpPr>
          <p:nvPr>
            <p:ph type="body" sz="quarter" idx="23" hasCustomPrompt="1"/>
          </p:nvPr>
        </p:nvSpPr>
        <p:spPr>
          <a:xfrm>
            <a:off x="5643171" y="3978764"/>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05</a:t>
            </a:r>
          </a:p>
        </p:txBody>
      </p:sp>
      <p:sp>
        <p:nvSpPr>
          <p:cNvPr id="21" name="Text Placeholder 31">
            <a:extLst>
              <a:ext uri="{FF2B5EF4-FFF2-40B4-BE49-F238E27FC236}">
                <a16:creationId xmlns:a16="http://schemas.microsoft.com/office/drawing/2014/main" id="{1BE90D09-E40F-4E07-8A6C-C34ECB3A0C75}"/>
              </a:ext>
            </a:extLst>
          </p:cNvPr>
          <p:cNvSpPr>
            <a:spLocks noGrp="1"/>
          </p:cNvSpPr>
          <p:nvPr>
            <p:ph type="body" sz="quarter" idx="24" hasCustomPrompt="1"/>
          </p:nvPr>
        </p:nvSpPr>
        <p:spPr>
          <a:xfrm>
            <a:off x="6363171" y="3978762"/>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2" name="Text Placeholder 31">
            <a:extLst>
              <a:ext uri="{FF2B5EF4-FFF2-40B4-BE49-F238E27FC236}">
                <a16:creationId xmlns:a16="http://schemas.microsoft.com/office/drawing/2014/main" id="{E8BCD20F-DF5A-4D1F-AB59-8992CCEB4E71}"/>
              </a:ext>
            </a:extLst>
          </p:cNvPr>
          <p:cNvSpPr>
            <a:spLocks noGrp="1"/>
          </p:cNvSpPr>
          <p:nvPr>
            <p:ph type="body" sz="quarter" idx="25" hasCustomPrompt="1"/>
          </p:nvPr>
        </p:nvSpPr>
        <p:spPr>
          <a:xfrm>
            <a:off x="6363171" y="4247900"/>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23" name="Text Placeholder 4">
            <a:extLst>
              <a:ext uri="{FF2B5EF4-FFF2-40B4-BE49-F238E27FC236}">
                <a16:creationId xmlns:a16="http://schemas.microsoft.com/office/drawing/2014/main" id="{2CA99EFB-8D03-4007-813F-E6174F0308EE}"/>
              </a:ext>
            </a:extLst>
          </p:cNvPr>
          <p:cNvSpPr>
            <a:spLocks noGrp="1"/>
          </p:cNvSpPr>
          <p:nvPr>
            <p:ph type="body" sz="quarter" idx="26" hasCustomPrompt="1"/>
          </p:nvPr>
        </p:nvSpPr>
        <p:spPr>
          <a:xfrm>
            <a:off x="5643171" y="4679272"/>
            <a:ext cx="720000" cy="503999"/>
          </a:xfrm>
          <a:prstGeom prst="rect">
            <a:avLst/>
          </a:prstGeom>
        </p:spPr>
        <p:txBody>
          <a:bodyPr lIns="0" tIns="0" rIns="0" bIns="0"/>
          <a:lstStyle>
            <a:lvl1pPr marL="0" indent="0">
              <a:buNone/>
              <a:defRPr sz="3600" b="1">
                <a:solidFill>
                  <a:schemeClr val="accent1"/>
                </a:solidFill>
              </a:defRPr>
            </a:lvl1pPr>
          </a:lstStyle>
          <a:p>
            <a:r>
              <a:rPr lang="en-US" sz="3600">
                <a:solidFill>
                  <a:schemeClr val="accent1"/>
                </a:solidFill>
              </a:rPr>
              <a:t>06</a:t>
            </a:r>
          </a:p>
        </p:txBody>
      </p:sp>
      <p:sp>
        <p:nvSpPr>
          <p:cNvPr id="24" name="Text Placeholder 31">
            <a:extLst>
              <a:ext uri="{FF2B5EF4-FFF2-40B4-BE49-F238E27FC236}">
                <a16:creationId xmlns:a16="http://schemas.microsoft.com/office/drawing/2014/main" id="{75297938-8904-4A58-BECE-919189BAA548}"/>
              </a:ext>
            </a:extLst>
          </p:cNvPr>
          <p:cNvSpPr>
            <a:spLocks noGrp="1"/>
          </p:cNvSpPr>
          <p:nvPr>
            <p:ph type="body" sz="quarter" idx="27" hasCustomPrompt="1"/>
          </p:nvPr>
        </p:nvSpPr>
        <p:spPr>
          <a:xfrm>
            <a:off x="6363171" y="4679269"/>
            <a:ext cx="4276075" cy="261938"/>
          </a:xfrm>
          <a:prstGeom prst="rect">
            <a:avLst/>
          </a:prstGeom>
        </p:spPr>
        <p:txBody>
          <a:bodyPr/>
          <a:lstStyle>
            <a:lvl1pPr marL="0" indent="0">
              <a:buNone/>
              <a:defRPr sz="1200" b="1"/>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Section Title</a:t>
            </a:r>
          </a:p>
        </p:txBody>
      </p:sp>
      <p:sp>
        <p:nvSpPr>
          <p:cNvPr id="25" name="Text Placeholder 31">
            <a:extLst>
              <a:ext uri="{FF2B5EF4-FFF2-40B4-BE49-F238E27FC236}">
                <a16:creationId xmlns:a16="http://schemas.microsoft.com/office/drawing/2014/main" id="{EF1B2FF4-CFE5-4357-917A-02669822510A}"/>
              </a:ext>
            </a:extLst>
          </p:cNvPr>
          <p:cNvSpPr>
            <a:spLocks noGrp="1"/>
          </p:cNvSpPr>
          <p:nvPr>
            <p:ph type="body" sz="quarter" idx="28" hasCustomPrompt="1"/>
          </p:nvPr>
        </p:nvSpPr>
        <p:spPr>
          <a:xfrm>
            <a:off x="6363171" y="4948407"/>
            <a:ext cx="4276075" cy="360000"/>
          </a:xfrm>
          <a:prstGeom prst="rect">
            <a:avLst/>
          </a:prstGeom>
        </p:spPr>
        <p:txBody>
          <a:bodyPr tIns="0" bIns="0"/>
          <a:lstStyle>
            <a:lvl1pPr marL="0" indent="0">
              <a:buNone/>
              <a:defRPr sz="1000" b="0"/>
            </a:lvl1pPr>
            <a:lvl2pPr marL="457189" indent="0">
              <a:buNone/>
              <a:defRPr sz="1200" b="1"/>
            </a:lvl2pPr>
            <a:lvl3pPr marL="914377" indent="0">
              <a:buNone/>
              <a:defRPr sz="1200" b="1"/>
            </a:lvl3pPr>
            <a:lvl4pPr marL="1371566" indent="0">
              <a:buNone/>
              <a:defRPr sz="1200" b="1"/>
            </a:lvl4pPr>
            <a:lvl5pPr marL="1828754" indent="0">
              <a:buNone/>
              <a:defRPr sz="1200" b="1"/>
            </a:lvl5pPr>
          </a:lstStyle>
          <a:p>
            <a:pPr lvl="0"/>
            <a:r>
              <a:rPr lang="en-US"/>
              <a:t>A brief line about content</a:t>
            </a:r>
          </a:p>
        </p:txBody>
      </p:sp>
      <p:sp>
        <p:nvSpPr>
          <p:cNvPr id="3" name="Picture Placeholder 2">
            <a:extLst>
              <a:ext uri="{FF2B5EF4-FFF2-40B4-BE49-F238E27FC236}">
                <a16:creationId xmlns:a16="http://schemas.microsoft.com/office/drawing/2014/main" id="{09ABF0E3-1A7E-434D-B96E-F3343B8E07D9}"/>
              </a:ext>
            </a:extLst>
          </p:cNvPr>
          <p:cNvSpPr>
            <a:spLocks noGrp="1"/>
          </p:cNvSpPr>
          <p:nvPr>
            <p:ph type="pic" sz="quarter" idx="29" hasCustomPrompt="1"/>
          </p:nvPr>
        </p:nvSpPr>
        <p:spPr>
          <a:xfrm>
            <a:off x="0" y="0"/>
            <a:ext cx="5101227" cy="6858000"/>
          </a:xfrm>
          <a:prstGeom prst="rect">
            <a:avLst/>
          </a:prstGeom>
          <a:solidFill>
            <a:schemeClr val="bg1">
              <a:lumMod val="95000"/>
            </a:schemeClr>
          </a:solidFill>
        </p:spPr>
        <p:txBody>
          <a:bodyPr anchor="ctr" anchorCtr="0"/>
          <a:lstStyle>
            <a:lvl1pPr marL="0" indent="0" algn="ctr">
              <a:buNone/>
              <a:defRPr sz="1200" b="1"/>
            </a:lvl1pPr>
          </a:lstStyle>
          <a:p>
            <a:r>
              <a:rPr lang="en-GB"/>
              <a:t>INSERT IMAGE</a:t>
            </a:r>
          </a:p>
        </p:txBody>
      </p:sp>
      <p:sp>
        <p:nvSpPr>
          <p:cNvPr id="31" name="Title 1">
            <a:extLst>
              <a:ext uri="{FF2B5EF4-FFF2-40B4-BE49-F238E27FC236}">
                <a16:creationId xmlns:a16="http://schemas.microsoft.com/office/drawing/2014/main" id="{25039EFD-26D4-4EFF-80C8-2DEC577006FA}"/>
              </a:ext>
            </a:extLst>
          </p:cNvPr>
          <p:cNvSpPr>
            <a:spLocks noGrp="1"/>
          </p:cNvSpPr>
          <p:nvPr>
            <p:ph type="ctrTitle" hasCustomPrompt="1"/>
          </p:nvPr>
        </p:nvSpPr>
        <p:spPr>
          <a:xfrm>
            <a:off x="5643171" y="770473"/>
            <a:ext cx="13925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
        <p:nvSpPr>
          <p:cNvPr id="32" name="Slide Number Placeholder 8">
            <a:extLst>
              <a:ext uri="{FF2B5EF4-FFF2-40B4-BE49-F238E27FC236}">
                <a16:creationId xmlns:a16="http://schemas.microsoft.com/office/drawing/2014/main" id="{6FBBA16B-4607-4475-9AA9-35D51BE89C52}"/>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Tree>
    <p:extLst>
      <p:ext uri="{BB962C8B-B14F-4D97-AF65-F5344CB8AC3E}">
        <p14:creationId xmlns:p14="http://schemas.microsoft.com/office/powerpoint/2010/main" val="322991210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 contents 2">
    <p:bg>
      <p:bgRef idx="1001">
        <a:schemeClr val="bg1"/>
      </p:bgRef>
    </p:bg>
    <p:spTree>
      <p:nvGrpSpPr>
        <p:cNvPr id="1" name=""/>
        <p:cNvGrpSpPr/>
        <p:nvPr/>
      </p:nvGrpSpPr>
      <p:grpSpPr>
        <a:xfrm>
          <a:off x="0" y="0"/>
          <a:ext cx="0" cy="0"/>
          <a:chOff x="0" y="0"/>
          <a:chExt cx="0" cy="0"/>
        </a:xfrm>
      </p:grpSpPr>
      <p:sp>
        <p:nvSpPr>
          <p:cNvPr id="29" name="Text Placeholder 9">
            <a:extLst>
              <a:ext uri="{FF2B5EF4-FFF2-40B4-BE49-F238E27FC236}">
                <a16:creationId xmlns:a16="http://schemas.microsoft.com/office/drawing/2014/main" id="{FF9A53DE-293F-4D46-94A3-8EB81742DFCF}"/>
              </a:ext>
            </a:extLst>
          </p:cNvPr>
          <p:cNvSpPr>
            <a:spLocks noGrp="1"/>
          </p:cNvSpPr>
          <p:nvPr>
            <p:ph type="body" sz="quarter" idx="11" hasCustomPrompt="1"/>
          </p:nvPr>
        </p:nvSpPr>
        <p:spPr>
          <a:xfrm>
            <a:off x="576000" y="1080000"/>
            <a:ext cx="10960392" cy="5284967"/>
          </a:xfrm>
          <a:prstGeom prst="rect">
            <a:avLst/>
          </a:prstGeom>
        </p:spPr>
        <p:txBody>
          <a:bodyPr lIns="36000" tIns="36000" rIns="36000" bIns="36000" numCol="2" spcCol="360000"/>
          <a:lstStyle>
            <a:lvl1pPr marL="0" indent="0" algn="l" defTabSz="287993">
              <a:lnSpc>
                <a:spcPts val="1600"/>
              </a:lnSpc>
              <a:buNone/>
              <a:defRPr sz="1200" b="1" baseline="0"/>
            </a:lvl1pPr>
            <a:lvl2pPr algn="l">
              <a:defRPr/>
            </a:lvl2pPr>
            <a:lvl3pPr algn="l">
              <a:defRPr/>
            </a:lvl3pPr>
            <a:lvl4pPr algn="l">
              <a:defRPr/>
            </a:lvl4pPr>
            <a:lvl5pPr algn="l">
              <a:defRPr/>
            </a:lvl5pPr>
          </a:lstStyle>
          <a:p>
            <a:pPr lvl="0"/>
            <a:r>
              <a:rPr lang="en-US"/>
              <a:t>00	Insert contents listing (2 columns)</a:t>
            </a:r>
          </a:p>
        </p:txBody>
      </p:sp>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34" name="Title 1">
            <a:extLst>
              <a:ext uri="{FF2B5EF4-FFF2-40B4-BE49-F238E27FC236}">
                <a16:creationId xmlns:a16="http://schemas.microsoft.com/office/drawing/2014/main" id="{091B7A03-C365-4ED6-962E-93EA096F7A2D}"/>
              </a:ext>
            </a:extLst>
          </p:cNvPr>
          <p:cNvSpPr>
            <a:spLocks noGrp="1"/>
          </p:cNvSpPr>
          <p:nvPr>
            <p:ph type="ctrTitle" hasCustomPrompt="1"/>
          </p:nvPr>
        </p:nvSpPr>
        <p:spPr>
          <a:xfrm>
            <a:off x="576001" y="544318"/>
            <a:ext cx="13925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a:t>CONTENTS</a:t>
            </a:r>
          </a:p>
        </p:txBody>
      </p:sp>
    </p:spTree>
    <p:extLst>
      <p:ext uri="{BB962C8B-B14F-4D97-AF65-F5344CB8AC3E}">
        <p14:creationId xmlns:p14="http://schemas.microsoft.com/office/powerpoint/2010/main" val="106840488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1.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11/15/2023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423695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D99F8-E22C-4D15-85F7-8D466F90469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91910" y="200297"/>
            <a:ext cx="1083788" cy="558826"/>
          </a:xfrm>
          <a:prstGeom prst="rect">
            <a:avLst/>
          </a:prstGeom>
        </p:spPr>
      </p:pic>
    </p:spTree>
    <p:extLst>
      <p:ext uri="{BB962C8B-B14F-4D97-AF65-F5344CB8AC3E}">
        <p14:creationId xmlns:p14="http://schemas.microsoft.com/office/powerpoint/2010/main" val="12630212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5054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520964"/>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9173/irrodl.v20i5.4539"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hyperlink" Target="https://wonkhe.com/blogs/what-does-it-mean-to-become-a-student-in-higher-education/" TargetMode="External"/><Relationship Id="rId5" Type="http://schemas.openxmlformats.org/officeDocument/2006/relationships/hyperlink" Target="https://www.advance-he.ac.uk/consultancy-and-enhancement/collaborative-projects/building-belonging" TargetMode="External"/><Relationship Id="rId4" Type="http://schemas.openxmlformats.org/officeDocument/2006/relationships/hyperlink" Target="https://wonkhe.com/wp-content/wonkhe-uploads/2022/10/Building-Belonging-October-2022.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journal.aldinhe.ac.uk/index.php/jldhe/article/view/932/695" TargetMode="Externa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hyperlink" Target="https://online.fliphtml5.com/lwhvl/xgpp/#p=13" TargetMode="External"/><Relationship Id="rId5" Type="http://schemas.openxmlformats.org/officeDocument/2006/relationships/hyperlink" Target="https://eur01.safelinks.protection.outlook.com/?url=https%3A%2F%2Fonline.fliphtml5.com%2Flwhvl%2Fkntw%2F%23p%3D1&amp;data=05%7C01%7Cjo.blissett%40open.ac.uk%7C6d40453f5ca64746be7c08dbac96d31c%7C0e2ed45596af4100bed3a8e5fd981685%7C0%7C0%7C638293536013395150%7CUnknown%7CTWFpbGZsb3d8eyJWIjoiMC4wLjAwMDAiLCJQIjoiV2luMzIiLCJBTiI6Ik1haWwiLCJXVCI6Mn0%3D%7C3000%7C%7C%7C&amp;sdata=Ac11CTn0Eb7gLOLznf4QaaX0sJKjehX5W2yxvYBV1ao%3D&amp;reserved=0" TargetMode="External"/><Relationship Id="rId4" Type="http://schemas.openxmlformats.org/officeDocument/2006/relationships/hyperlink" Target="https://eur01.safelinks.protection.outlook.com/?url=https%3A%2F%2Fteachinginsights.ocsld.org%2Fcoaching-and-mentoring-to-support-student-success%2F&amp;data=05%7C01%7Cjo.blissett%40open.ac.uk%7Cd8b3f76dbf32484c04d808db93fbfdb6%7C0e2ed45596af4100bed3a8e5fd981685%7C0%7C0%7C638266482719060206%7CUnknown%7CTWFpbGZsb3d8eyJWIjoiMC4wLjAwMDAiLCJQIjoiV2luMzIiLCJBTiI6Ik1haWwiLCJXVCI6Mn0%3D%7C3000%7C%7C%7C&amp;sdata=N1gHquafW9seT%2FrmEGho3JAR%2BRWRjlXSz3i6sEjdo%2Fg%3D&amp;reserved=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enya-marie.clay@open.ac.uk"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hyperlink" Target="mailto:jo.blissett@open.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5.open.ac.uk/widening-participation/access-participation-and-success-open-university"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hyperlink" Target="https://journal.aldinhe.ac.uk/index.php/jldhe/article/view/932/695" TargetMode="External"/><Relationship Id="rId4" Type="http://schemas.openxmlformats.org/officeDocument/2006/relationships/hyperlink" Target="https://teachinginsights.ocsld.org/coaching-and-mentoring-to-support-student-succes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74468" y="227817"/>
            <a:ext cx="5557585" cy="1800200"/>
          </a:xfrm>
        </p:spPr>
        <p:txBody>
          <a:bodyPr vert="horz" lIns="91440" tIns="45720" rIns="91440" bIns="45720" rtlCol="0" anchor="t">
            <a:noAutofit/>
          </a:bodyPr>
          <a:lstStyle/>
          <a:p>
            <a:r>
              <a:rPr lang="en-GB" sz="2000" b="0">
                <a:latin typeface="Poppins"/>
                <a:cs typeface="Poppins SemiBold"/>
              </a:rPr>
              <a:t>APS Seminar: 'Words Matter'</a:t>
            </a:r>
            <a:endParaRPr lang="en-GB" sz="2000" b="0">
              <a:latin typeface="Poppins"/>
            </a:endParaRPr>
          </a:p>
          <a:p>
            <a:endParaRPr lang="en-GB" sz="2000"/>
          </a:p>
          <a:p>
            <a:endParaRPr lang="en-GB"/>
          </a:p>
        </p:txBody>
      </p:sp>
      <p:sp>
        <p:nvSpPr>
          <p:cNvPr id="15" name="Text Placeholder 14">
            <a:extLst>
              <a:ext uri="{FF2B5EF4-FFF2-40B4-BE49-F238E27FC236}">
                <a16:creationId xmlns:a16="http://schemas.microsoft.com/office/drawing/2014/main" id="{E81A18EA-A9B5-381F-97C4-750E9537808C}"/>
              </a:ext>
            </a:extLst>
          </p:cNvPr>
          <p:cNvSpPr>
            <a:spLocks noGrp="1"/>
          </p:cNvSpPr>
          <p:nvPr>
            <p:ph type="body" sz="quarter" idx="12"/>
          </p:nvPr>
        </p:nvSpPr>
        <p:spPr>
          <a:xfrm>
            <a:off x="476701" y="632274"/>
            <a:ext cx="3823758" cy="541395"/>
          </a:xfrm>
        </p:spPr>
        <p:txBody>
          <a:bodyPr vert="horz" lIns="91440" tIns="45720" rIns="91440" bIns="45720" rtlCol="0" anchor="t">
            <a:noAutofit/>
          </a:bodyPr>
          <a:lstStyle/>
          <a:p>
            <a:r>
              <a:rPr lang="en-GB" sz="2000">
                <a:latin typeface="Poppins"/>
                <a:cs typeface="Poppins"/>
              </a:rPr>
              <a:t>21 November 2023</a:t>
            </a:r>
          </a:p>
        </p:txBody>
      </p:sp>
      <p:pic>
        <p:nvPicPr>
          <p:cNvPr id="4" name="Picture Placeholder 3">
            <a:extLst>
              <a:ext uri="{FF2B5EF4-FFF2-40B4-BE49-F238E27FC236}">
                <a16:creationId xmlns:a16="http://schemas.microsoft.com/office/drawing/2014/main" id="{D29BD0EC-920A-F660-2C73-E8204A881259}"/>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61" b="461"/>
          <a:stretch>
            <a:fillRect/>
          </a:stretch>
        </p:blipFill>
        <p:spPr/>
      </p:pic>
      <p:sp>
        <p:nvSpPr>
          <p:cNvPr id="3" name="TextBox 2">
            <a:extLst>
              <a:ext uri="{FF2B5EF4-FFF2-40B4-BE49-F238E27FC236}">
                <a16:creationId xmlns:a16="http://schemas.microsoft.com/office/drawing/2014/main" id="{C69ECACF-F83D-1D7E-B612-1BC4F55D5602}"/>
              </a:ext>
            </a:extLst>
          </p:cNvPr>
          <p:cNvSpPr txBox="1"/>
          <p:nvPr/>
        </p:nvSpPr>
        <p:spPr>
          <a:xfrm>
            <a:off x="410523" y="1555218"/>
            <a:ext cx="5311008" cy="3127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2000"/>
              </a:lnSpc>
            </a:pPr>
            <a:r>
              <a:rPr lang="en-GB" sz="3200">
                <a:solidFill>
                  <a:schemeClr val="bg1"/>
                </a:solidFill>
                <a:cs typeface="Poppins"/>
              </a:rPr>
              <a:t>Who ‘Belongs’ Anyway?: Looking at APP students’ own words to explore the accuracy and purpose of the term ‘belonging’ </a:t>
            </a:r>
            <a:endParaRPr lang="en-GB">
              <a:solidFill>
                <a:schemeClr val="bg1"/>
              </a:solidFill>
              <a:cs typeface="Poppins"/>
            </a:endParaRPr>
          </a:p>
          <a:p>
            <a:pPr algn="l"/>
            <a:endParaRPr lang="en-GB">
              <a:cs typeface="Poppins"/>
            </a:endParaRPr>
          </a:p>
        </p:txBody>
      </p:sp>
      <p:sp>
        <p:nvSpPr>
          <p:cNvPr id="6" name="Text Placeholder 13">
            <a:extLst>
              <a:ext uri="{FF2B5EF4-FFF2-40B4-BE49-F238E27FC236}">
                <a16:creationId xmlns:a16="http://schemas.microsoft.com/office/drawing/2014/main" id="{18B15B61-2120-43D6-1D2B-45711B389010}"/>
              </a:ext>
            </a:extLst>
          </p:cNvPr>
          <p:cNvSpPr txBox="1">
            <a:spLocks/>
          </p:cNvSpPr>
          <p:nvPr/>
        </p:nvSpPr>
        <p:spPr>
          <a:xfrm>
            <a:off x="353698" y="5124746"/>
            <a:ext cx="5557585" cy="18002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5500" b="1" i="0" kern="1200">
                <a:ln>
                  <a:noFill/>
                </a:ln>
                <a:solidFill>
                  <a:schemeClr val="bg1"/>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2000" b="0">
                <a:latin typeface="Poppins SemiBold"/>
                <a:cs typeface="Poppins SemiBold"/>
              </a:rPr>
              <a:t>Personal Learning Advice Service</a:t>
            </a:r>
            <a:endParaRPr lang="en-US" sz="2000" b="0">
              <a:latin typeface="Poppins SemiBold"/>
            </a:endParaRPr>
          </a:p>
          <a:p>
            <a:pPr algn="r"/>
            <a:endParaRPr lang="en-GB" sz="1800"/>
          </a:p>
          <a:p>
            <a:pPr algn="r"/>
            <a:endParaRPr lang="en-GB"/>
          </a:p>
        </p:txBody>
      </p:sp>
      <p:sp>
        <p:nvSpPr>
          <p:cNvPr id="8" name="Text Placeholder 14">
            <a:extLst>
              <a:ext uri="{FF2B5EF4-FFF2-40B4-BE49-F238E27FC236}">
                <a16:creationId xmlns:a16="http://schemas.microsoft.com/office/drawing/2014/main" id="{F33E9EDD-B0A7-0CC5-AB95-22D64E86EC56}"/>
              </a:ext>
            </a:extLst>
          </p:cNvPr>
          <p:cNvSpPr txBox="1">
            <a:spLocks/>
          </p:cNvSpPr>
          <p:nvPr/>
        </p:nvSpPr>
        <p:spPr>
          <a:xfrm>
            <a:off x="2081215" y="5462544"/>
            <a:ext cx="3823758" cy="1222576"/>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0"/>
              </a:spcBef>
              <a:buFont typeface="Arial" panose="020B0604020202020204" pitchFamily="34" charset="0"/>
              <a:buNone/>
              <a:defRPr sz="3000" b="0" i="0" kern="1200">
                <a:ln>
                  <a:noFill/>
                </a:ln>
                <a:solidFill>
                  <a:schemeClr val="bg1"/>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a:latin typeface="Poppins"/>
                <a:cs typeface="Poppins"/>
              </a:rPr>
              <a:t>Enya-Marie Clay</a:t>
            </a:r>
            <a:br>
              <a:rPr lang="en-GB" sz="1800">
                <a:latin typeface="Poppins"/>
                <a:cs typeface="Poppins"/>
              </a:rPr>
            </a:br>
            <a:r>
              <a:rPr lang="en-GB" sz="1800">
                <a:latin typeface="Poppins"/>
                <a:cs typeface="Poppins"/>
              </a:rPr>
              <a:t>Jo Blissett</a:t>
            </a:r>
          </a:p>
          <a:p>
            <a:pPr algn="r"/>
            <a:r>
              <a:rPr lang="en-GB" sz="1800">
                <a:latin typeface="Poppins"/>
                <a:cs typeface="Poppins"/>
              </a:rPr>
              <a:t>Helen Williams </a:t>
            </a:r>
          </a:p>
          <a:p>
            <a:pPr algn="r"/>
            <a:r>
              <a:rPr lang="en-GB" sz="1800">
                <a:latin typeface="Poppins"/>
                <a:cs typeface="Poppins"/>
              </a:rPr>
              <a:t>Lynne O'Neil</a:t>
            </a:r>
          </a:p>
        </p:txBody>
      </p:sp>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2022/23 Student Engagement and Feedback</a:t>
            </a:r>
            <a:endParaRPr lang="en-US" sz="320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10</a:t>
            </a:r>
          </a:p>
        </p:txBody>
      </p:sp>
      <p:sp>
        <p:nvSpPr>
          <p:cNvPr id="5" name="TextBox 4">
            <a:extLst>
              <a:ext uri="{FF2B5EF4-FFF2-40B4-BE49-F238E27FC236}">
                <a16:creationId xmlns:a16="http://schemas.microsoft.com/office/drawing/2014/main" id="{986A6A49-6186-43AB-DC4C-433684BE4EE7}"/>
              </a:ext>
            </a:extLst>
          </p:cNvPr>
          <p:cNvSpPr txBox="1"/>
          <p:nvPr/>
        </p:nvSpPr>
        <p:spPr>
          <a:xfrm>
            <a:off x="748673" y="1321756"/>
            <a:ext cx="11276750" cy="49230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2000"/>
              </a:lnSpc>
              <a:spcBef>
                <a:spcPts val="600"/>
              </a:spcBef>
              <a:spcAft>
                <a:spcPts val="600"/>
              </a:spcAft>
            </a:pPr>
            <a:r>
              <a:rPr lang="en-GB" sz="2400">
                <a:ea typeface="Calibri" panose="020F0502020204030204" pitchFamily="34" charset="0"/>
              </a:rPr>
              <a:t>Our recent PLA Service Review gathered data and feedback from 20</a:t>
            </a:r>
            <a:r>
              <a:rPr lang="en-GB" sz="2400">
                <a:effectLst/>
                <a:ea typeface="Calibri" panose="020F0502020204030204" pitchFamily="34" charset="0"/>
              </a:rPr>
              <a:t>22/23 students who had engaged with the Service, either in 1:1 sessions, groups workshops or both types of activities.</a:t>
            </a:r>
            <a:endParaRPr lang="en-GB" sz="2400"/>
          </a:p>
          <a:p>
            <a:pPr>
              <a:lnSpc>
                <a:spcPct val="112000"/>
              </a:lnSpc>
              <a:spcBef>
                <a:spcPts val="600"/>
              </a:spcBef>
              <a:spcAft>
                <a:spcPts val="600"/>
              </a:spcAft>
            </a:pPr>
            <a:endParaRPr lang="en-GB" sz="1000" b="1">
              <a:ea typeface="Calibri" panose="020F0502020204030204" pitchFamily="34" charset="0"/>
              <a:cs typeface="Poppins SemiBold"/>
            </a:endParaRPr>
          </a:p>
          <a:p>
            <a:pPr marL="800100" lvl="1" indent="-342900">
              <a:lnSpc>
                <a:spcPct val="112000"/>
              </a:lnSpc>
              <a:spcBef>
                <a:spcPts val="600"/>
              </a:spcBef>
              <a:spcAft>
                <a:spcPts val="600"/>
              </a:spcAft>
              <a:buFont typeface="Arial" panose="020B0604020202020204" pitchFamily="34" charset="0"/>
              <a:buChar char="•"/>
            </a:pPr>
            <a:r>
              <a:rPr lang="en-GB" sz="2200">
                <a:effectLst/>
                <a:latin typeface="+mj-lt"/>
                <a:ea typeface="Calibri" panose="020F0502020204030204" pitchFamily="34" charset="0"/>
              </a:rPr>
              <a:t>964</a:t>
            </a:r>
            <a:r>
              <a:rPr lang="en-GB" sz="2200">
                <a:effectLst/>
                <a:ea typeface="Calibri" panose="020F0502020204030204" pitchFamily="34" charset="0"/>
              </a:rPr>
              <a:t> students participated in activities between Sept 2022 – June 2023</a:t>
            </a:r>
          </a:p>
          <a:p>
            <a:pPr marL="800100" lvl="1" indent="-342900">
              <a:lnSpc>
                <a:spcPct val="112000"/>
              </a:lnSpc>
              <a:spcBef>
                <a:spcPts val="600"/>
              </a:spcBef>
              <a:spcAft>
                <a:spcPts val="600"/>
              </a:spcAft>
              <a:buFont typeface="Arial" panose="020B0604020202020204" pitchFamily="34" charset="0"/>
              <a:buChar char="•"/>
            </a:pPr>
            <a:r>
              <a:rPr lang="en-GB" sz="2200">
                <a:latin typeface="+mj-lt"/>
                <a:ea typeface="Calibri" panose="020F0502020204030204" pitchFamily="34" charset="0"/>
                <a:cs typeface="Poppins SemiBold"/>
              </a:rPr>
              <a:t>749</a:t>
            </a:r>
            <a:r>
              <a:rPr lang="en-GB" sz="2200">
                <a:ea typeface="Calibri" panose="020F0502020204030204" pitchFamily="34" charset="0"/>
                <a:cs typeface="Poppins SemiBold"/>
              </a:rPr>
              <a:t> students were </a:t>
            </a:r>
            <a:r>
              <a:rPr lang="en-GB" sz="2200">
                <a:cs typeface="Poppins SemiBold"/>
              </a:rPr>
              <a:t>‘available to survey’ (students not received an OU survey within the last 12 weeks)</a:t>
            </a:r>
          </a:p>
          <a:p>
            <a:pPr>
              <a:lnSpc>
                <a:spcPct val="112000"/>
              </a:lnSpc>
              <a:spcBef>
                <a:spcPts val="600"/>
              </a:spcBef>
              <a:spcAft>
                <a:spcPts val="600"/>
              </a:spcAft>
            </a:pPr>
            <a:endParaRPr lang="en-GB" sz="2000" b="1">
              <a:ea typeface="Calibri" panose="020F0502020204030204" pitchFamily="34" charset="0"/>
              <a:cs typeface="Poppins SemiBold"/>
            </a:endParaRPr>
          </a:p>
          <a:p>
            <a:pPr marL="800100" lvl="1" indent="-342900">
              <a:lnSpc>
                <a:spcPct val="112000"/>
              </a:lnSpc>
              <a:spcBef>
                <a:spcPts val="600"/>
              </a:spcBef>
              <a:spcAft>
                <a:spcPts val="600"/>
              </a:spcAft>
              <a:buFont typeface="Arial" panose="020B0604020202020204" pitchFamily="34" charset="0"/>
              <a:buChar char="•"/>
            </a:pPr>
            <a:r>
              <a:rPr lang="en-GB" sz="2400">
                <a:latin typeface="+mj-lt"/>
                <a:cs typeface="Poppins SemiBold"/>
              </a:rPr>
              <a:t>81 responses from a participant list of 749 students = 10.8% </a:t>
            </a:r>
            <a:r>
              <a:rPr lang="en-GB" sz="2400">
                <a:latin typeface="+mj-lt"/>
                <a:cs typeface="Arial"/>
              </a:rPr>
              <a:t> </a:t>
            </a:r>
            <a:endParaRPr lang="en-GB" sz="2400" b="1">
              <a:latin typeface="Poppins SemiBold"/>
              <a:ea typeface="Calibri" panose="020F0502020204030204" pitchFamily="34" charset="0"/>
              <a:cs typeface="Poppins SemiBold"/>
            </a:endParaRPr>
          </a:p>
          <a:p>
            <a:pPr>
              <a:lnSpc>
                <a:spcPct val="112000"/>
              </a:lnSpc>
            </a:pPr>
            <a:endParaRPr lang="en-GB" sz="2000" b="1">
              <a:latin typeface="Poppins SemiBold"/>
              <a:ea typeface="Calibri" panose="020F0502020204030204" pitchFamily="34" charset="0"/>
              <a:cs typeface="Poppins SemiBold"/>
            </a:endParaRPr>
          </a:p>
          <a:p>
            <a:pPr>
              <a:lnSpc>
                <a:spcPct val="112000"/>
              </a:lnSpc>
            </a:pPr>
            <a:endParaRPr lang="en-GB" sz="2000" b="1">
              <a:latin typeface="Poppins SemiBold"/>
              <a:ea typeface="Calibri" panose="020F0502020204030204" pitchFamily="34" charset="0"/>
              <a:cs typeface="Poppins SemiBold"/>
            </a:endParaRPr>
          </a:p>
        </p:txBody>
      </p:sp>
    </p:spTree>
    <p:extLst>
      <p:ext uri="{BB962C8B-B14F-4D97-AF65-F5344CB8AC3E}">
        <p14:creationId xmlns:p14="http://schemas.microsoft.com/office/powerpoint/2010/main" val="3613134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440D245-0E19-3F83-EC5D-995BE5B55803}"/>
              </a:ext>
              <a:ext uri="{C183D7F6-B498-43B3-948B-1728B52AA6E4}">
                <adec:decorative xmlns:adec="http://schemas.microsoft.com/office/drawing/2017/decorative" val="1"/>
              </a:ext>
            </a:extLst>
          </p:cNvPr>
          <p:cNvSpPr/>
          <p:nvPr/>
        </p:nvSpPr>
        <p:spPr>
          <a:xfrm>
            <a:off x="279198" y="5723362"/>
            <a:ext cx="198111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2022/23 Student Engagement and Feedback</a:t>
            </a:r>
            <a:endParaRPr lang="en-US" sz="320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11</a:t>
            </a:r>
          </a:p>
        </p:txBody>
      </p:sp>
      <p:sp>
        <p:nvSpPr>
          <p:cNvPr id="3" name="TextBox 2">
            <a:extLst>
              <a:ext uri="{FF2B5EF4-FFF2-40B4-BE49-F238E27FC236}">
                <a16:creationId xmlns:a16="http://schemas.microsoft.com/office/drawing/2014/main" id="{D6EC55CE-4238-F9AC-470C-A1C40C671704}"/>
              </a:ext>
            </a:extLst>
          </p:cNvPr>
          <p:cNvSpPr txBox="1"/>
          <p:nvPr/>
        </p:nvSpPr>
        <p:spPr>
          <a:xfrm>
            <a:off x="413915" y="1294544"/>
            <a:ext cx="305925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j-lt"/>
                <a:ea typeface="+mn-lt"/>
                <a:cs typeface="+mn-lt"/>
              </a:rPr>
              <a:t>How would you have answered this before the PLA session(s)?</a:t>
            </a:r>
            <a:endParaRPr lang="en-US" sz="2000">
              <a:latin typeface="+mj-lt"/>
              <a:ea typeface="+mn-lt"/>
              <a:cs typeface="+mn-lt"/>
            </a:endParaRPr>
          </a:p>
          <a:p>
            <a:endParaRPr lang="en-US" sz="2000">
              <a:latin typeface="+mj-lt"/>
              <a:cs typeface="Poppins"/>
            </a:endParaRPr>
          </a:p>
          <a:p>
            <a:r>
              <a:rPr lang="en-GB" sz="2000">
                <a:latin typeface="+mj-lt"/>
                <a:cs typeface="Calibri"/>
              </a:rPr>
              <a:t>How do you feel now?</a:t>
            </a:r>
            <a:endParaRPr lang="en-GB" sz="2000">
              <a:latin typeface="+mj-lt"/>
              <a:cs typeface="Poppins"/>
            </a:endParaRPr>
          </a:p>
        </p:txBody>
      </p:sp>
      <p:graphicFrame>
        <p:nvGraphicFramePr>
          <p:cNvPr id="4" name="Table 3">
            <a:extLst>
              <a:ext uri="{FF2B5EF4-FFF2-40B4-BE49-F238E27FC236}">
                <a16:creationId xmlns:a16="http://schemas.microsoft.com/office/drawing/2014/main" id="{E8B6A164-7308-C011-5EA1-1C4E93FD00C5}"/>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216820307"/>
              </p:ext>
            </p:extLst>
          </p:nvPr>
        </p:nvGraphicFramePr>
        <p:xfrm>
          <a:off x="413915" y="3164261"/>
          <a:ext cx="3017655" cy="2889777"/>
        </p:xfrm>
        <a:graphic>
          <a:graphicData uri="http://schemas.openxmlformats.org/drawingml/2006/table">
            <a:tbl>
              <a:tblPr firstRow="1">
                <a:tableStyleId>{5C22544A-7EE6-4342-B048-85BDC9FD1C3A}</a:tableStyleId>
              </a:tblPr>
              <a:tblGrid>
                <a:gridCol w="1466411">
                  <a:extLst>
                    <a:ext uri="{9D8B030D-6E8A-4147-A177-3AD203B41FA5}">
                      <a16:colId xmlns:a16="http://schemas.microsoft.com/office/drawing/2014/main" val="306705023"/>
                    </a:ext>
                  </a:extLst>
                </a:gridCol>
                <a:gridCol w="775622">
                  <a:extLst>
                    <a:ext uri="{9D8B030D-6E8A-4147-A177-3AD203B41FA5}">
                      <a16:colId xmlns:a16="http://schemas.microsoft.com/office/drawing/2014/main" val="3505674333"/>
                    </a:ext>
                  </a:extLst>
                </a:gridCol>
                <a:gridCol w="775622">
                  <a:extLst>
                    <a:ext uri="{9D8B030D-6E8A-4147-A177-3AD203B41FA5}">
                      <a16:colId xmlns:a16="http://schemas.microsoft.com/office/drawing/2014/main" val="411354407"/>
                    </a:ext>
                  </a:extLst>
                </a:gridCol>
              </a:tblGrid>
              <a:tr h="657117">
                <a:tc gridSpan="3">
                  <a:txBody>
                    <a:bodyPr/>
                    <a:lstStyle/>
                    <a:p>
                      <a:pPr lvl="0" algn="ctr">
                        <a:buNone/>
                      </a:pPr>
                      <a:r>
                        <a:rPr lang="en-GB" sz="1800" b="0" i="0" u="none" strike="noStrike" noProof="0" dirty="0">
                          <a:solidFill>
                            <a:schemeClr val="bg2"/>
                          </a:solidFill>
                          <a:effectLst/>
                          <a:latin typeface="Poppins SemiBold"/>
                        </a:rPr>
                        <a:t>I feel I belong at the Open University</a:t>
                      </a:r>
                      <a:endParaRPr lang="en-US" dirty="0">
                        <a:solidFill>
                          <a:schemeClr val="bg2"/>
                        </a:solidFill>
                      </a:endParaRPr>
                    </a:p>
                  </a:txBody>
                  <a:tcPr marL="6350" marR="6350" marT="6350"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01826506"/>
                  </a:ext>
                </a:extLst>
              </a:tr>
              <a:tr h="242000">
                <a:tc>
                  <a:txBody>
                    <a:bodyPr/>
                    <a:lstStyle/>
                    <a:p>
                      <a:pPr algn="l"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Before</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After</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51525003"/>
                  </a:ext>
                </a:extLst>
              </a:tr>
              <a:tr h="242000">
                <a:tc>
                  <a:txBody>
                    <a:bodyPr/>
                    <a:lstStyle/>
                    <a:p>
                      <a:pPr algn="l" fontAlgn="b"/>
                      <a:r>
                        <a:rPr lang="en-GB" sz="1800" u="none" strike="noStrike" dirty="0">
                          <a:effectLst/>
                        </a:rPr>
                        <a:t>Strongly agree</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rPr>
                        <a:t>10</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rPr>
                        <a:t>34</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8469930"/>
                  </a:ext>
                </a:extLst>
              </a:tr>
              <a:tr h="242000">
                <a:tc>
                  <a:txBody>
                    <a:bodyPr/>
                    <a:lstStyle/>
                    <a:p>
                      <a:pPr algn="l" fontAlgn="b"/>
                      <a:r>
                        <a:rPr lang="en-GB" sz="1800" u="none" strike="noStrike" dirty="0">
                          <a:effectLst/>
                        </a:rPr>
                        <a:t>Agree</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rPr>
                        <a:t>25</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rPr>
                        <a:t>38</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92584558"/>
                  </a:ext>
                </a:extLst>
              </a:tr>
              <a:tr h="242000">
                <a:tc>
                  <a:txBody>
                    <a:bodyPr/>
                    <a:lstStyle/>
                    <a:p>
                      <a:pPr algn="l" fontAlgn="b"/>
                      <a:r>
                        <a:rPr lang="en-GB" sz="1800" u="none" strike="noStrike" dirty="0">
                          <a:effectLst/>
                        </a:rPr>
                        <a:t>Neutral</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rPr>
                        <a:t>28</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rPr>
                        <a:t>8</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68364225"/>
                  </a:ext>
                </a:extLst>
              </a:tr>
              <a:tr h="242000">
                <a:tc>
                  <a:txBody>
                    <a:bodyPr/>
                    <a:lstStyle/>
                    <a:p>
                      <a:pPr algn="l" fontAlgn="b"/>
                      <a:r>
                        <a:rPr lang="en-GB" sz="1800" u="none" strike="noStrike" dirty="0">
                          <a:effectLst/>
                        </a:rPr>
                        <a:t>Disagree</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rPr>
                        <a:t>13</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rPr>
                        <a:t>1</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13439952"/>
                  </a:ext>
                </a:extLst>
              </a:tr>
              <a:tr h="448952">
                <a:tc>
                  <a:txBody>
                    <a:bodyPr/>
                    <a:lstStyle/>
                    <a:p>
                      <a:pPr algn="l" fontAlgn="b"/>
                      <a:r>
                        <a:rPr lang="en-GB" sz="1800" u="none" strike="noStrike" dirty="0">
                          <a:effectLst/>
                        </a:rPr>
                        <a:t>Strongly disagree</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rPr>
                        <a:t>5</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258124"/>
                  </a:ext>
                </a:extLst>
              </a:tr>
            </a:tbl>
          </a:graphicData>
        </a:graphic>
      </p:graphicFrame>
      <p:pic>
        <p:nvPicPr>
          <p:cNvPr id="6" name="Picture 5" descr="A graph of different colored bars">
            <a:extLst>
              <a:ext uri="{FF2B5EF4-FFF2-40B4-BE49-F238E27FC236}">
                <a16:creationId xmlns:a16="http://schemas.microsoft.com/office/drawing/2014/main" id="{B33B3AF3-852F-0030-D7B2-FF948D51D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3415" y="1294544"/>
            <a:ext cx="8299387" cy="4759494"/>
          </a:xfrm>
          <a:prstGeom prst="rect">
            <a:avLst/>
          </a:prstGeom>
        </p:spPr>
      </p:pic>
    </p:spTree>
    <p:extLst>
      <p:ext uri="{BB962C8B-B14F-4D97-AF65-F5344CB8AC3E}">
        <p14:creationId xmlns:p14="http://schemas.microsoft.com/office/powerpoint/2010/main" val="108638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2022/23 Student Engagement and Feedback</a:t>
            </a:r>
            <a:endParaRPr lang="en-US" sz="320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12</a:t>
            </a:r>
          </a:p>
        </p:txBody>
      </p:sp>
      <p:sp>
        <p:nvSpPr>
          <p:cNvPr id="6" name="TextBox 5">
            <a:extLst>
              <a:ext uri="{FF2B5EF4-FFF2-40B4-BE49-F238E27FC236}">
                <a16:creationId xmlns:a16="http://schemas.microsoft.com/office/drawing/2014/main" id="{21D99FF6-4F9E-6CAD-B95A-0D498028262F}"/>
              </a:ext>
            </a:extLst>
          </p:cNvPr>
          <p:cNvSpPr txBox="1"/>
          <p:nvPr/>
        </p:nvSpPr>
        <p:spPr>
          <a:xfrm>
            <a:off x="413915" y="1091107"/>
            <a:ext cx="305925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mj-lt"/>
                <a:ea typeface="+mn-lt"/>
                <a:cs typeface="+mn-lt"/>
              </a:rPr>
              <a:t>How would you have answered this before the PLA session(s)?</a:t>
            </a:r>
            <a:endParaRPr lang="en-US" sz="2000">
              <a:latin typeface="+mj-lt"/>
              <a:ea typeface="+mn-lt"/>
              <a:cs typeface="+mn-lt"/>
            </a:endParaRPr>
          </a:p>
          <a:p>
            <a:endParaRPr lang="en-US" sz="2000">
              <a:latin typeface="+mj-lt"/>
              <a:cs typeface="Poppins"/>
            </a:endParaRPr>
          </a:p>
          <a:p>
            <a:r>
              <a:rPr lang="en-GB" sz="2000">
                <a:latin typeface="+mj-lt"/>
                <a:cs typeface="Calibri"/>
              </a:rPr>
              <a:t>How do you feel now?</a:t>
            </a:r>
            <a:endParaRPr lang="en-GB" sz="2000">
              <a:latin typeface="+mj-lt"/>
              <a:cs typeface="Poppins"/>
            </a:endParaRPr>
          </a:p>
        </p:txBody>
      </p:sp>
      <p:pic>
        <p:nvPicPr>
          <p:cNvPr id="8" name="Picture 7" descr="A graph of different colored bars">
            <a:extLst>
              <a:ext uri="{FF2B5EF4-FFF2-40B4-BE49-F238E27FC236}">
                <a16:creationId xmlns:a16="http://schemas.microsoft.com/office/drawing/2014/main" id="{616C55DA-C9C9-D542-3A68-D37EC1439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499" y="1252743"/>
            <a:ext cx="7937303" cy="4851790"/>
          </a:xfrm>
          <a:prstGeom prst="rect">
            <a:avLst/>
          </a:prstGeom>
        </p:spPr>
      </p:pic>
      <p:sp>
        <p:nvSpPr>
          <p:cNvPr id="5" name="Rectangle 4">
            <a:extLst>
              <a:ext uri="{FF2B5EF4-FFF2-40B4-BE49-F238E27FC236}">
                <a16:creationId xmlns:a16="http://schemas.microsoft.com/office/drawing/2014/main" id="{1DAA2A42-BDB3-6AF5-DC65-5A0B3FB92680}"/>
              </a:ext>
              <a:ext uri="{C183D7F6-B498-43B3-948B-1728B52AA6E4}">
                <adec:decorative xmlns:adec="http://schemas.microsoft.com/office/drawing/2017/decorative" val="1"/>
              </a:ext>
            </a:extLst>
          </p:cNvPr>
          <p:cNvSpPr/>
          <p:nvPr/>
        </p:nvSpPr>
        <p:spPr>
          <a:xfrm>
            <a:off x="279198" y="5723362"/>
            <a:ext cx="198111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E8B6A164-7308-C011-5EA1-1C4E93FD00C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2513495"/>
              </p:ext>
            </p:extLst>
          </p:nvPr>
        </p:nvGraphicFramePr>
        <p:xfrm>
          <a:off x="413915" y="3145483"/>
          <a:ext cx="2912982" cy="2889777"/>
        </p:xfrm>
        <a:graphic>
          <a:graphicData uri="http://schemas.openxmlformats.org/drawingml/2006/table">
            <a:tbl>
              <a:tblPr firstRow="1">
                <a:tableStyleId>{5C22544A-7EE6-4342-B048-85BDC9FD1C3A}</a:tableStyleId>
              </a:tblPr>
              <a:tblGrid>
                <a:gridCol w="1415546">
                  <a:extLst>
                    <a:ext uri="{9D8B030D-6E8A-4147-A177-3AD203B41FA5}">
                      <a16:colId xmlns:a16="http://schemas.microsoft.com/office/drawing/2014/main" val="306705023"/>
                    </a:ext>
                  </a:extLst>
                </a:gridCol>
                <a:gridCol w="748718">
                  <a:extLst>
                    <a:ext uri="{9D8B030D-6E8A-4147-A177-3AD203B41FA5}">
                      <a16:colId xmlns:a16="http://schemas.microsoft.com/office/drawing/2014/main" val="3505674333"/>
                    </a:ext>
                  </a:extLst>
                </a:gridCol>
                <a:gridCol w="748718">
                  <a:extLst>
                    <a:ext uri="{9D8B030D-6E8A-4147-A177-3AD203B41FA5}">
                      <a16:colId xmlns:a16="http://schemas.microsoft.com/office/drawing/2014/main" val="411354407"/>
                    </a:ext>
                  </a:extLst>
                </a:gridCol>
              </a:tblGrid>
              <a:tr h="657117">
                <a:tc gridSpan="3">
                  <a:txBody>
                    <a:bodyPr/>
                    <a:lstStyle/>
                    <a:p>
                      <a:pPr lvl="0" algn="l">
                        <a:buNone/>
                      </a:pPr>
                      <a:r>
                        <a:rPr lang="en-GB" sz="1800" b="0" i="0" u="none" strike="noStrike" noProof="0" dirty="0">
                          <a:solidFill>
                            <a:schemeClr val="bg2"/>
                          </a:solidFill>
                          <a:effectLst/>
                          <a:latin typeface="Poppins SemiBold"/>
                        </a:rPr>
                        <a:t>I feel I matter at the Open University</a:t>
                      </a:r>
                      <a:endParaRPr lang="en-US" dirty="0">
                        <a:solidFill>
                          <a:schemeClr val="bg2"/>
                        </a:solidFill>
                      </a:endParaRPr>
                    </a:p>
                  </a:txBody>
                  <a:tcPr marL="6350" marR="6350" marT="6350" marB="0" anchor="b"/>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74594962"/>
                  </a:ext>
                </a:extLst>
              </a:tr>
              <a:tr h="242000">
                <a:tc>
                  <a:txBody>
                    <a:bodyPr/>
                    <a:lstStyle/>
                    <a:p>
                      <a:pPr algn="l" fontAlgn="b"/>
                      <a:endParaRPr lang="en-GB"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Before</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800" u="none" strike="noStrike" dirty="0">
                          <a:effectLst/>
                        </a:rPr>
                        <a:t>After</a:t>
                      </a:r>
                      <a:endParaRPr lang="en-GB"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51525003"/>
                  </a:ext>
                </a:extLst>
              </a:tr>
              <a:tr h="242000">
                <a:tc>
                  <a:txBody>
                    <a:bodyPr/>
                    <a:lstStyle/>
                    <a:p>
                      <a:pPr algn="l" fontAlgn="b"/>
                      <a:r>
                        <a:rPr lang="en-GB" sz="1800" u="none" strike="noStrike" dirty="0">
                          <a:effectLst/>
                        </a:rPr>
                        <a:t>Strongly agree</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latin typeface="+mn-lt"/>
                        </a:rPr>
                        <a:t>11</a:t>
                      </a:r>
                      <a:endParaRPr lang="en-GB" sz="1800" b="0" i="0" u="none" strike="noStrike" dirty="0">
                        <a:solidFill>
                          <a:srgbClr val="000000"/>
                        </a:solidFill>
                        <a:effectLst/>
                        <a:latin typeface="+mn-lt"/>
                      </a:endParaRPr>
                    </a:p>
                  </a:txBody>
                  <a:tcPr marL="6350" marR="6350" marT="6350" marB="0" anchor="b"/>
                </a:tc>
                <a:tc>
                  <a:txBody>
                    <a:bodyPr/>
                    <a:lstStyle/>
                    <a:p>
                      <a:pPr algn="r" fontAlgn="b"/>
                      <a:r>
                        <a:rPr lang="en-GB" sz="1800" b="0" i="0" u="none" strike="noStrike" dirty="0">
                          <a:solidFill>
                            <a:srgbClr val="000000"/>
                          </a:solidFill>
                          <a:effectLst/>
                          <a:latin typeface="+mn-lt"/>
                        </a:rPr>
                        <a:t>36</a:t>
                      </a:r>
                    </a:p>
                  </a:txBody>
                  <a:tcPr marL="6350" marR="6350" marT="6350" marB="0" anchor="b"/>
                </a:tc>
                <a:extLst>
                  <a:ext uri="{0D108BD9-81ED-4DB2-BD59-A6C34878D82A}">
                    <a16:rowId xmlns:a16="http://schemas.microsoft.com/office/drawing/2014/main" val="278469930"/>
                  </a:ext>
                </a:extLst>
              </a:tr>
              <a:tr h="242000">
                <a:tc>
                  <a:txBody>
                    <a:bodyPr/>
                    <a:lstStyle/>
                    <a:p>
                      <a:pPr algn="l" fontAlgn="b"/>
                      <a:r>
                        <a:rPr lang="en-GB" sz="1800" u="none" strike="noStrike" dirty="0">
                          <a:effectLst/>
                        </a:rPr>
                        <a:t>Agree</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latin typeface="+mn-lt"/>
                        </a:rPr>
                        <a:t>25</a:t>
                      </a:r>
                      <a:endParaRPr lang="en-GB" sz="1800" b="0" i="0" u="none" strike="noStrike" dirty="0">
                        <a:solidFill>
                          <a:srgbClr val="000000"/>
                        </a:solidFill>
                        <a:effectLst/>
                        <a:latin typeface="+mn-lt"/>
                      </a:endParaRPr>
                    </a:p>
                  </a:txBody>
                  <a:tcPr marL="6350" marR="6350" marT="6350" marB="0" anchor="b"/>
                </a:tc>
                <a:tc>
                  <a:txBody>
                    <a:bodyPr/>
                    <a:lstStyle/>
                    <a:p>
                      <a:pPr algn="r" fontAlgn="b"/>
                      <a:r>
                        <a:rPr lang="en-GB" sz="1800" b="0" i="0" u="none" strike="noStrike" dirty="0">
                          <a:solidFill>
                            <a:srgbClr val="000000"/>
                          </a:solidFill>
                          <a:effectLst/>
                          <a:latin typeface="+mn-lt"/>
                        </a:rPr>
                        <a:t>33</a:t>
                      </a:r>
                    </a:p>
                  </a:txBody>
                  <a:tcPr marL="6350" marR="6350" marT="6350" marB="0" anchor="b"/>
                </a:tc>
                <a:extLst>
                  <a:ext uri="{0D108BD9-81ED-4DB2-BD59-A6C34878D82A}">
                    <a16:rowId xmlns:a16="http://schemas.microsoft.com/office/drawing/2014/main" val="3192584558"/>
                  </a:ext>
                </a:extLst>
              </a:tr>
              <a:tr h="242000">
                <a:tc>
                  <a:txBody>
                    <a:bodyPr/>
                    <a:lstStyle/>
                    <a:p>
                      <a:pPr algn="l" fontAlgn="b"/>
                      <a:r>
                        <a:rPr lang="en-GB" sz="1800" u="none" strike="noStrike" dirty="0">
                          <a:effectLst/>
                        </a:rPr>
                        <a:t>Neutral</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b="0" i="0" u="none" strike="noStrike" dirty="0">
                          <a:solidFill>
                            <a:srgbClr val="000000"/>
                          </a:solidFill>
                          <a:effectLst/>
                          <a:latin typeface="+mn-lt"/>
                        </a:rPr>
                        <a:t>33</a:t>
                      </a:r>
                    </a:p>
                  </a:txBody>
                  <a:tcPr marL="6350" marR="6350" marT="6350" marB="0" anchor="b"/>
                </a:tc>
                <a:tc>
                  <a:txBody>
                    <a:bodyPr/>
                    <a:lstStyle/>
                    <a:p>
                      <a:pPr algn="r" fontAlgn="b"/>
                      <a:r>
                        <a:rPr lang="en-GB" sz="1800" b="0" i="0" u="none" strike="noStrike" dirty="0">
                          <a:solidFill>
                            <a:srgbClr val="000000"/>
                          </a:solidFill>
                          <a:effectLst/>
                          <a:latin typeface="+mn-lt"/>
                        </a:rPr>
                        <a:t>9</a:t>
                      </a:r>
                    </a:p>
                  </a:txBody>
                  <a:tcPr marL="6350" marR="6350" marT="6350" marB="0" anchor="b"/>
                </a:tc>
                <a:extLst>
                  <a:ext uri="{0D108BD9-81ED-4DB2-BD59-A6C34878D82A}">
                    <a16:rowId xmlns:a16="http://schemas.microsoft.com/office/drawing/2014/main" val="1368364225"/>
                  </a:ext>
                </a:extLst>
              </a:tr>
              <a:tr h="242000">
                <a:tc>
                  <a:txBody>
                    <a:bodyPr/>
                    <a:lstStyle/>
                    <a:p>
                      <a:pPr algn="l" fontAlgn="b"/>
                      <a:r>
                        <a:rPr lang="en-GB" sz="1800" u="none" strike="noStrike" dirty="0">
                          <a:effectLst/>
                        </a:rPr>
                        <a:t>Disagree</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latin typeface="+mn-lt"/>
                        </a:rPr>
                        <a:t>7</a:t>
                      </a:r>
                      <a:endParaRPr lang="en-GB" sz="1800" b="0" i="0" u="none" strike="noStrike" dirty="0">
                        <a:solidFill>
                          <a:srgbClr val="000000"/>
                        </a:solidFill>
                        <a:effectLst/>
                        <a:latin typeface="+mn-lt"/>
                      </a:endParaRPr>
                    </a:p>
                  </a:txBody>
                  <a:tcPr marL="6350" marR="6350" marT="6350" marB="0" anchor="b"/>
                </a:tc>
                <a:tc>
                  <a:txBody>
                    <a:bodyPr/>
                    <a:lstStyle/>
                    <a:p>
                      <a:pPr algn="r" fontAlgn="b"/>
                      <a:r>
                        <a:rPr lang="en-GB" sz="1800" b="0" i="0" u="none" strike="noStrike" dirty="0">
                          <a:solidFill>
                            <a:srgbClr val="000000"/>
                          </a:solidFill>
                          <a:effectLst/>
                          <a:latin typeface="+mn-lt"/>
                        </a:rPr>
                        <a:t>2</a:t>
                      </a:r>
                    </a:p>
                  </a:txBody>
                  <a:tcPr marL="6350" marR="6350" marT="6350" marB="0" anchor="b"/>
                </a:tc>
                <a:extLst>
                  <a:ext uri="{0D108BD9-81ED-4DB2-BD59-A6C34878D82A}">
                    <a16:rowId xmlns:a16="http://schemas.microsoft.com/office/drawing/2014/main" val="3713439952"/>
                  </a:ext>
                </a:extLst>
              </a:tr>
              <a:tr h="448952">
                <a:tc>
                  <a:txBody>
                    <a:bodyPr/>
                    <a:lstStyle/>
                    <a:p>
                      <a:pPr algn="l" fontAlgn="b"/>
                      <a:r>
                        <a:rPr lang="en-GB" sz="1800" u="none" strike="noStrike" dirty="0">
                          <a:effectLst/>
                        </a:rPr>
                        <a:t>Strongly disagree</a:t>
                      </a:r>
                      <a:endParaRPr lang="en-GB"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GB" sz="1800" u="none" strike="noStrike" dirty="0">
                          <a:effectLst/>
                          <a:latin typeface="+mn-lt"/>
                        </a:rPr>
                        <a:t>5</a:t>
                      </a:r>
                      <a:endParaRPr lang="en-GB" sz="1800" b="0" i="0" u="none" strike="noStrike" dirty="0">
                        <a:solidFill>
                          <a:srgbClr val="000000"/>
                        </a:solidFill>
                        <a:effectLst/>
                        <a:latin typeface="+mn-lt"/>
                      </a:endParaRPr>
                    </a:p>
                  </a:txBody>
                  <a:tcPr marL="6350" marR="6350" marT="6350" marB="0" anchor="b"/>
                </a:tc>
                <a:tc>
                  <a:txBody>
                    <a:bodyPr/>
                    <a:lstStyle/>
                    <a:p>
                      <a:pPr algn="r" fontAlgn="b"/>
                      <a:r>
                        <a:rPr lang="en-GB" sz="1800" b="0" i="0" u="none" strike="noStrike" dirty="0">
                          <a:solidFill>
                            <a:srgbClr val="000000"/>
                          </a:solidFill>
                          <a:effectLst/>
                          <a:latin typeface="+mn-lt"/>
                        </a:rPr>
                        <a:t>1</a:t>
                      </a:r>
                    </a:p>
                  </a:txBody>
                  <a:tcPr marL="6350" marR="6350" marT="6350" marB="0" anchor="b"/>
                </a:tc>
                <a:extLst>
                  <a:ext uri="{0D108BD9-81ED-4DB2-BD59-A6C34878D82A}">
                    <a16:rowId xmlns:a16="http://schemas.microsoft.com/office/drawing/2014/main" val="629258124"/>
                  </a:ext>
                </a:extLst>
              </a:tr>
            </a:tbl>
          </a:graphicData>
        </a:graphic>
      </p:graphicFrame>
    </p:spTree>
    <p:extLst>
      <p:ext uri="{BB962C8B-B14F-4D97-AF65-F5344CB8AC3E}">
        <p14:creationId xmlns:p14="http://schemas.microsoft.com/office/powerpoint/2010/main" val="422808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440D245-0E19-3F83-EC5D-995BE5B55803}"/>
              </a:ext>
              <a:ext uri="{C183D7F6-B498-43B3-948B-1728B52AA6E4}">
                <adec:decorative xmlns:adec="http://schemas.microsoft.com/office/drawing/2017/decorative" val="1"/>
              </a:ext>
            </a:extLst>
          </p:cNvPr>
          <p:cNvSpPr/>
          <p:nvPr/>
        </p:nvSpPr>
        <p:spPr>
          <a:xfrm>
            <a:off x="279198" y="5723362"/>
            <a:ext cx="198111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Student Feedback: Sense of Belonging</a:t>
            </a:r>
            <a:endParaRPr lang="en-US" sz="320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13</a:t>
            </a:r>
          </a:p>
        </p:txBody>
      </p:sp>
      <p:sp>
        <p:nvSpPr>
          <p:cNvPr id="6" name="TextBox 5">
            <a:extLst>
              <a:ext uri="{FF2B5EF4-FFF2-40B4-BE49-F238E27FC236}">
                <a16:creationId xmlns:a16="http://schemas.microsoft.com/office/drawing/2014/main" id="{21D99FF6-4F9E-6CAD-B95A-0D498028262F}"/>
              </a:ext>
            </a:extLst>
          </p:cNvPr>
          <p:cNvSpPr txBox="1"/>
          <p:nvPr/>
        </p:nvSpPr>
        <p:spPr>
          <a:xfrm>
            <a:off x="413915" y="956275"/>
            <a:ext cx="11778085" cy="1112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2000" b="0" i="0" u="none" strike="noStrike" kern="1200" cap="none" spc="0" normalizeH="0" baseline="0" noProof="0">
                <a:ln>
                  <a:noFill/>
                </a:ln>
                <a:solidFill>
                  <a:srgbClr val="060645"/>
                </a:solidFill>
                <a:effectLst/>
                <a:uLnTx/>
                <a:uFillTx/>
                <a:latin typeface="Poppins"/>
                <a:ea typeface="Times New Roman" panose="02020603050405020304" pitchFamily="18" charset="0"/>
                <a:cs typeface="Times New Roman"/>
              </a:rPr>
              <a:t>Students described PLA support as providing </a:t>
            </a:r>
            <a:r>
              <a:rPr kumimoji="0" lang="en-GB" sz="2000" b="0" i="0" u="none" strike="noStrike" kern="1200" cap="none" spc="0" normalizeH="0" baseline="0" noProof="0">
                <a:ln>
                  <a:noFill/>
                </a:ln>
                <a:solidFill>
                  <a:srgbClr val="1C46C0"/>
                </a:solidFill>
                <a:effectLst/>
                <a:uLnTx/>
                <a:uFillTx/>
                <a:latin typeface="Poppins SemiBold"/>
                <a:ea typeface="Times New Roman" panose="02020603050405020304" pitchFamily="18" charset="0"/>
                <a:cs typeface="Times New Roman"/>
              </a:rPr>
              <a:t>connection with their place of study </a:t>
            </a:r>
            <a:r>
              <a:rPr kumimoji="0" lang="en-GB" sz="2000" b="0" i="0" u="none" strike="noStrike" kern="1200" cap="none" spc="0" normalizeH="0" baseline="0" noProof="0">
                <a:ln>
                  <a:noFill/>
                </a:ln>
                <a:solidFill>
                  <a:srgbClr val="060645"/>
                </a:solidFill>
                <a:effectLst/>
                <a:uLnTx/>
                <a:uFillTx/>
                <a:latin typeface="Poppins"/>
                <a:ea typeface="Times New Roman" panose="02020603050405020304" pitchFamily="18" charset="0"/>
                <a:cs typeface="Times New Roman"/>
              </a:rPr>
              <a:t>as a distance learner. Many respondents described the anchoring effect of PLA support </a:t>
            </a:r>
            <a:r>
              <a:rPr kumimoji="0" lang="en-GB" sz="2000" b="0" i="0" u="none" strike="noStrike" kern="1200" cap="none" spc="0" normalizeH="0" baseline="0" noProof="0">
                <a:ln>
                  <a:noFill/>
                </a:ln>
                <a:solidFill>
                  <a:srgbClr val="060645"/>
                </a:solidFill>
                <a:effectLst/>
                <a:uLnTx/>
                <a:uFillTx/>
                <a:latin typeface="Poppins"/>
                <a:ea typeface="Arial" panose="020B0604020202020204" pitchFamily="34" charset="0"/>
                <a:cs typeface="+mn-cs"/>
              </a:rPr>
              <a:t>and </a:t>
            </a:r>
            <a:r>
              <a:rPr kumimoji="0" lang="en-GB" sz="2000" b="0" i="0" u="none" strike="noStrike" kern="1200" cap="none" spc="0" normalizeH="0" baseline="0" noProof="0">
                <a:ln>
                  <a:noFill/>
                </a:ln>
                <a:solidFill>
                  <a:srgbClr val="1C46C0"/>
                </a:solidFill>
                <a:effectLst/>
                <a:uLnTx/>
                <a:uFillTx/>
                <a:latin typeface="Poppins SemiBold"/>
                <a:ea typeface="Arial" panose="020B0604020202020204" pitchFamily="34" charset="0"/>
                <a:cs typeface="+mn-cs"/>
              </a:rPr>
              <a:t>almost 1/3 of all free text comments used the word “encourage/encouragement” directly. </a:t>
            </a:r>
          </a:p>
        </p:txBody>
      </p:sp>
      <p:sp>
        <p:nvSpPr>
          <p:cNvPr id="7" name="Speech Bubble: Rectangle with Corners Rounded 6">
            <a:extLst>
              <a:ext uri="{FF2B5EF4-FFF2-40B4-BE49-F238E27FC236}">
                <a16:creationId xmlns:a16="http://schemas.microsoft.com/office/drawing/2014/main" id="{404B6024-527E-2DFF-F63A-905F2943205B}"/>
              </a:ext>
              <a:ext uri="{C183D7F6-B498-43B3-948B-1728B52AA6E4}">
                <adec:decorative xmlns:adec="http://schemas.microsoft.com/office/drawing/2017/decorative" val="1"/>
              </a:ext>
            </a:extLst>
          </p:cNvPr>
          <p:cNvSpPr/>
          <p:nvPr/>
        </p:nvSpPr>
        <p:spPr>
          <a:xfrm>
            <a:off x="413915" y="2436832"/>
            <a:ext cx="5135098" cy="1294863"/>
          </a:xfrm>
          <a:prstGeom prst="wedgeRoundRect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8" name="TextBox 7">
            <a:extLst>
              <a:ext uri="{FF2B5EF4-FFF2-40B4-BE49-F238E27FC236}">
                <a16:creationId xmlns:a16="http://schemas.microsoft.com/office/drawing/2014/main" id="{BF2A8694-7D07-82FF-B0F6-DA53AE9E9E72}"/>
              </a:ext>
            </a:extLst>
          </p:cNvPr>
          <p:cNvSpPr txBox="1"/>
          <p:nvPr/>
        </p:nvSpPr>
        <p:spPr>
          <a:xfrm>
            <a:off x="770077" y="2553613"/>
            <a:ext cx="4431827" cy="1010085"/>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0645"/>
                </a:solidFill>
                <a:effectLst/>
                <a:uLnTx/>
                <a:uFillTx/>
                <a:latin typeface="Poppins"/>
                <a:ea typeface="+mn-ea"/>
                <a:cs typeface="+mn-cs"/>
              </a:rPr>
              <a:t>‘’…we do most of our study alone so for me </a:t>
            </a:r>
            <a:r>
              <a:rPr kumimoji="0" lang="en-GB" sz="1800" b="0" i="0" u="none" strike="noStrike" kern="1200" cap="none" spc="0" normalizeH="0" baseline="0" noProof="0">
                <a:ln>
                  <a:noFill/>
                </a:ln>
                <a:solidFill>
                  <a:srgbClr val="1C46C0"/>
                </a:solidFill>
                <a:effectLst/>
                <a:uLnTx/>
                <a:uFillTx/>
                <a:latin typeface="Poppins SemiBold"/>
                <a:ea typeface="+mn-ea"/>
                <a:cs typeface="+mn-cs"/>
              </a:rPr>
              <a:t>having someone to share my experience with is priceless</a:t>
            </a:r>
            <a:r>
              <a:rPr kumimoji="0" lang="en-GB" sz="1800" b="0" i="0" u="none" strike="noStrike" kern="1200" cap="none" spc="0" normalizeH="0" baseline="0" noProof="0">
                <a:ln>
                  <a:noFill/>
                </a:ln>
                <a:solidFill>
                  <a:srgbClr val="060645"/>
                </a:solidFill>
                <a:effectLst/>
                <a:uLnTx/>
                <a:uFillTx/>
                <a:latin typeface="Poppins"/>
                <a:ea typeface="+mn-ea"/>
                <a:cs typeface="+mn-cs"/>
              </a:rPr>
              <a:t>.’’    Anon</a:t>
            </a:r>
          </a:p>
        </p:txBody>
      </p:sp>
      <p:sp>
        <p:nvSpPr>
          <p:cNvPr id="10" name="Speech Bubble: Rectangle with Corners Rounded 9">
            <a:extLst>
              <a:ext uri="{FF2B5EF4-FFF2-40B4-BE49-F238E27FC236}">
                <a16:creationId xmlns:a16="http://schemas.microsoft.com/office/drawing/2014/main" id="{48DE6299-CB5D-0991-7FE0-7A37C1D82414}"/>
              </a:ext>
              <a:ext uri="{C183D7F6-B498-43B3-948B-1728B52AA6E4}">
                <adec:decorative xmlns:adec="http://schemas.microsoft.com/office/drawing/2017/decorative" val="1"/>
              </a:ext>
            </a:extLst>
          </p:cNvPr>
          <p:cNvSpPr/>
          <p:nvPr/>
        </p:nvSpPr>
        <p:spPr>
          <a:xfrm>
            <a:off x="413915" y="4228038"/>
            <a:ext cx="5586193" cy="2203584"/>
          </a:xfrm>
          <a:prstGeom prst="wedgeRoundRect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2" name="Speech Bubble: Rectangle with Corners Rounded 11">
            <a:extLst>
              <a:ext uri="{FF2B5EF4-FFF2-40B4-BE49-F238E27FC236}">
                <a16:creationId xmlns:a16="http://schemas.microsoft.com/office/drawing/2014/main" id="{449AF8C5-4C68-311A-1764-CD36F580CF3A}"/>
              </a:ext>
              <a:ext uri="{C183D7F6-B498-43B3-948B-1728B52AA6E4}">
                <adec:decorative xmlns:adec="http://schemas.microsoft.com/office/drawing/2017/decorative" val="1"/>
              </a:ext>
            </a:extLst>
          </p:cNvPr>
          <p:cNvSpPr/>
          <p:nvPr/>
        </p:nvSpPr>
        <p:spPr>
          <a:xfrm>
            <a:off x="6642990" y="2436832"/>
            <a:ext cx="4778934" cy="3464893"/>
          </a:xfrm>
          <a:prstGeom prst="wedgeRoundRectCallou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3" name="TextBox 12">
            <a:extLst>
              <a:ext uri="{FF2B5EF4-FFF2-40B4-BE49-F238E27FC236}">
                <a16:creationId xmlns:a16="http://schemas.microsoft.com/office/drawing/2014/main" id="{9D4EB1AE-1CB5-1407-9114-5356273496F8}"/>
              </a:ext>
            </a:extLst>
          </p:cNvPr>
          <p:cNvSpPr txBox="1"/>
          <p:nvPr/>
        </p:nvSpPr>
        <p:spPr>
          <a:xfrm>
            <a:off x="7094085" y="2947463"/>
            <a:ext cx="4011370" cy="2561150"/>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0645"/>
                </a:solidFill>
                <a:effectLst/>
                <a:uLnTx/>
                <a:uFillTx/>
                <a:latin typeface="Poppins"/>
                <a:ea typeface="+mn-lt"/>
                <a:cs typeface="Poppins"/>
              </a:rPr>
              <a:t>‘’At the group workshops it was </a:t>
            </a:r>
            <a:r>
              <a:rPr kumimoji="0" lang="en-GB" sz="1800" b="0" i="0" u="none" strike="noStrike" kern="1200" cap="none" spc="0" normalizeH="0" baseline="0" noProof="0">
                <a:ln>
                  <a:noFill/>
                </a:ln>
                <a:solidFill>
                  <a:srgbClr val="1C46C0"/>
                </a:solidFill>
                <a:effectLst/>
                <a:uLnTx/>
                <a:uFillTx/>
                <a:latin typeface="Poppins SemiBold"/>
                <a:ea typeface="+mn-lt"/>
                <a:cs typeface="Poppins"/>
              </a:rPr>
              <a:t>encouraging to note that there were others who had the same fears that you had.</a:t>
            </a:r>
            <a:r>
              <a:rPr kumimoji="0" lang="en-GB" sz="1800" b="0" i="0" u="none" strike="noStrike" kern="1200" cap="none" spc="0" normalizeH="0" baseline="0" noProof="0">
                <a:ln>
                  <a:noFill/>
                </a:ln>
                <a:solidFill>
                  <a:srgbClr val="060645"/>
                </a:solidFill>
                <a:effectLst/>
                <a:uLnTx/>
                <a:uFillTx/>
                <a:latin typeface="Poppins"/>
                <a:ea typeface="+mn-lt"/>
                <a:cs typeface="Poppins"/>
              </a:rPr>
              <a:t> </a:t>
            </a:r>
            <a:r>
              <a:rPr kumimoji="0" lang="en-GB" sz="1800" b="0" i="0" u="none" strike="noStrike" kern="1200" cap="none" spc="0" normalizeH="0" baseline="0" noProof="0">
                <a:ln>
                  <a:noFill/>
                </a:ln>
                <a:solidFill>
                  <a:srgbClr val="1C46C0"/>
                </a:solidFill>
                <a:effectLst/>
                <a:uLnTx/>
                <a:uFillTx/>
                <a:latin typeface="Poppins SemiBold"/>
                <a:ea typeface="+mn-lt"/>
                <a:cs typeface="Poppins"/>
              </a:rPr>
              <a:t>Others who sometimes felt they could give up but persevered. It was good to know that you are not alone</a:t>
            </a:r>
            <a:r>
              <a:rPr kumimoji="0" lang="en-GB" sz="1800" b="0" i="0" u="none" strike="noStrike" kern="1200" cap="none" spc="0" normalizeH="0" baseline="0" noProof="0">
                <a:ln>
                  <a:noFill/>
                </a:ln>
                <a:solidFill>
                  <a:srgbClr val="060645"/>
                </a:solidFill>
                <a:effectLst/>
                <a:uLnTx/>
                <a:uFillTx/>
                <a:latin typeface="Poppins"/>
                <a:ea typeface="+mn-lt"/>
                <a:cs typeface="Poppins"/>
              </a:rPr>
              <a:t>.’’    Anon</a:t>
            </a:r>
            <a:endParaRPr kumimoji="0" lang="en-GB" sz="1800" b="0" i="0" u="none" strike="noStrike" kern="1200" cap="none" spc="0" normalizeH="0" baseline="0" noProof="0">
              <a:ln>
                <a:noFill/>
              </a:ln>
              <a:solidFill>
                <a:srgbClr val="060645"/>
              </a:solidFill>
              <a:effectLst/>
              <a:uLnTx/>
              <a:uFillTx/>
              <a:latin typeface="Poppins"/>
              <a:ea typeface="+mn-ea"/>
              <a:cs typeface="+mn-cs"/>
            </a:endParaRPr>
          </a:p>
        </p:txBody>
      </p:sp>
      <p:sp>
        <p:nvSpPr>
          <p:cNvPr id="2" name="TextBox 1">
            <a:extLst>
              <a:ext uri="{FF2B5EF4-FFF2-40B4-BE49-F238E27FC236}">
                <a16:creationId xmlns:a16="http://schemas.microsoft.com/office/drawing/2014/main" id="{02C22C24-5C12-A8C6-C932-68BE452A665A}"/>
              </a:ext>
            </a:extLst>
          </p:cNvPr>
          <p:cNvSpPr txBox="1"/>
          <p:nvPr/>
        </p:nvSpPr>
        <p:spPr>
          <a:xfrm>
            <a:off x="790243" y="4434685"/>
            <a:ext cx="4848181"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0645"/>
                </a:solidFill>
                <a:effectLst/>
                <a:uLnTx/>
                <a:uFillTx/>
                <a:latin typeface="Poppins"/>
                <a:ea typeface="Calibri"/>
                <a:cs typeface="Calibri"/>
              </a:rPr>
              <a:t>"They always </a:t>
            </a:r>
            <a:r>
              <a:rPr kumimoji="0" lang="en-GB" sz="1800" b="0" i="0" u="none" strike="noStrike" kern="1200" cap="none" spc="0" normalizeH="0" baseline="0" noProof="0">
                <a:ln>
                  <a:noFill/>
                </a:ln>
                <a:solidFill>
                  <a:srgbClr val="1C46C0"/>
                </a:solidFill>
                <a:effectLst/>
                <a:uLnTx/>
                <a:uFillTx/>
                <a:latin typeface="Poppins SemiBold"/>
                <a:ea typeface="Calibri"/>
                <a:cs typeface="Calibri"/>
              </a:rPr>
              <a:t>encourage me not to give up</a:t>
            </a:r>
            <a:r>
              <a:rPr kumimoji="0" lang="en-GB" sz="1800" b="0" i="0" u="none" strike="noStrike" kern="1200" cap="none" spc="0" normalizeH="0" baseline="0" noProof="0">
                <a:ln>
                  <a:noFill/>
                </a:ln>
                <a:solidFill>
                  <a:srgbClr val="060645"/>
                </a:solidFill>
                <a:effectLst/>
                <a:uLnTx/>
                <a:uFillTx/>
                <a:latin typeface="Poppins"/>
                <a:ea typeface="Calibri"/>
                <a:cs typeface="Calibri"/>
              </a:rPr>
              <a:t>, to </a:t>
            </a:r>
            <a:r>
              <a:rPr kumimoji="0" lang="en-GB" sz="1800" b="0" i="0" u="none" strike="noStrike" kern="1200" cap="none" spc="0" normalizeH="0" baseline="0" noProof="0">
                <a:ln>
                  <a:noFill/>
                </a:ln>
                <a:solidFill>
                  <a:srgbClr val="1C46C0"/>
                </a:solidFill>
                <a:effectLst/>
                <a:uLnTx/>
                <a:uFillTx/>
                <a:latin typeface="Poppins SemiBold"/>
                <a:ea typeface="Calibri"/>
                <a:cs typeface="Calibri"/>
              </a:rPr>
              <a:t>give it another go</a:t>
            </a:r>
            <a:r>
              <a:rPr kumimoji="0" lang="en-GB" sz="1800" b="0" i="0" u="none" strike="noStrike" kern="1200" cap="none" spc="0" normalizeH="0" baseline="0" noProof="0">
                <a:ln>
                  <a:noFill/>
                </a:ln>
                <a:solidFill>
                  <a:srgbClr val="060645"/>
                </a:solidFill>
                <a:effectLst/>
                <a:uLnTx/>
                <a:uFillTx/>
                <a:latin typeface="Poppins"/>
                <a:ea typeface="Calibri"/>
                <a:cs typeface="Calibri"/>
              </a:rPr>
              <a:t>, they really are a blessing. The </a:t>
            </a:r>
            <a:r>
              <a:rPr kumimoji="0" lang="en-GB" sz="1800" b="0" i="0" u="none" strike="noStrike" kern="1200" cap="none" spc="0" normalizeH="0" baseline="0" noProof="0">
                <a:ln>
                  <a:noFill/>
                </a:ln>
                <a:solidFill>
                  <a:srgbClr val="1C46C0"/>
                </a:solidFill>
                <a:effectLst/>
                <a:uLnTx/>
                <a:uFillTx/>
                <a:latin typeface="Poppins SemiBold"/>
                <a:ea typeface="Calibri"/>
                <a:cs typeface="Calibri"/>
              </a:rPr>
              <a:t>encouragement</a:t>
            </a:r>
            <a:r>
              <a:rPr kumimoji="0" lang="en-GB" sz="1800" b="0" i="0" u="none" strike="noStrike" kern="1200" cap="none" spc="0" normalizeH="0" baseline="0" noProof="0">
                <a:ln>
                  <a:noFill/>
                </a:ln>
                <a:solidFill>
                  <a:srgbClr val="060645"/>
                </a:solidFill>
                <a:effectLst/>
                <a:uLnTx/>
                <a:uFillTx/>
                <a:latin typeface="Poppins"/>
                <a:ea typeface="Calibri"/>
                <a:cs typeface="Calibri"/>
              </a:rPr>
              <a:t> alone </a:t>
            </a:r>
            <a:r>
              <a:rPr kumimoji="0" lang="en-GB" sz="1800" b="0" i="0" u="none" strike="noStrike" kern="1200" cap="none" spc="0" normalizeH="0" baseline="0" noProof="0">
                <a:ln>
                  <a:noFill/>
                </a:ln>
                <a:solidFill>
                  <a:srgbClr val="1C46C0"/>
                </a:solidFill>
                <a:effectLst/>
                <a:uLnTx/>
                <a:uFillTx/>
                <a:latin typeface="Poppins SemiBold"/>
                <a:ea typeface="Calibri"/>
                <a:cs typeface="Calibri"/>
              </a:rPr>
              <a:t>keeps me motivated </a:t>
            </a:r>
            <a:r>
              <a:rPr kumimoji="0" lang="en-GB" sz="1800" b="0" i="0" u="none" strike="noStrike" kern="1200" cap="none" spc="0" normalizeH="0" baseline="0" noProof="0">
                <a:ln>
                  <a:noFill/>
                </a:ln>
                <a:solidFill>
                  <a:srgbClr val="060645"/>
                </a:solidFill>
                <a:effectLst/>
                <a:uLnTx/>
                <a:uFillTx/>
                <a:latin typeface="Poppins"/>
                <a:ea typeface="Calibri"/>
                <a:cs typeface="Calibri"/>
              </a:rPr>
              <a:t>but they </a:t>
            </a:r>
            <a:r>
              <a:rPr kumimoji="0" lang="en-GB" sz="1800" b="0" i="0" u="none" strike="noStrike" kern="1200" cap="none" spc="0" normalizeH="0" baseline="0" noProof="0">
                <a:ln>
                  <a:noFill/>
                </a:ln>
                <a:solidFill>
                  <a:srgbClr val="1C46C0"/>
                </a:solidFill>
                <a:effectLst/>
                <a:uLnTx/>
                <a:uFillTx/>
                <a:latin typeface="Poppins SemiBold"/>
                <a:ea typeface="Calibri"/>
                <a:cs typeface="Calibri"/>
              </a:rPr>
              <a:t>challenge me to get as much as I can get out of being a student at the OU</a:t>
            </a:r>
            <a:r>
              <a:rPr kumimoji="0" lang="en-GB" sz="1800" b="0" i="0" u="none" strike="noStrike" kern="1200" cap="none" spc="0" normalizeH="0" baseline="0" noProof="0">
                <a:ln>
                  <a:noFill/>
                </a:ln>
                <a:solidFill>
                  <a:srgbClr val="060645"/>
                </a:solidFill>
                <a:effectLst/>
                <a:uLnTx/>
                <a:uFillTx/>
                <a:latin typeface="Poppins"/>
                <a:ea typeface="Calibri"/>
                <a:cs typeface="Calibri"/>
              </a:rPr>
              <a:t>."     Anon</a:t>
            </a:r>
            <a:endParaRPr kumimoji="0" lang="en-GB" sz="1800" b="0" i="0" u="none" strike="noStrike" kern="1200" cap="none" spc="0" normalizeH="0" baseline="0" noProof="0">
              <a:ln>
                <a:noFill/>
              </a:ln>
              <a:solidFill>
                <a:srgbClr val="060645"/>
              </a:solidFill>
              <a:effectLst/>
              <a:uLnTx/>
              <a:uFillTx/>
              <a:latin typeface="Poppins"/>
              <a:ea typeface="+mn-ea"/>
              <a:cs typeface="Calibri"/>
            </a:endParaRPr>
          </a:p>
        </p:txBody>
      </p:sp>
    </p:spTree>
    <p:extLst>
      <p:ext uri="{BB962C8B-B14F-4D97-AF65-F5344CB8AC3E}">
        <p14:creationId xmlns:p14="http://schemas.microsoft.com/office/powerpoint/2010/main" val="284830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440D245-0E19-3F83-EC5D-995BE5B55803}"/>
              </a:ext>
              <a:ext uri="{C183D7F6-B498-43B3-948B-1728B52AA6E4}">
                <adec:decorative xmlns:adec="http://schemas.microsoft.com/office/drawing/2017/decorative" val="1"/>
              </a:ext>
            </a:extLst>
          </p:cNvPr>
          <p:cNvSpPr/>
          <p:nvPr/>
        </p:nvSpPr>
        <p:spPr>
          <a:xfrm>
            <a:off x="279198" y="5723362"/>
            <a:ext cx="198111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Student Feedback: They Feel Like They Matter</a:t>
            </a:r>
            <a:endParaRPr lang="en-US" sz="320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14</a:t>
            </a:r>
          </a:p>
        </p:txBody>
      </p:sp>
      <p:sp>
        <p:nvSpPr>
          <p:cNvPr id="6" name="TextBox 5">
            <a:extLst>
              <a:ext uri="{FF2B5EF4-FFF2-40B4-BE49-F238E27FC236}">
                <a16:creationId xmlns:a16="http://schemas.microsoft.com/office/drawing/2014/main" id="{21D99FF6-4F9E-6CAD-B95A-0D498028262F}"/>
              </a:ext>
            </a:extLst>
          </p:cNvPr>
          <p:cNvSpPr txBox="1"/>
          <p:nvPr/>
        </p:nvSpPr>
        <p:spPr>
          <a:xfrm>
            <a:off x="413915" y="972557"/>
            <a:ext cx="1145273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60645"/>
                </a:solidFill>
                <a:effectLst/>
                <a:uLnTx/>
                <a:uFillTx/>
                <a:latin typeface="Poppins"/>
                <a:ea typeface="Times New Roman" panose="02020603050405020304" pitchFamily="18" charset="0"/>
                <a:cs typeface="Times New Roman"/>
              </a:rPr>
              <a:t>Students described PLA support as providing </a:t>
            </a:r>
            <a:r>
              <a:rPr kumimoji="0" lang="en-GB" sz="2000" b="0" i="0" u="none" strike="noStrike" kern="1200" cap="none" spc="0" normalizeH="0" baseline="0" noProof="0">
                <a:ln>
                  <a:noFill/>
                </a:ln>
                <a:solidFill>
                  <a:srgbClr val="FF8A77"/>
                </a:solidFill>
                <a:effectLst/>
                <a:uLnTx/>
                <a:uFillTx/>
                <a:latin typeface="Poppins SemiBold"/>
                <a:ea typeface="Times New Roman" panose="02020603050405020304" pitchFamily="18" charset="0"/>
                <a:cs typeface="Times New Roman"/>
              </a:rPr>
              <a:t>a space to be heard  </a:t>
            </a:r>
            <a:r>
              <a:rPr kumimoji="0" lang="en-GB" sz="2000" b="0" i="0" u="none" strike="noStrike" kern="1200" cap="none" spc="0" normalizeH="0" baseline="0" noProof="0">
                <a:ln>
                  <a:noFill/>
                </a:ln>
                <a:solidFill>
                  <a:srgbClr val="060645"/>
                </a:solidFill>
                <a:effectLst/>
                <a:uLnTx/>
                <a:uFillTx/>
                <a:latin typeface="Poppins"/>
                <a:ea typeface="Times New Roman" panose="02020603050405020304" pitchFamily="18" charset="0"/>
                <a:cs typeface="Times New Roman"/>
              </a:rPr>
              <a:t>as a distance learner. Many respondents described the </a:t>
            </a:r>
            <a:r>
              <a:rPr kumimoji="0" lang="en-GB" sz="2000" b="0" i="0" u="none" strike="noStrike" kern="1200" cap="none" spc="0" normalizeH="0" baseline="0" noProof="0">
                <a:ln>
                  <a:noFill/>
                </a:ln>
                <a:solidFill>
                  <a:srgbClr val="FF8A77"/>
                </a:solidFill>
                <a:effectLst/>
                <a:uLnTx/>
                <a:uFillTx/>
                <a:latin typeface="Poppins SemiBold"/>
                <a:ea typeface="Times New Roman" panose="02020603050405020304" pitchFamily="18" charset="0"/>
                <a:cs typeface="Times New Roman"/>
              </a:rPr>
              <a:t>caring effect of PLA support </a:t>
            </a:r>
            <a:r>
              <a:rPr kumimoji="0" lang="en-GB" sz="2000" b="0" i="0" u="none" strike="noStrike" kern="1200" cap="none" spc="0" normalizeH="0" baseline="0" noProof="0">
                <a:ln>
                  <a:noFill/>
                </a:ln>
                <a:solidFill>
                  <a:srgbClr val="060645"/>
                </a:solidFill>
                <a:effectLst/>
                <a:uLnTx/>
                <a:uFillTx/>
                <a:latin typeface="Poppins"/>
                <a:ea typeface="Times New Roman" panose="02020603050405020304" pitchFamily="18" charset="0"/>
                <a:cs typeface="Times New Roman"/>
              </a:rPr>
              <a:t>. Our Service reviews highlight the </a:t>
            </a:r>
            <a:r>
              <a:rPr kumimoji="0" lang="en-GB" sz="2000" b="0" i="0" u="none" strike="noStrike" kern="1200" cap="none" spc="0" normalizeH="0" baseline="0" noProof="0">
                <a:ln>
                  <a:noFill/>
                </a:ln>
                <a:solidFill>
                  <a:srgbClr val="FF8A77"/>
                </a:solidFill>
                <a:effectLst/>
                <a:uLnTx/>
                <a:uFillTx/>
                <a:latin typeface="Poppins SemiBold"/>
                <a:ea typeface="Times New Roman" panose="02020603050405020304" pitchFamily="18" charset="0"/>
                <a:cs typeface="Times New Roman"/>
              </a:rPr>
              <a:t>importance of ‘mattering' and how this can impact student success.</a:t>
            </a:r>
            <a:endParaRPr kumimoji="0" lang="en-GB" sz="2000" b="0" i="0" u="none" strike="noStrike" kern="1200" cap="none" spc="0" normalizeH="0" baseline="0" noProof="0">
              <a:ln>
                <a:noFill/>
              </a:ln>
              <a:solidFill>
                <a:srgbClr val="FF8A77"/>
              </a:solidFill>
              <a:effectLst/>
              <a:uLnTx/>
              <a:uFillTx/>
              <a:latin typeface="Poppins SemiBold"/>
              <a:ea typeface="Arial" panose="020B0604020202020204" pitchFamily="34" charset="0"/>
              <a:cs typeface="Calibri"/>
            </a:endParaRPr>
          </a:p>
        </p:txBody>
      </p:sp>
      <p:sp>
        <p:nvSpPr>
          <p:cNvPr id="7" name="Speech Bubble: Rectangle with Corners Rounded 6">
            <a:extLst>
              <a:ext uri="{FF2B5EF4-FFF2-40B4-BE49-F238E27FC236}">
                <a16:creationId xmlns:a16="http://schemas.microsoft.com/office/drawing/2014/main" id="{404B6024-527E-2DFF-F63A-905F2943205B}"/>
              </a:ext>
              <a:ext uri="{C183D7F6-B498-43B3-948B-1728B52AA6E4}">
                <adec:decorative xmlns:adec="http://schemas.microsoft.com/office/drawing/2017/decorative" val="1"/>
              </a:ext>
            </a:extLst>
          </p:cNvPr>
          <p:cNvSpPr/>
          <p:nvPr/>
        </p:nvSpPr>
        <p:spPr>
          <a:xfrm>
            <a:off x="413915" y="2430862"/>
            <a:ext cx="5952933" cy="1606881"/>
          </a:xfrm>
          <a:prstGeom prst="wedgeRoundRectCallou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8" name="TextBox 7">
            <a:extLst>
              <a:ext uri="{FF2B5EF4-FFF2-40B4-BE49-F238E27FC236}">
                <a16:creationId xmlns:a16="http://schemas.microsoft.com/office/drawing/2014/main" id="{BF2A8694-7D07-82FF-B0F6-DA53AE9E9E72}"/>
              </a:ext>
            </a:extLst>
          </p:cNvPr>
          <p:cNvSpPr txBox="1"/>
          <p:nvPr/>
        </p:nvSpPr>
        <p:spPr>
          <a:xfrm>
            <a:off x="818802" y="4608522"/>
            <a:ext cx="5548046" cy="1630511"/>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0645"/>
                </a:solidFill>
                <a:effectLst/>
                <a:uLnTx/>
                <a:uFillTx/>
                <a:latin typeface="Poppins"/>
                <a:ea typeface="Calibri"/>
                <a:cs typeface="Calibri"/>
              </a:rPr>
              <a:t>"My conversations with my PLA are </a:t>
            </a:r>
            <a:r>
              <a:rPr kumimoji="0" lang="en-GB" sz="1800" b="0" i="0" u="none" strike="noStrike" kern="1200" cap="none" spc="0" normalizeH="0" baseline="0" noProof="0">
                <a:ln>
                  <a:noFill/>
                </a:ln>
                <a:solidFill>
                  <a:srgbClr val="FF8A77"/>
                </a:solidFill>
                <a:effectLst/>
                <a:uLnTx/>
                <a:uFillTx/>
                <a:latin typeface="Poppins SemiBold"/>
                <a:ea typeface="Calibri"/>
                <a:cs typeface="Calibri"/>
              </a:rPr>
              <a:t>varied with a lot of listening and suggestions</a:t>
            </a:r>
            <a:r>
              <a:rPr kumimoji="0" lang="en-GB" sz="1800" b="0" i="0" u="none" strike="noStrike" kern="1200" cap="none" spc="0" normalizeH="0" baseline="0" noProof="0">
                <a:ln>
                  <a:noFill/>
                </a:ln>
                <a:solidFill>
                  <a:srgbClr val="060645"/>
                </a:solidFill>
                <a:effectLst/>
                <a:uLnTx/>
                <a:uFillTx/>
                <a:latin typeface="Poppins"/>
                <a:ea typeface="Calibri"/>
                <a:cs typeface="Calibri"/>
              </a:rPr>
              <a:t>. They also </a:t>
            </a:r>
            <a:r>
              <a:rPr kumimoji="0" lang="en-GB" sz="1800" b="0" i="0" u="none" strike="noStrike" kern="1200" cap="none" spc="0" normalizeH="0" baseline="0" noProof="0">
                <a:ln>
                  <a:noFill/>
                </a:ln>
                <a:solidFill>
                  <a:srgbClr val="FF8A77"/>
                </a:solidFill>
                <a:effectLst/>
                <a:uLnTx/>
                <a:uFillTx/>
                <a:latin typeface="Poppins SemiBold"/>
                <a:ea typeface="Calibri"/>
                <a:cs typeface="Calibri"/>
              </a:rPr>
              <a:t>want to know how I'm feeling, ask what makes me feel better</a:t>
            </a:r>
            <a:r>
              <a:rPr kumimoji="0" lang="en-GB" sz="1800" b="0" i="0" u="none" strike="noStrike" kern="1200" cap="none" spc="0" normalizeH="0" baseline="0" noProof="0">
                <a:ln>
                  <a:noFill/>
                </a:ln>
                <a:solidFill>
                  <a:srgbClr val="060645"/>
                </a:solidFill>
                <a:effectLst/>
                <a:uLnTx/>
                <a:uFillTx/>
                <a:latin typeface="Poppins"/>
                <a:ea typeface="Calibri"/>
                <a:cs typeface="Calibri"/>
              </a:rPr>
              <a:t> and </a:t>
            </a:r>
            <a:r>
              <a:rPr kumimoji="0" lang="en-GB" sz="1800" b="0" i="0" u="none" strike="noStrike" kern="1200" cap="none" spc="0" normalizeH="0" baseline="0" noProof="0">
                <a:ln>
                  <a:noFill/>
                </a:ln>
                <a:solidFill>
                  <a:srgbClr val="FF8A77"/>
                </a:solidFill>
                <a:effectLst/>
                <a:uLnTx/>
                <a:uFillTx/>
                <a:latin typeface="Poppins SemiBold"/>
                <a:ea typeface="Calibri"/>
                <a:cs typeface="Calibri"/>
              </a:rPr>
              <a:t>work on ways to improve the situation</a:t>
            </a:r>
            <a:r>
              <a:rPr kumimoji="0" lang="en-GB" sz="1800" b="0" i="0" u="none" strike="noStrike" kern="1200" cap="none" spc="0" normalizeH="0" baseline="0" noProof="0">
                <a:ln>
                  <a:noFill/>
                </a:ln>
                <a:solidFill>
                  <a:srgbClr val="060645"/>
                </a:solidFill>
                <a:effectLst/>
                <a:uLnTx/>
                <a:uFillTx/>
                <a:latin typeface="Poppins"/>
                <a:ea typeface="Calibri"/>
                <a:cs typeface="Calibri"/>
              </a:rPr>
              <a:t>."     Anon</a:t>
            </a:r>
          </a:p>
        </p:txBody>
      </p:sp>
      <p:sp>
        <p:nvSpPr>
          <p:cNvPr id="10" name="Speech Bubble: Rectangle with Corners Rounded 9">
            <a:extLst>
              <a:ext uri="{FF2B5EF4-FFF2-40B4-BE49-F238E27FC236}">
                <a16:creationId xmlns:a16="http://schemas.microsoft.com/office/drawing/2014/main" id="{48DE6299-CB5D-0991-7FE0-7A37C1D82414}"/>
              </a:ext>
              <a:ext uri="{C183D7F6-B498-43B3-948B-1728B52AA6E4}">
                <adec:decorative xmlns:adec="http://schemas.microsoft.com/office/drawing/2017/decorative" val="1"/>
              </a:ext>
            </a:extLst>
          </p:cNvPr>
          <p:cNvSpPr/>
          <p:nvPr/>
        </p:nvSpPr>
        <p:spPr>
          <a:xfrm>
            <a:off x="413915" y="4444852"/>
            <a:ext cx="5952933" cy="1957852"/>
          </a:xfrm>
          <a:prstGeom prst="wedgeRoundRectCallou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2" name="Speech Bubble: Rectangle with Corners Rounded 11">
            <a:extLst>
              <a:ext uri="{FF2B5EF4-FFF2-40B4-BE49-F238E27FC236}">
                <a16:creationId xmlns:a16="http://schemas.microsoft.com/office/drawing/2014/main" id="{449AF8C5-4C68-311A-1764-CD36F580CF3A}"/>
              </a:ext>
              <a:ext uri="{C183D7F6-B498-43B3-948B-1728B52AA6E4}">
                <adec:decorative xmlns:adec="http://schemas.microsoft.com/office/drawing/2017/decorative" val="1"/>
              </a:ext>
            </a:extLst>
          </p:cNvPr>
          <p:cNvSpPr/>
          <p:nvPr/>
        </p:nvSpPr>
        <p:spPr>
          <a:xfrm>
            <a:off x="6862448" y="2282977"/>
            <a:ext cx="4964330" cy="3956055"/>
          </a:xfrm>
          <a:prstGeom prst="wedgeRoundRectCallou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3" name="TextBox 12">
            <a:extLst>
              <a:ext uri="{FF2B5EF4-FFF2-40B4-BE49-F238E27FC236}">
                <a16:creationId xmlns:a16="http://schemas.microsoft.com/office/drawing/2014/main" id="{9D4EB1AE-1CB5-1407-9114-5356273496F8}"/>
              </a:ext>
            </a:extLst>
          </p:cNvPr>
          <p:cNvSpPr txBox="1"/>
          <p:nvPr/>
        </p:nvSpPr>
        <p:spPr>
          <a:xfrm>
            <a:off x="955671" y="2567134"/>
            <a:ext cx="5047742" cy="1320298"/>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Tx/>
              <a:buSzTx/>
              <a:buFontTx/>
              <a:buNone/>
              <a:tabLst>
                <a:tab pos="285115" algn="l"/>
              </a:tabLst>
              <a:defRPr/>
            </a:pPr>
            <a:r>
              <a:rPr kumimoji="0" lang="en-GB" sz="1800" b="0" i="0" u="none" strike="noStrike" kern="1200" cap="none" spc="0" normalizeH="0" baseline="0" noProof="0">
                <a:ln>
                  <a:noFill/>
                </a:ln>
                <a:solidFill>
                  <a:srgbClr val="000000"/>
                </a:solidFill>
                <a:effectLst/>
                <a:uLnTx/>
                <a:uFillTx/>
                <a:latin typeface="Poppins"/>
                <a:ea typeface="Arial" panose="020B0604020202020204" pitchFamily="34" charset="0"/>
                <a:cs typeface="Times New Roman"/>
              </a:rPr>
              <a:t>"My PLA was </a:t>
            </a:r>
            <a:r>
              <a:rPr kumimoji="0" lang="en-GB" sz="1800" b="0" i="0" u="none" strike="noStrike" kern="1200" cap="none" spc="0" normalizeH="0" baseline="0" noProof="0">
                <a:ln>
                  <a:noFill/>
                </a:ln>
                <a:solidFill>
                  <a:srgbClr val="FF8A77"/>
                </a:solidFill>
                <a:effectLst/>
                <a:uLnTx/>
                <a:uFillTx/>
                <a:latin typeface="Poppins SemiBold"/>
                <a:ea typeface="Arial" panose="020B0604020202020204" pitchFamily="34" charset="0"/>
                <a:cs typeface="Times New Roman"/>
              </a:rPr>
              <a:t>extremely supportive</a:t>
            </a:r>
            <a:r>
              <a:rPr kumimoji="0" lang="en-GB" sz="1800" b="0" i="0" u="none" strike="noStrike" kern="1200" cap="none" spc="0" normalizeH="0" baseline="0" noProof="0">
                <a:ln>
                  <a:noFill/>
                </a:ln>
                <a:solidFill>
                  <a:srgbClr val="000000"/>
                </a:solidFill>
                <a:effectLst/>
                <a:uLnTx/>
                <a:uFillTx/>
                <a:latin typeface="Poppins"/>
                <a:ea typeface="Arial" panose="020B0604020202020204" pitchFamily="34" charset="0"/>
                <a:cs typeface="Times New Roman"/>
              </a:rPr>
              <a:t>, and I looked forward to every session with them. </a:t>
            </a:r>
            <a:r>
              <a:rPr kumimoji="0" lang="en-GB" sz="1800" b="0" i="0" u="none" strike="noStrike" kern="1200" cap="none" spc="0" normalizeH="0" baseline="0" noProof="0">
                <a:ln>
                  <a:noFill/>
                </a:ln>
                <a:solidFill>
                  <a:srgbClr val="FF8A77"/>
                </a:solidFill>
                <a:effectLst/>
                <a:uLnTx/>
                <a:uFillTx/>
                <a:latin typeface="Poppins SemiBold"/>
                <a:ea typeface="Arial" panose="020B0604020202020204" pitchFamily="34" charset="0"/>
                <a:cs typeface="Times New Roman"/>
              </a:rPr>
              <a:t>They made me feel like I am human and that they cared</a:t>
            </a:r>
            <a:r>
              <a:rPr kumimoji="0" lang="en-GB" sz="1800" b="0" i="0" u="none" strike="noStrike" kern="1200" cap="none" spc="0" normalizeH="0" baseline="0" noProof="0">
                <a:ln>
                  <a:noFill/>
                </a:ln>
                <a:solidFill>
                  <a:srgbClr val="000000"/>
                </a:solidFill>
                <a:effectLst/>
                <a:uLnTx/>
                <a:uFillTx/>
                <a:latin typeface="Poppins"/>
                <a:ea typeface="Arial" panose="020B0604020202020204" pitchFamily="34" charset="0"/>
                <a:cs typeface="Times New Roman"/>
              </a:rPr>
              <a:t>."    Anon </a:t>
            </a:r>
            <a:endParaRPr kumimoji="0" lang="en-GB" sz="1800" b="0" i="0" u="none" strike="noStrike" kern="1200" cap="none" spc="0" normalizeH="0" baseline="0" noProof="0">
              <a:ln>
                <a:noFill/>
              </a:ln>
              <a:solidFill>
                <a:srgbClr val="000000"/>
              </a:solidFill>
              <a:effectLst/>
              <a:uLnTx/>
              <a:uFillTx/>
              <a:latin typeface="Poppins"/>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E788BCA-3123-1004-53F9-14971E582423}"/>
              </a:ext>
            </a:extLst>
          </p:cNvPr>
          <p:cNvSpPr txBox="1"/>
          <p:nvPr/>
        </p:nvSpPr>
        <p:spPr>
          <a:xfrm>
            <a:off x="7181636" y="2515109"/>
            <a:ext cx="4484210" cy="34917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12000"/>
              </a:lnSpc>
              <a:spcBef>
                <a:spcPts val="0"/>
              </a:spcBef>
              <a:spcAft>
                <a:spcPts val="0"/>
              </a:spcAft>
              <a:buClrTx/>
              <a:buSzTx/>
              <a:buFontTx/>
              <a:buNone/>
              <a:tabLst>
                <a:tab pos="285115" algn="l"/>
              </a:tabLst>
              <a:defRPr/>
            </a:pPr>
            <a:r>
              <a:rPr kumimoji="0" lang="en-GB" sz="1800" b="0" i="0" u="none" strike="noStrike" kern="1200" cap="none" spc="0" normalizeH="0" baseline="0" noProof="0">
                <a:ln>
                  <a:noFill/>
                </a:ln>
                <a:solidFill>
                  <a:srgbClr val="000000"/>
                </a:solidFill>
                <a:effectLst/>
                <a:uLnTx/>
                <a:uFillTx/>
                <a:latin typeface="Poppins"/>
                <a:ea typeface="+mn-ea"/>
                <a:cs typeface="Times New Roman"/>
              </a:rPr>
              <a:t>“They helped me to </a:t>
            </a:r>
            <a:r>
              <a:rPr kumimoji="0" lang="en-GB" sz="1800" b="0" i="0" u="none" strike="noStrike" kern="1200" cap="none" spc="0" normalizeH="0" baseline="0" noProof="0">
                <a:ln>
                  <a:noFill/>
                </a:ln>
                <a:solidFill>
                  <a:srgbClr val="FF8A77"/>
                </a:solidFill>
                <a:effectLst/>
                <a:uLnTx/>
                <a:uFillTx/>
                <a:latin typeface="Poppins SemiBold"/>
                <a:ea typeface="+mn-ea"/>
                <a:cs typeface="Times New Roman"/>
              </a:rPr>
              <a:t>see the skills that I have </a:t>
            </a:r>
            <a:r>
              <a:rPr kumimoji="0" lang="en-GB" sz="1800" b="0" i="0" u="none" strike="noStrike" kern="1200" cap="none" spc="0" normalizeH="0" baseline="0" noProof="0">
                <a:ln>
                  <a:noFill/>
                </a:ln>
                <a:solidFill>
                  <a:srgbClr val="060645"/>
                </a:solidFill>
                <a:effectLst/>
                <a:uLnTx/>
                <a:uFillTx/>
                <a:latin typeface="Poppins"/>
                <a:ea typeface="+mn-ea"/>
                <a:cs typeface="Times New Roman"/>
              </a:rPr>
              <a:t>and</a:t>
            </a:r>
            <a:r>
              <a:rPr kumimoji="0" lang="en-GB" sz="1800" b="0" i="0" u="none" strike="noStrike" kern="1200" cap="none" spc="0" normalizeH="0" baseline="0" noProof="0">
                <a:ln>
                  <a:noFill/>
                </a:ln>
                <a:solidFill>
                  <a:srgbClr val="FF8A77"/>
                </a:solidFill>
                <a:effectLst/>
                <a:uLnTx/>
                <a:uFillTx/>
                <a:latin typeface="Poppins SemiBold"/>
                <a:ea typeface="+mn-ea"/>
                <a:cs typeface="Times New Roman"/>
              </a:rPr>
              <a:t> helped me realise that being Neurodivergent is not a flaw, </a:t>
            </a:r>
            <a:r>
              <a:rPr kumimoji="0" lang="en-GB" sz="1800" b="0" i="0" u="none" strike="noStrike" kern="1200" cap="none" spc="0" normalizeH="0" baseline="0" noProof="0">
                <a:ln>
                  <a:noFill/>
                </a:ln>
                <a:solidFill>
                  <a:srgbClr val="060645"/>
                </a:solidFill>
                <a:effectLst/>
                <a:uLnTx/>
                <a:uFillTx/>
                <a:latin typeface="Poppins"/>
                <a:ea typeface="+mn-ea"/>
                <a:cs typeface="Times New Roman"/>
              </a:rPr>
              <a:t>but actually, </a:t>
            </a:r>
            <a:r>
              <a:rPr kumimoji="0" lang="en-GB" sz="1800" b="0" i="0" u="none" strike="noStrike" kern="1200" cap="none" spc="0" normalizeH="0" baseline="0" noProof="0">
                <a:ln>
                  <a:noFill/>
                </a:ln>
                <a:solidFill>
                  <a:srgbClr val="FF8A77"/>
                </a:solidFill>
                <a:effectLst/>
                <a:uLnTx/>
                <a:uFillTx/>
                <a:latin typeface="Poppins SemiBold"/>
                <a:ea typeface="+mn-ea"/>
                <a:cs typeface="Times New Roman"/>
              </a:rPr>
              <a:t>something, that brings out lots of positive strengths. </a:t>
            </a:r>
            <a:r>
              <a:rPr kumimoji="0" lang="en-GB" sz="1800" b="0" i="0" u="none" strike="noStrike" kern="1200" cap="none" spc="0" normalizeH="0" baseline="0" noProof="0">
                <a:ln>
                  <a:noFill/>
                </a:ln>
                <a:solidFill>
                  <a:srgbClr val="000000"/>
                </a:solidFill>
                <a:effectLst/>
                <a:uLnTx/>
                <a:uFillTx/>
                <a:latin typeface="Poppins"/>
                <a:ea typeface="+mn-ea"/>
                <a:cs typeface="Times New Roman"/>
              </a:rPr>
              <a:t>The coaching sessions made me </a:t>
            </a:r>
            <a:r>
              <a:rPr kumimoji="0" lang="en-GB" sz="1800" b="0" i="0" u="none" strike="noStrike" kern="1200" cap="none" spc="0" normalizeH="0" baseline="0" noProof="0">
                <a:ln>
                  <a:noFill/>
                </a:ln>
                <a:solidFill>
                  <a:srgbClr val="FF8A77"/>
                </a:solidFill>
                <a:effectLst/>
                <a:uLnTx/>
                <a:uFillTx/>
                <a:latin typeface="Poppins SemiBold"/>
                <a:ea typeface="+mn-ea"/>
                <a:cs typeface="Times New Roman"/>
              </a:rPr>
              <a:t>find purpose through challenging times</a:t>
            </a:r>
            <a:r>
              <a:rPr kumimoji="0" lang="en-GB" sz="1800" b="0" i="0" u="none" strike="noStrike" kern="1200" cap="none" spc="0" normalizeH="0" baseline="0" noProof="0">
                <a:ln>
                  <a:noFill/>
                </a:ln>
                <a:solidFill>
                  <a:srgbClr val="000000"/>
                </a:solidFill>
                <a:effectLst/>
                <a:uLnTx/>
                <a:uFillTx/>
                <a:latin typeface="Poppins"/>
                <a:ea typeface="+mn-ea"/>
                <a:cs typeface="Times New Roman"/>
              </a:rPr>
              <a:t>, also made me </a:t>
            </a:r>
            <a:r>
              <a:rPr kumimoji="0" lang="en-GB" sz="1800" b="0" i="0" u="none" strike="noStrike" kern="1200" cap="none" spc="0" normalizeH="0" baseline="0" noProof="0">
                <a:ln>
                  <a:noFill/>
                </a:ln>
                <a:solidFill>
                  <a:srgbClr val="FF8A77"/>
                </a:solidFill>
                <a:effectLst/>
                <a:uLnTx/>
                <a:uFillTx/>
                <a:latin typeface="Poppins SemiBold"/>
                <a:ea typeface="+mn-ea"/>
                <a:cs typeface="Times New Roman"/>
              </a:rPr>
              <a:t>realise that I am the one who can unlock all these great powers </a:t>
            </a:r>
            <a:r>
              <a:rPr kumimoji="0" lang="en-GB" sz="1800" b="0" i="0" u="none" strike="noStrike" kern="1200" cap="none" spc="0" normalizeH="0" baseline="0" noProof="0">
                <a:ln>
                  <a:noFill/>
                </a:ln>
                <a:solidFill>
                  <a:srgbClr val="060645"/>
                </a:solidFill>
                <a:effectLst/>
                <a:uLnTx/>
                <a:uFillTx/>
                <a:latin typeface="Poppins"/>
                <a:ea typeface="+mn-ea"/>
                <a:cs typeface="Times New Roman"/>
              </a:rPr>
              <a:t>because </a:t>
            </a:r>
            <a:r>
              <a:rPr kumimoji="0" lang="en-GB" sz="1800" b="0" i="0" u="none" strike="noStrike" kern="1200" cap="none" spc="0" normalizeH="0" baseline="0" noProof="0">
                <a:ln>
                  <a:noFill/>
                </a:ln>
                <a:solidFill>
                  <a:srgbClr val="FF8A77"/>
                </a:solidFill>
                <a:effectLst/>
                <a:uLnTx/>
                <a:uFillTx/>
                <a:latin typeface="Poppins SemiBold"/>
                <a:ea typeface="+mn-ea"/>
                <a:cs typeface="Times New Roman"/>
              </a:rPr>
              <a:t>I have the skills and I am determined</a:t>
            </a:r>
            <a:r>
              <a:rPr kumimoji="0" lang="en-GB" sz="1800" b="0" i="0" u="none" strike="noStrike" kern="1200" cap="none" spc="0" normalizeH="0" baseline="0" noProof="0">
                <a:ln>
                  <a:noFill/>
                </a:ln>
                <a:solidFill>
                  <a:srgbClr val="000000"/>
                </a:solidFill>
                <a:effectLst/>
                <a:uLnTx/>
                <a:uFillTx/>
                <a:latin typeface="Poppins"/>
                <a:ea typeface="+mn-ea"/>
                <a:cs typeface="Times New Roman"/>
              </a:rPr>
              <a:t>."     Anon</a:t>
            </a:r>
          </a:p>
        </p:txBody>
      </p:sp>
    </p:spTree>
    <p:extLst>
      <p:ext uri="{BB962C8B-B14F-4D97-AF65-F5344CB8AC3E}">
        <p14:creationId xmlns:p14="http://schemas.microsoft.com/office/powerpoint/2010/main" val="799843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440D245-0E19-3F83-EC5D-995BE5B55803}"/>
              </a:ext>
              <a:ext uri="{C183D7F6-B498-43B3-948B-1728B52AA6E4}">
                <adec:decorative xmlns:adec="http://schemas.microsoft.com/office/drawing/2017/decorative" val="1"/>
              </a:ext>
            </a:extLst>
          </p:cNvPr>
          <p:cNvSpPr/>
          <p:nvPr/>
        </p:nvSpPr>
        <p:spPr>
          <a:xfrm>
            <a:off x="279198" y="5723362"/>
            <a:ext cx="198111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555478" cy="497161"/>
          </a:xfrm>
        </p:spPr>
        <p:txBody>
          <a:bodyPr lIns="91440" tIns="45720" rIns="91440" bIns="45720" anchor="t">
            <a:noAutofit/>
          </a:bodyPr>
          <a:lstStyle/>
          <a:p>
            <a:pPr>
              <a:lnSpc>
                <a:spcPct val="112000"/>
              </a:lnSpc>
            </a:pPr>
            <a:r>
              <a:rPr lang="en-GB" sz="3200" b="0">
                <a:latin typeface="Poppins SemiBold"/>
                <a:cs typeface="Poppins SemiBold"/>
              </a:rPr>
              <a:t>Student Feedback: Mattering enables aspirations</a:t>
            </a:r>
            <a:endParaRPr lang="en-US" sz="320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15</a:t>
            </a:r>
          </a:p>
        </p:txBody>
      </p:sp>
      <p:sp>
        <p:nvSpPr>
          <p:cNvPr id="6" name="TextBox 5">
            <a:extLst>
              <a:ext uri="{FF2B5EF4-FFF2-40B4-BE49-F238E27FC236}">
                <a16:creationId xmlns:a16="http://schemas.microsoft.com/office/drawing/2014/main" id="{21D99FF6-4F9E-6CAD-B95A-0D498028262F}"/>
              </a:ext>
            </a:extLst>
          </p:cNvPr>
          <p:cNvSpPr txBox="1"/>
          <p:nvPr/>
        </p:nvSpPr>
        <p:spPr>
          <a:xfrm>
            <a:off x="413915" y="972557"/>
            <a:ext cx="1145273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60645"/>
                </a:solidFill>
                <a:effectLst/>
                <a:uLnTx/>
                <a:uFillTx/>
                <a:latin typeface="Poppins"/>
                <a:ea typeface="Times New Roman" panose="02020603050405020304" pitchFamily="18" charset="0"/>
                <a:cs typeface="Times New Roman"/>
              </a:rPr>
              <a:t>Students described PLA support as </a:t>
            </a:r>
            <a:r>
              <a:rPr kumimoji="0" lang="en-GB" sz="2000" b="0" i="0" u="none" strike="noStrike" kern="1200" cap="none" spc="0" normalizeH="0" baseline="0" noProof="0">
                <a:ln>
                  <a:noFill/>
                </a:ln>
                <a:solidFill>
                  <a:srgbClr val="FFB3FF">
                    <a:lumMod val="50000"/>
                  </a:srgbClr>
                </a:solidFill>
                <a:effectLst/>
                <a:uLnTx/>
                <a:uFillTx/>
                <a:latin typeface="Poppins SemiBold"/>
                <a:ea typeface="Times New Roman" panose="02020603050405020304" pitchFamily="18" charset="0"/>
                <a:cs typeface="Times New Roman"/>
              </a:rPr>
              <a:t>creating acceptance </a:t>
            </a:r>
            <a:r>
              <a:rPr kumimoji="0" lang="en-GB" sz="2000" b="0" i="0" u="none" strike="noStrike" kern="1200" cap="none" spc="0" normalizeH="0" baseline="0" noProof="0">
                <a:ln>
                  <a:noFill/>
                </a:ln>
                <a:solidFill>
                  <a:srgbClr val="060645"/>
                </a:solidFill>
                <a:effectLst/>
                <a:uLnTx/>
                <a:uFillTx/>
                <a:latin typeface="Poppins"/>
                <a:ea typeface="Times New Roman" panose="02020603050405020304" pitchFamily="18" charset="0"/>
                <a:cs typeface="Times New Roman"/>
              </a:rPr>
              <a:t>and </a:t>
            </a:r>
            <a:r>
              <a:rPr kumimoji="0" lang="en-GB" sz="2000" b="0" i="0" u="none" strike="noStrike" kern="1200" cap="none" spc="0" normalizeH="0" baseline="0" noProof="0">
                <a:ln>
                  <a:noFill/>
                </a:ln>
                <a:solidFill>
                  <a:srgbClr val="FFB3FF">
                    <a:lumMod val="50000"/>
                  </a:srgbClr>
                </a:solidFill>
                <a:effectLst/>
                <a:uLnTx/>
                <a:uFillTx/>
                <a:latin typeface="Poppins SemiBold"/>
                <a:ea typeface="Times New Roman" panose="02020603050405020304" pitchFamily="18" charset="0"/>
                <a:cs typeface="Times New Roman"/>
              </a:rPr>
              <a:t>self-efficacy </a:t>
            </a:r>
            <a:r>
              <a:rPr kumimoji="0" lang="en-GB" sz="2000" b="0" i="0" u="none" strike="noStrike" kern="1200" cap="none" spc="0" normalizeH="0" baseline="0" noProof="0">
                <a:ln>
                  <a:noFill/>
                </a:ln>
                <a:solidFill>
                  <a:srgbClr val="060645"/>
                </a:solidFill>
                <a:effectLst/>
                <a:uLnTx/>
                <a:uFillTx/>
                <a:latin typeface="Poppins"/>
                <a:ea typeface="Times New Roman" panose="02020603050405020304" pitchFamily="18" charset="0"/>
                <a:cs typeface="Times New Roman"/>
              </a:rPr>
              <a:t>as a distance learner. Many respondents described how this aspired them to move forward positively with their studies.</a:t>
            </a:r>
            <a:endParaRPr kumimoji="0" lang="en-GB" sz="2000" b="0" i="0" u="none" strike="noStrike" kern="1200" cap="none" spc="0" normalizeH="0" baseline="0" noProof="0">
              <a:ln>
                <a:noFill/>
              </a:ln>
              <a:solidFill>
                <a:srgbClr val="060645"/>
              </a:solidFill>
              <a:effectLst/>
              <a:uLnTx/>
              <a:uFillTx/>
              <a:latin typeface="Poppins"/>
              <a:ea typeface="Arial" panose="020B0604020202020204" pitchFamily="34" charset="0"/>
              <a:cs typeface="Times New Roman"/>
            </a:endParaRPr>
          </a:p>
        </p:txBody>
      </p:sp>
      <p:sp>
        <p:nvSpPr>
          <p:cNvPr id="7" name="Speech Bubble: Rectangle with Corners Rounded 6">
            <a:extLst>
              <a:ext uri="{FF2B5EF4-FFF2-40B4-BE49-F238E27FC236}">
                <a16:creationId xmlns:a16="http://schemas.microsoft.com/office/drawing/2014/main" id="{404B6024-527E-2DFF-F63A-905F2943205B}"/>
              </a:ext>
              <a:ext uri="{C183D7F6-B498-43B3-948B-1728B52AA6E4}">
                <adec:decorative xmlns:adec="http://schemas.microsoft.com/office/drawing/2017/decorative" val="1"/>
              </a:ext>
            </a:extLst>
          </p:cNvPr>
          <p:cNvSpPr/>
          <p:nvPr/>
        </p:nvSpPr>
        <p:spPr>
          <a:xfrm>
            <a:off x="422969" y="2188025"/>
            <a:ext cx="4964330" cy="1111844"/>
          </a:xfrm>
          <a:prstGeom prst="wedgeRoundRectCallou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8" name="TextBox 7">
            <a:extLst>
              <a:ext uri="{FF2B5EF4-FFF2-40B4-BE49-F238E27FC236}">
                <a16:creationId xmlns:a16="http://schemas.microsoft.com/office/drawing/2014/main" id="{BF2A8694-7D07-82FF-B0F6-DA53AE9E9E72}"/>
              </a:ext>
            </a:extLst>
          </p:cNvPr>
          <p:cNvSpPr txBox="1"/>
          <p:nvPr/>
        </p:nvSpPr>
        <p:spPr>
          <a:xfrm>
            <a:off x="649015" y="2345814"/>
            <a:ext cx="4639081" cy="699872"/>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Tx/>
              <a:buSzTx/>
              <a:buFontTx/>
              <a:buNone/>
              <a:tabLst>
                <a:tab pos="285115" algn="l"/>
              </a:tabLst>
              <a:defRPr/>
            </a:pPr>
            <a:r>
              <a:rPr kumimoji="0" lang="en-GB" sz="1800" b="0" i="0" u="none" strike="noStrike" kern="1200" cap="none" spc="0" normalizeH="0" baseline="0" noProof="0">
                <a:ln>
                  <a:noFill/>
                </a:ln>
                <a:solidFill>
                  <a:srgbClr val="000000"/>
                </a:solidFill>
                <a:effectLst/>
                <a:uLnTx/>
                <a:uFillTx/>
                <a:latin typeface="Poppins"/>
                <a:ea typeface="+mn-ea"/>
                <a:cs typeface="Times New Roman"/>
              </a:rPr>
              <a:t>"I think it actually, </a:t>
            </a:r>
            <a:r>
              <a:rPr kumimoji="0" lang="en-GB" sz="1800" b="0" i="0" u="none" strike="noStrike" kern="1200" cap="none" spc="0" normalizeH="0" baseline="0" noProof="0">
                <a:ln>
                  <a:noFill/>
                </a:ln>
                <a:solidFill>
                  <a:srgbClr val="FFB3FF">
                    <a:lumMod val="50000"/>
                  </a:srgbClr>
                </a:solidFill>
                <a:effectLst/>
                <a:uLnTx/>
                <a:uFillTx/>
                <a:latin typeface="Poppins SemiBold"/>
                <a:ea typeface="+mn-ea"/>
                <a:cs typeface="Times New Roman"/>
              </a:rPr>
              <a:t>empowered me</a:t>
            </a:r>
            <a:r>
              <a:rPr kumimoji="0" lang="en-GB" sz="1800" b="0" i="0" u="none" strike="noStrike" kern="1200" cap="none" spc="0" normalizeH="0" baseline="0" noProof="0">
                <a:ln>
                  <a:noFill/>
                </a:ln>
                <a:solidFill>
                  <a:srgbClr val="000000"/>
                </a:solidFill>
                <a:effectLst/>
                <a:uLnTx/>
                <a:uFillTx/>
                <a:latin typeface="Poppins"/>
                <a:ea typeface="+mn-ea"/>
                <a:cs typeface="Times New Roman"/>
              </a:rPr>
              <a:t>, </a:t>
            </a:r>
          </a:p>
          <a:p>
            <a:pPr marL="0" marR="0" lvl="0" indent="0" algn="l" defTabSz="914400" rtl="0" eaLnBrk="1" fontAlgn="auto" latinLnBrk="0" hangingPunct="1">
              <a:lnSpc>
                <a:spcPct val="112000"/>
              </a:lnSpc>
              <a:spcBef>
                <a:spcPts val="0"/>
              </a:spcBef>
              <a:spcAft>
                <a:spcPts val="0"/>
              </a:spcAft>
              <a:buClrTx/>
              <a:buSzTx/>
              <a:buFontTx/>
              <a:buNone/>
              <a:tabLst>
                <a:tab pos="285115" algn="l"/>
              </a:tabLst>
              <a:defRPr/>
            </a:pPr>
            <a:r>
              <a:rPr kumimoji="0" lang="en-GB" sz="1800" b="0" i="0" u="none" strike="noStrike" kern="1200" cap="none" spc="0" normalizeH="0" baseline="0" noProof="0">
                <a:ln>
                  <a:noFill/>
                </a:ln>
                <a:solidFill>
                  <a:srgbClr val="000000"/>
                </a:solidFill>
                <a:effectLst/>
                <a:uLnTx/>
                <a:uFillTx/>
                <a:latin typeface="Poppins"/>
                <a:ea typeface="+mn-ea"/>
                <a:cs typeface="Times New Roman"/>
              </a:rPr>
              <a:t>I </a:t>
            </a:r>
            <a:r>
              <a:rPr kumimoji="0" lang="en-GB" sz="1800" b="0" i="0" u="none" strike="noStrike" kern="1200" cap="none" spc="0" normalizeH="0" baseline="0" noProof="0">
                <a:ln>
                  <a:noFill/>
                </a:ln>
                <a:solidFill>
                  <a:srgbClr val="FFB3FF">
                    <a:lumMod val="50000"/>
                  </a:srgbClr>
                </a:solidFill>
                <a:effectLst/>
                <a:uLnTx/>
                <a:uFillTx/>
                <a:latin typeface="Poppins SemiBold"/>
                <a:ea typeface="+mn-ea"/>
                <a:cs typeface="Times New Roman"/>
              </a:rPr>
              <a:t>needed someone to uplift me</a:t>
            </a:r>
            <a:r>
              <a:rPr kumimoji="0" lang="en-GB" sz="1800" b="0" i="0" u="none" strike="noStrike" kern="1200" cap="none" spc="0" normalizeH="0" baseline="0" noProof="0">
                <a:ln>
                  <a:noFill/>
                </a:ln>
                <a:solidFill>
                  <a:srgbClr val="000000"/>
                </a:solidFill>
                <a:effectLst/>
                <a:uLnTx/>
                <a:uFillTx/>
                <a:latin typeface="Poppins"/>
                <a:ea typeface="+mn-ea"/>
                <a:cs typeface="Times New Roman"/>
              </a:rPr>
              <a:t>"   Anon </a:t>
            </a:r>
          </a:p>
        </p:txBody>
      </p:sp>
      <p:sp>
        <p:nvSpPr>
          <p:cNvPr id="10" name="Speech Bubble: Rectangle with Corners Rounded 9">
            <a:extLst>
              <a:ext uri="{FF2B5EF4-FFF2-40B4-BE49-F238E27FC236}">
                <a16:creationId xmlns:a16="http://schemas.microsoft.com/office/drawing/2014/main" id="{48DE6299-CB5D-0991-7FE0-7A37C1D82414}"/>
              </a:ext>
              <a:ext uri="{C183D7F6-B498-43B3-948B-1728B52AA6E4}">
                <adec:decorative xmlns:adec="http://schemas.microsoft.com/office/drawing/2017/decorative" val="1"/>
              </a:ext>
            </a:extLst>
          </p:cNvPr>
          <p:cNvSpPr/>
          <p:nvPr/>
        </p:nvSpPr>
        <p:spPr>
          <a:xfrm>
            <a:off x="7205104" y="4876060"/>
            <a:ext cx="4455719" cy="1570196"/>
          </a:xfrm>
          <a:prstGeom prst="wedgeRoundRectCallou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2" name="Speech Bubble: Rectangle with Corners Rounded 11">
            <a:extLst>
              <a:ext uri="{FF2B5EF4-FFF2-40B4-BE49-F238E27FC236}">
                <a16:creationId xmlns:a16="http://schemas.microsoft.com/office/drawing/2014/main" id="{449AF8C5-4C68-311A-1764-CD36F580CF3A}"/>
              </a:ext>
              <a:ext uri="{C183D7F6-B498-43B3-948B-1728B52AA6E4}">
                <adec:decorative xmlns:adec="http://schemas.microsoft.com/office/drawing/2017/decorative" val="1"/>
              </a:ext>
            </a:extLst>
          </p:cNvPr>
          <p:cNvSpPr/>
          <p:nvPr/>
        </p:nvSpPr>
        <p:spPr>
          <a:xfrm>
            <a:off x="6451951" y="1981940"/>
            <a:ext cx="5163800" cy="2307759"/>
          </a:xfrm>
          <a:prstGeom prst="wedgeRoundRectCallou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3" name="TextBox 12">
            <a:extLst>
              <a:ext uri="{FF2B5EF4-FFF2-40B4-BE49-F238E27FC236}">
                <a16:creationId xmlns:a16="http://schemas.microsoft.com/office/drawing/2014/main" id="{9D4EB1AE-1CB5-1407-9114-5356273496F8}"/>
              </a:ext>
            </a:extLst>
          </p:cNvPr>
          <p:cNvSpPr txBox="1"/>
          <p:nvPr/>
        </p:nvSpPr>
        <p:spPr>
          <a:xfrm>
            <a:off x="7636016" y="5001009"/>
            <a:ext cx="3488450" cy="1320298"/>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800" b="0" i="0" u="none" strike="noStrike" kern="1200" cap="none" spc="0" normalizeH="0" baseline="0" noProof="0">
                <a:ln>
                  <a:noFill/>
                </a:ln>
                <a:solidFill>
                  <a:srgbClr val="060645"/>
                </a:solidFill>
                <a:effectLst/>
                <a:uLnTx/>
                <a:uFillTx/>
                <a:latin typeface="Poppins"/>
                <a:ea typeface="Calibri"/>
                <a:cs typeface="Calibri"/>
              </a:rPr>
              <a:t>"It's that </a:t>
            </a:r>
            <a:r>
              <a:rPr kumimoji="0" lang="en-GB" sz="1800" b="0" i="0" u="none" strike="noStrike" kern="1200" cap="none" spc="0" normalizeH="0" baseline="0" noProof="0">
                <a:ln>
                  <a:noFill/>
                </a:ln>
                <a:solidFill>
                  <a:srgbClr val="FFB3FF">
                    <a:lumMod val="50000"/>
                  </a:srgbClr>
                </a:solidFill>
                <a:effectLst/>
                <a:uLnTx/>
                <a:uFillTx/>
                <a:latin typeface="Poppins SemiBold"/>
                <a:ea typeface="Calibri"/>
                <a:cs typeface="Calibri"/>
              </a:rPr>
              <a:t>link you need to fire you up </a:t>
            </a:r>
            <a:r>
              <a:rPr kumimoji="0" lang="en-GB" sz="1800" b="0" i="0" u="none" strike="noStrike" kern="1200" cap="none" spc="0" normalizeH="0" baseline="0" noProof="0">
                <a:ln>
                  <a:noFill/>
                </a:ln>
                <a:solidFill>
                  <a:srgbClr val="060645"/>
                </a:solidFill>
                <a:effectLst/>
                <a:uLnTx/>
                <a:uFillTx/>
                <a:latin typeface="Poppins"/>
                <a:ea typeface="Calibri"/>
                <a:cs typeface="Calibri"/>
              </a:rPr>
              <a:t>and </a:t>
            </a:r>
            <a:r>
              <a:rPr kumimoji="0" lang="en-GB" sz="1800" b="0" i="0" u="none" strike="noStrike" kern="1200" cap="none" spc="0" normalizeH="0" baseline="0" noProof="0">
                <a:ln>
                  <a:noFill/>
                </a:ln>
                <a:solidFill>
                  <a:srgbClr val="FFB3FF">
                    <a:lumMod val="50000"/>
                  </a:srgbClr>
                </a:solidFill>
                <a:effectLst/>
                <a:uLnTx/>
                <a:uFillTx/>
                <a:latin typeface="Poppins SemiBold"/>
                <a:ea typeface="Calibri"/>
                <a:cs typeface="Calibri"/>
              </a:rPr>
              <a:t>be the best that you can be</a:t>
            </a:r>
            <a:r>
              <a:rPr kumimoji="0" lang="en-GB" sz="1800" b="0" i="0" u="none" strike="noStrike" kern="1200" cap="none" spc="0" normalizeH="0" baseline="0" noProof="0">
                <a:ln>
                  <a:noFill/>
                </a:ln>
                <a:solidFill>
                  <a:srgbClr val="060645"/>
                </a:solidFill>
                <a:effectLst/>
                <a:uLnTx/>
                <a:uFillTx/>
                <a:latin typeface="Poppins"/>
                <a:ea typeface="Calibri"/>
                <a:cs typeface="Calibri"/>
              </a:rPr>
              <a:t>. Be </a:t>
            </a:r>
            <a:r>
              <a:rPr kumimoji="0" lang="en-GB" sz="1800" b="0" i="0" u="none" strike="noStrike" kern="1200" cap="none" spc="0" normalizeH="0" baseline="0" noProof="0">
                <a:ln>
                  <a:noFill/>
                </a:ln>
                <a:solidFill>
                  <a:srgbClr val="FFB3FF">
                    <a:lumMod val="50000"/>
                  </a:srgbClr>
                </a:solidFill>
                <a:effectLst/>
                <a:uLnTx/>
                <a:uFillTx/>
                <a:latin typeface="Poppins SemiBold"/>
                <a:ea typeface="Calibri"/>
                <a:cs typeface="Calibri"/>
              </a:rPr>
              <a:t>open to what you are offered</a:t>
            </a:r>
            <a:r>
              <a:rPr kumimoji="0" lang="en-GB" sz="1800" b="0" i="0" u="none" strike="noStrike" kern="1200" cap="none" spc="0" normalizeH="0" baseline="0" noProof="0">
                <a:ln>
                  <a:noFill/>
                </a:ln>
                <a:solidFill>
                  <a:srgbClr val="060645"/>
                </a:solidFill>
                <a:effectLst/>
                <a:uLnTx/>
                <a:uFillTx/>
                <a:latin typeface="Poppins"/>
                <a:ea typeface="Calibri"/>
                <a:cs typeface="Calibri"/>
              </a:rPr>
              <a:t>."    Anon</a:t>
            </a:r>
          </a:p>
        </p:txBody>
      </p:sp>
      <p:sp>
        <p:nvSpPr>
          <p:cNvPr id="4" name="TextBox 3">
            <a:extLst>
              <a:ext uri="{FF2B5EF4-FFF2-40B4-BE49-F238E27FC236}">
                <a16:creationId xmlns:a16="http://schemas.microsoft.com/office/drawing/2014/main" id="{68C7B133-012C-34B5-A85C-C02B8FE662EF}"/>
              </a:ext>
            </a:extLst>
          </p:cNvPr>
          <p:cNvSpPr txBox="1"/>
          <p:nvPr/>
        </p:nvSpPr>
        <p:spPr>
          <a:xfrm>
            <a:off x="6833942" y="2168597"/>
            <a:ext cx="4492190" cy="1940724"/>
          </a:xfrm>
          <a:prstGeom prst="rect">
            <a:avLst/>
          </a:prstGeom>
          <a:noFill/>
        </p:spPr>
        <p:txBody>
          <a:bodyPr wrap="square">
            <a:spAutoFit/>
          </a:bodyPr>
          <a:lstStyle/>
          <a:p>
            <a:pPr marL="0" marR="0" lvl="0" indent="0" algn="l" defTabSz="914400" rtl="0" eaLnBrk="1" fontAlgn="auto" latinLnBrk="0" hangingPunct="1">
              <a:lnSpc>
                <a:spcPct val="112000"/>
              </a:lnSpc>
              <a:spcBef>
                <a:spcPts val="0"/>
              </a:spcBef>
              <a:spcAft>
                <a:spcPts val="0"/>
              </a:spcAft>
              <a:buClrTx/>
              <a:buSzTx/>
              <a:buFontTx/>
              <a:buNone/>
              <a:tabLst>
                <a:tab pos="285115" algn="l"/>
              </a:tabLst>
              <a:defRPr/>
            </a:pPr>
            <a:r>
              <a:rPr kumimoji="0" lang="en-GB" sz="1800" b="0" i="0" u="none" strike="noStrike" kern="1200" cap="none" spc="0" normalizeH="0" baseline="0" noProof="0">
                <a:ln>
                  <a:noFill/>
                </a:ln>
                <a:solidFill>
                  <a:srgbClr val="000000"/>
                </a:solidFill>
                <a:effectLst/>
                <a:uLnTx/>
                <a:uFillTx/>
                <a:latin typeface="Poppins"/>
                <a:ea typeface="+mn-ea"/>
                <a:cs typeface="Times New Roman"/>
              </a:rPr>
              <a:t>"I was able to </a:t>
            </a:r>
            <a:r>
              <a:rPr kumimoji="0" lang="en-GB" sz="1800" b="0" i="0" u="none" strike="noStrike" kern="1200" cap="none" spc="0" normalizeH="0" baseline="0" noProof="0">
                <a:ln>
                  <a:noFill/>
                </a:ln>
                <a:solidFill>
                  <a:srgbClr val="FFB3FF">
                    <a:lumMod val="50000"/>
                  </a:srgbClr>
                </a:solidFill>
                <a:effectLst/>
                <a:uLnTx/>
                <a:uFillTx/>
                <a:latin typeface="Poppins SemiBold"/>
                <a:ea typeface="+mn-ea"/>
                <a:cs typeface="Times New Roman"/>
              </a:rPr>
              <a:t>formulate my own solutions </a:t>
            </a:r>
            <a:r>
              <a:rPr kumimoji="0" lang="en-GB" sz="1800" b="0" i="0" u="none" strike="noStrike" kern="1200" cap="none" spc="0" normalizeH="0" baseline="0" noProof="0">
                <a:ln>
                  <a:noFill/>
                </a:ln>
                <a:solidFill>
                  <a:srgbClr val="000000"/>
                </a:solidFill>
                <a:effectLst/>
                <a:uLnTx/>
                <a:uFillTx/>
                <a:latin typeface="Poppins"/>
                <a:ea typeface="+mn-ea"/>
                <a:cs typeface="Times New Roman"/>
              </a:rPr>
              <a:t>and </a:t>
            </a:r>
            <a:r>
              <a:rPr kumimoji="0" lang="en-GB" sz="1800" b="0" i="0" u="none" strike="noStrike" kern="1200" cap="none" spc="0" normalizeH="0" baseline="0" noProof="0">
                <a:ln>
                  <a:noFill/>
                </a:ln>
                <a:solidFill>
                  <a:srgbClr val="FFB3FF">
                    <a:lumMod val="50000"/>
                  </a:srgbClr>
                </a:solidFill>
                <a:effectLst/>
                <a:uLnTx/>
                <a:uFillTx/>
                <a:latin typeface="Poppins SemiBold"/>
                <a:ea typeface="+mn-ea"/>
                <a:cs typeface="Times New Roman"/>
              </a:rPr>
              <a:t>ways to overcome my barriers myself</a:t>
            </a:r>
            <a:r>
              <a:rPr kumimoji="0" lang="en-GB" sz="1800" b="0" i="0" u="none" strike="noStrike" kern="1200" cap="none" spc="0" normalizeH="0" baseline="0" noProof="0">
                <a:ln>
                  <a:noFill/>
                </a:ln>
                <a:solidFill>
                  <a:srgbClr val="000000"/>
                </a:solidFill>
                <a:effectLst/>
                <a:uLnTx/>
                <a:uFillTx/>
                <a:latin typeface="Poppins"/>
                <a:ea typeface="+mn-ea"/>
                <a:cs typeface="Times New Roman"/>
              </a:rPr>
              <a:t>. I still don't think they realises </a:t>
            </a:r>
            <a:r>
              <a:rPr kumimoji="0" lang="en-GB" sz="1800" b="0" i="0" u="none" strike="noStrike" kern="1200" cap="none" spc="0" normalizeH="0" baseline="0" noProof="0">
                <a:ln>
                  <a:noFill/>
                </a:ln>
                <a:solidFill>
                  <a:srgbClr val="FFB3FF">
                    <a:lumMod val="50000"/>
                  </a:srgbClr>
                </a:solidFill>
                <a:effectLst/>
                <a:uLnTx/>
                <a:uFillTx/>
                <a:latin typeface="Poppins SemiBold"/>
                <a:ea typeface="+mn-ea"/>
                <a:cs typeface="Times New Roman"/>
              </a:rPr>
              <a:t>how much of a difference they have made</a:t>
            </a:r>
            <a:r>
              <a:rPr kumimoji="0" lang="en-GB" sz="1800" b="0" i="0" u="none" strike="noStrike" kern="1200" cap="none" spc="0" normalizeH="0" baseline="0" noProof="0">
                <a:ln>
                  <a:noFill/>
                </a:ln>
                <a:solidFill>
                  <a:srgbClr val="000000"/>
                </a:solidFill>
                <a:effectLst/>
                <a:uLnTx/>
                <a:uFillTx/>
                <a:latin typeface="Poppins"/>
                <a:ea typeface="+mn-ea"/>
                <a:cs typeface="Times New Roman"/>
              </a:rPr>
              <a:t>, </a:t>
            </a:r>
            <a:r>
              <a:rPr kumimoji="0" lang="en-GB" sz="1800" b="0" i="0" u="none" strike="noStrike" kern="1200" cap="none" spc="0" normalizeH="0" baseline="0" noProof="0">
                <a:ln>
                  <a:noFill/>
                </a:ln>
                <a:solidFill>
                  <a:srgbClr val="FFB3FF">
                    <a:lumMod val="50000"/>
                  </a:srgbClr>
                </a:solidFill>
                <a:effectLst/>
                <a:uLnTx/>
                <a:uFillTx/>
                <a:latin typeface="Poppins SemiBold"/>
                <a:ea typeface="+mn-ea"/>
                <a:cs typeface="Times New Roman"/>
              </a:rPr>
              <a:t>not just as a student but as a person</a:t>
            </a:r>
            <a:r>
              <a:rPr kumimoji="0" lang="en-GB" sz="1800" b="0" i="0" u="none" strike="noStrike" kern="1200" cap="none" spc="0" normalizeH="0" baseline="0" noProof="0">
                <a:ln>
                  <a:noFill/>
                </a:ln>
                <a:solidFill>
                  <a:srgbClr val="000000"/>
                </a:solidFill>
                <a:effectLst/>
                <a:uLnTx/>
                <a:uFillTx/>
                <a:latin typeface="Poppins"/>
                <a:ea typeface="+mn-ea"/>
                <a:cs typeface="Times New Roman"/>
              </a:rPr>
              <a:t>.“    Anon</a:t>
            </a:r>
          </a:p>
        </p:txBody>
      </p:sp>
      <p:sp>
        <p:nvSpPr>
          <p:cNvPr id="5" name="Speech Bubble: Rectangle with Corners Rounded 4">
            <a:extLst>
              <a:ext uri="{FF2B5EF4-FFF2-40B4-BE49-F238E27FC236}">
                <a16:creationId xmlns:a16="http://schemas.microsoft.com/office/drawing/2014/main" id="{0D1CC878-6647-C210-FB32-61C0265EC716}"/>
              </a:ext>
              <a:ext uri="{C183D7F6-B498-43B3-948B-1728B52AA6E4}">
                <adec:decorative xmlns:adec="http://schemas.microsoft.com/office/drawing/2017/decorative" val="1"/>
              </a:ext>
            </a:extLst>
          </p:cNvPr>
          <p:cNvSpPr/>
          <p:nvPr/>
        </p:nvSpPr>
        <p:spPr>
          <a:xfrm>
            <a:off x="422968" y="3815799"/>
            <a:ext cx="5874547" cy="2561150"/>
          </a:xfrm>
          <a:prstGeom prst="wedgeRoundRectCallou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2" name="TextBox 1">
            <a:extLst>
              <a:ext uri="{FF2B5EF4-FFF2-40B4-BE49-F238E27FC236}">
                <a16:creationId xmlns:a16="http://schemas.microsoft.com/office/drawing/2014/main" id="{D4969772-9731-25BF-F0BA-B30125636267}"/>
              </a:ext>
            </a:extLst>
          </p:cNvPr>
          <p:cNvSpPr txBox="1"/>
          <p:nvPr/>
        </p:nvSpPr>
        <p:spPr>
          <a:xfrm>
            <a:off x="531177" y="4001979"/>
            <a:ext cx="5648500" cy="225093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12000"/>
              </a:lnSpc>
              <a:spcBef>
                <a:spcPts val="0"/>
              </a:spcBef>
              <a:spcAft>
                <a:spcPts val="600"/>
              </a:spcAft>
              <a:buClrTx/>
              <a:buSzTx/>
              <a:buFontTx/>
              <a:buNone/>
              <a:tabLst/>
              <a:defRPr/>
            </a:pPr>
            <a:r>
              <a:rPr kumimoji="0" lang="en-GB" sz="1800" b="0" i="0" u="none" strike="noStrike" kern="1200" cap="none" spc="0" normalizeH="0" baseline="0" noProof="0">
                <a:ln>
                  <a:noFill/>
                </a:ln>
                <a:solidFill>
                  <a:srgbClr val="060645"/>
                </a:solidFill>
                <a:effectLst/>
                <a:uLnTx/>
                <a:uFillTx/>
                <a:latin typeface="Poppins"/>
                <a:ea typeface="+mn-lt"/>
                <a:cs typeface="Poppins"/>
              </a:rPr>
              <a:t>‘</a:t>
            </a:r>
            <a:r>
              <a:rPr kumimoji="0" lang="en-GB" sz="1800" b="0" i="0" u="none" strike="noStrike" kern="1200" cap="none" spc="0" normalizeH="0" baseline="0" noProof="0">
                <a:ln>
                  <a:noFill/>
                </a:ln>
                <a:solidFill>
                  <a:srgbClr val="FFB3FF">
                    <a:lumMod val="50000"/>
                  </a:srgbClr>
                </a:solidFill>
                <a:effectLst/>
                <a:uLnTx/>
                <a:uFillTx/>
                <a:latin typeface="Poppins"/>
                <a:ea typeface="+mn-lt"/>
                <a:cs typeface="Poppins"/>
              </a:rPr>
              <a:t>’</a:t>
            </a:r>
            <a:r>
              <a:rPr kumimoji="0" lang="en-GB" sz="1800" b="0" i="0" u="none" strike="noStrike" kern="1200" cap="none" spc="0" normalizeH="0" baseline="0" noProof="0">
                <a:ln>
                  <a:noFill/>
                </a:ln>
                <a:solidFill>
                  <a:srgbClr val="FFB3FF">
                    <a:lumMod val="50000"/>
                  </a:srgbClr>
                </a:solidFill>
                <a:effectLst/>
                <a:uLnTx/>
                <a:uFillTx/>
                <a:latin typeface="Poppins SemiBold"/>
                <a:ea typeface="+mn-lt"/>
                <a:cs typeface="Poppins"/>
              </a:rPr>
              <a:t>I felt listened too and understood all the time. I felt safe and welcome</a:t>
            </a:r>
            <a:r>
              <a:rPr kumimoji="0" lang="en-GB" sz="1800" b="0" i="0" u="none" strike="noStrike" kern="1200" cap="none" spc="0" normalizeH="0" baseline="0" noProof="0">
                <a:ln>
                  <a:noFill/>
                </a:ln>
                <a:solidFill>
                  <a:srgbClr val="1C46C0"/>
                </a:solidFill>
                <a:effectLst/>
                <a:uLnTx/>
                <a:uFillTx/>
                <a:latin typeface="Poppins SemiBold"/>
                <a:ea typeface="+mn-lt"/>
                <a:cs typeface="Poppins"/>
              </a:rPr>
              <a:t>.</a:t>
            </a:r>
            <a:r>
              <a:rPr kumimoji="0" lang="en-GB" sz="1800" b="0" i="0" u="none" strike="noStrike" kern="1200" cap="none" spc="0" normalizeH="0" baseline="0" noProof="0">
                <a:ln>
                  <a:noFill/>
                </a:ln>
                <a:solidFill>
                  <a:srgbClr val="060645"/>
                </a:solidFill>
                <a:effectLst/>
                <a:uLnTx/>
                <a:uFillTx/>
                <a:latin typeface="Poppins"/>
                <a:ea typeface="+mn-lt"/>
                <a:cs typeface="Poppins"/>
              </a:rPr>
              <a:t> Being able to say that things weren't all that great, at particular times, was a </a:t>
            </a:r>
            <a:r>
              <a:rPr kumimoji="0" lang="en-GB" sz="1800" b="0" i="0" u="none" strike="noStrike" kern="1200" cap="none" spc="0" normalizeH="0" baseline="0" noProof="0">
                <a:ln>
                  <a:noFill/>
                </a:ln>
                <a:solidFill>
                  <a:srgbClr val="FFB3FF">
                    <a:lumMod val="50000"/>
                  </a:srgbClr>
                </a:solidFill>
                <a:effectLst/>
                <a:uLnTx/>
                <a:uFillTx/>
                <a:latin typeface="Poppins SemiBold"/>
                <a:ea typeface="+mn-lt"/>
                <a:cs typeface="Poppins"/>
              </a:rPr>
              <a:t>relief beyond words. Being heard is different to being listened to. Being allowed to speak and being respected for having a voice was such an incredible experience</a:t>
            </a:r>
            <a:r>
              <a:rPr kumimoji="0" lang="en-GB" sz="1800" b="0" i="0" u="none" strike="noStrike" kern="1200" cap="none" spc="0" normalizeH="0" baseline="0" noProof="0">
                <a:ln>
                  <a:noFill/>
                </a:ln>
                <a:solidFill>
                  <a:srgbClr val="060645"/>
                </a:solidFill>
                <a:effectLst/>
                <a:uLnTx/>
                <a:uFillTx/>
                <a:latin typeface="Poppins"/>
                <a:ea typeface="+mn-lt"/>
                <a:cs typeface="Poppins"/>
              </a:rPr>
              <a:t>.’’   Anon</a:t>
            </a:r>
            <a:endParaRPr kumimoji="0" lang="en-GB" sz="1800" b="0" i="0" u="none" strike="noStrike" kern="1200" cap="none" spc="0" normalizeH="0" baseline="0" noProof="0">
              <a:ln>
                <a:noFill/>
              </a:ln>
              <a:solidFill>
                <a:srgbClr val="060645"/>
              </a:solidFill>
              <a:effectLst/>
              <a:uLnTx/>
              <a:uFillTx/>
              <a:latin typeface="Poppins"/>
              <a:ea typeface="+mn-ea"/>
              <a:cs typeface="+mn-cs"/>
            </a:endParaRPr>
          </a:p>
        </p:txBody>
      </p:sp>
    </p:spTree>
    <p:extLst>
      <p:ext uri="{BB962C8B-B14F-4D97-AF65-F5344CB8AC3E}">
        <p14:creationId xmlns:p14="http://schemas.microsoft.com/office/powerpoint/2010/main" val="367111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4A2C17-DE97-3EC8-C02F-CE53DAA61FE9}"/>
              </a:ext>
            </a:extLst>
          </p:cNvPr>
          <p:cNvSpPr>
            <a:spLocks noGrp="1"/>
          </p:cNvSpPr>
          <p:nvPr>
            <p:ph type="title" idx="4294967295"/>
          </p:nvPr>
        </p:nvSpPr>
        <p:spPr>
          <a:xfrm>
            <a:off x="771525" y="723900"/>
            <a:ext cx="11079163" cy="19637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a:ln>
                  <a:noFill/>
                </a:ln>
                <a:solidFill>
                  <a:schemeClr val="bg1"/>
                </a:solidFill>
                <a:effectLst/>
                <a:uLnTx/>
                <a:uFillTx/>
                <a:latin typeface="Calibri"/>
                <a:ea typeface="Calibri"/>
                <a:cs typeface="Calibri"/>
              </a:rPr>
              <a:t>We invite you to take a few moments to consider...</a:t>
            </a:r>
            <a:endParaRPr kumimoji="0" lang="en-US" sz="6600" b="1" i="0" u="none" strike="noStrike" kern="1200" cap="none" spc="0" normalizeH="0" baseline="0" noProof="0">
              <a:ln>
                <a:noFill/>
              </a:ln>
              <a:solidFill>
                <a:schemeClr val="bg1"/>
              </a:solidFill>
              <a:effectLst/>
              <a:uLnTx/>
              <a:uFillTx/>
              <a:latin typeface="Poppins SemiBold" pitchFamily="2" charset="77"/>
              <a:ea typeface="+mn-ea"/>
              <a:cs typeface="Poppins"/>
            </a:endParaRPr>
          </a:p>
        </p:txBody>
      </p:sp>
      <p:sp>
        <p:nvSpPr>
          <p:cNvPr id="5" name="TextBox 4">
            <a:extLst>
              <a:ext uri="{FF2B5EF4-FFF2-40B4-BE49-F238E27FC236}">
                <a16:creationId xmlns:a16="http://schemas.microsoft.com/office/drawing/2014/main" id="{5A03B617-BDD6-324B-93E2-C7B0F78DE370}"/>
              </a:ext>
            </a:extLst>
          </p:cNvPr>
          <p:cNvSpPr txBox="1"/>
          <p:nvPr/>
        </p:nvSpPr>
        <p:spPr>
          <a:xfrm>
            <a:off x="1021938" y="3176515"/>
            <a:ext cx="10338758" cy="2416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800">
                <a:solidFill>
                  <a:schemeClr val="bg1"/>
                </a:solidFill>
                <a:latin typeface="Calibri"/>
                <a:ea typeface="Calibri"/>
                <a:cs typeface="Calibri"/>
              </a:rPr>
              <a:t>In what spaces do you feel a sense of 'mattering'?</a:t>
            </a:r>
            <a:endParaRPr lang="en-US">
              <a:solidFill>
                <a:schemeClr val="bg1"/>
              </a:solidFill>
            </a:endParaRPr>
          </a:p>
          <a:p>
            <a:pPr marL="514350" indent="-514350">
              <a:buAutoNum type="arabicPeriod"/>
            </a:pPr>
            <a:r>
              <a:rPr lang="en-US" sz="2800">
                <a:solidFill>
                  <a:schemeClr val="bg1"/>
                </a:solidFill>
                <a:latin typeface="Calibri"/>
                <a:ea typeface="Calibri"/>
                <a:cs typeface="Calibri"/>
              </a:rPr>
              <a:t>What makes you feel this way?</a:t>
            </a:r>
          </a:p>
          <a:p>
            <a:pPr marL="514350" indent="-514350">
              <a:buAutoNum type="arabicPeriod"/>
            </a:pPr>
            <a:r>
              <a:rPr lang="en-US" sz="2800">
                <a:solidFill>
                  <a:schemeClr val="bg1"/>
                </a:solidFill>
                <a:latin typeface="Calibri"/>
                <a:ea typeface="Calibri"/>
                <a:cs typeface="Calibri"/>
              </a:rPr>
              <a:t>How does feeling like you 'matter' affect how you feel and act in that space?</a:t>
            </a:r>
            <a:br>
              <a:rPr lang="en-US" sz="2800">
                <a:latin typeface="Calibri"/>
                <a:ea typeface="Calibri"/>
                <a:cs typeface="Calibri"/>
              </a:rPr>
            </a:br>
            <a:endParaRPr lang="en-US" sz="2800">
              <a:solidFill>
                <a:schemeClr val="bg1"/>
              </a:solidFill>
              <a:latin typeface="Calibri"/>
              <a:ea typeface="Calibri"/>
              <a:cs typeface="Calibri"/>
            </a:endParaRPr>
          </a:p>
          <a:p>
            <a:endParaRPr lang="en-US" sz="1100">
              <a:solidFill>
                <a:schemeClr val="bg1"/>
              </a:solidFill>
              <a:latin typeface="Calibri"/>
              <a:ea typeface="Calibri"/>
              <a:cs typeface="Calibri"/>
            </a:endParaRPr>
          </a:p>
        </p:txBody>
      </p:sp>
    </p:spTree>
    <p:extLst>
      <p:ext uri="{BB962C8B-B14F-4D97-AF65-F5344CB8AC3E}">
        <p14:creationId xmlns:p14="http://schemas.microsoft.com/office/powerpoint/2010/main" val="292595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440D245-0E19-3F83-EC5D-995BE5B55803}"/>
              </a:ext>
              <a:ext uri="{C183D7F6-B498-43B3-948B-1728B52AA6E4}">
                <adec:decorative xmlns:adec="http://schemas.microsoft.com/office/drawing/2017/decorative" val="1"/>
              </a:ext>
            </a:extLst>
          </p:cNvPr>
          <p:cNvSpPr/>
          <p:nvPr/>
        </p:nvSpPr>
        <p:spPr>
          <a:xfrm>
            <a:off x="279198" y="5723362"/>
            <a:ext cx="198111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Beyond a Sense of Belonging</a:t>
            </a:r>
            <a:endParaRPr lang="en-US" sz="320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17</a:t>
            </a:r>
          </a:p>
        </p:txBody>
      </p:sp>
      <p:sp>
        <p:nvSpPr>
          <p:cNvPr id="6" name="TextBox 5">
            <a:extLst>
              <a:ext uri="{FF2B5EF4-FFF2-40B4-BE49-F238E27FC236}">
                <a16:creationId xmlns:a16="http://schemas.microsoft.com/office/drawing/2014/main" id="{21D99FF6-4F9E-6CAD-B95A-0D498028262F}"/>
              </a:ext>
            </a:extLst>
          </p:cNvPr>
          <p:cNvSpPr txBox="1"/>
          <p:nvPr/>
        </p:nvSpPr>
        <p:spPr>
          <a:xfrm>
            <a:off x="444417" y="1130684"/>
            <a:ext cx="11303165" cy="49836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2000"/>
              </a:lnSpc>
              <a:spcBef>
                <a:spcPts val="1000"/>
              </a:spcBef>
              <a:spcAft>
                <a:spcPts val="1000"/>
              </a:spcAft>
              <a:defRPr/>
            </a:pPr>
            <a:r>
              <a:rPr kumimoji="0" lang="en-GB" sz="2200" b="0" i="0" u="none" strike="noStrike" kern="1200" cap="none" spc="0" normalizeH="0" baseline="0" noProof="0" dirty="0">
                <a:ln>
                  <a:noFill/>
                </a:ln>
                <a:solidFill>
                  <a:srgbClr val="060645"/>
                </a:solidFill>
                <a:effectLst/>
                <a:uLnTx/>
                <a:uFillTx/>
                <a:latin typeface="Poppins"/>
                <a:ea typeface="+mn-ea"/>
                <a:cs typeface="Poppins SemiBold"/>
              </a:rPr>
              <a:t>Our Service reviews and evaluation, student feedback and personal, in-depth conversations with students have provided us with valuable insights</a:t>
            </a:r>
            <a:r>
              <a:rPr kumimoji="0" lang="en-GB" sz="2200" b="0" i="0" u="none" strike="noStrike" kern="1200" cap="none" spc="0" normalizeH="0" baseline="0" noProof="0" dirty="0">
                <a:ln>
                  <a:noFill/>
                </a:ln>
                <a:solidFill>
                  <a:srgbClr val="1C46C0"/>
                </a:solidFill>
                <a:effectLst/>
                <a:uLnTx/>
                <a:uFillTx/>
                <a:latin typeface="Poppins"/>
                <a:ea typeface="+mn-ea"/>
                <a:cs typeface="Poppins SemiBold"/>
              </a:rPr>
              <a:t>.</a:t>
            </a:r>
            <a:r>
              <a:rPr kumimoji="0" lang="en-GB" sz="2200" b="0" i="0" u="none" strike="noStrike" kern="1200" cap="none" spc="0" normalizeH="0" baseline="0" noProof="0" dirty="0">
                <a:ln>
                  <a:noFill/>
                </a:ln>
                <a:solidFill>
                  <a:srgbClr val="060645"/>
                </a:solidFill>
                <a:effectLst/>
                <a:uLnTx/>
                <a:uFillTx/>
                <a:latin typeface="Poppins"/>
                <a:ea typeface="+mn-ea"/>
                <a:cs typeface="Poppins SemiBold"/>
              </a:rPr>
              <a:t> We </a:t>
            </a:r>
            <a:r>
              <a:rPr lang="en-GB" sz="2200" dirty="0">
                <a:solidFill>
                  <a:srgbClr val="060645"/>
                </a:solidFill>
                <a:latin typeface="Poppins"/>
                <a:cs typeface="Poppins SemiBold"/>
              </a:rPr>
              <a:t>are</a:t>
            </a:r>
            <a:r>
              <a:rPr kumimoji="0" lang="en-GB" sz="2200" b="0" i="0" u="none" strike="noStrike" kern="1200" cap="none" spc="0" normalizeH="0" baseline="0" noProof="0" dirty="0">
                <a:ln>
                  <a:noFill/>
                </a:ln>
                <a:solidFill>
                  <a:srgbClr val="060645"/>
                </a:solidFill>
                <a:effectLst/>
                <a:uLnTx/>
                <a:uFillTx/>
                <a:latin typeface="Poppins"/>
                <a:ea typeface="+mn-ea"/>
                <a:cs typeface="Poppins SemiBold"/>
              </a:rPr>
              <a:t> </a:t>
            </a:r>
            <a:r>
              <a:rPr lang="en-GB" sz="2200" dirty="0">
                <a:solidFill>
                  <a:srgbClr val="060645"/>
                </a:solidFill>
                <a:latin typeface="Poppins"/>
                <a:cs typeface="Poppins SemiBold"/>
              </a:rPr>
              <a:t>developing</a:t>
            </a:r>
            <a:r>
              <a:rPr kumimoji="0" lang="en-GB" sz="2200" b="0" i="0" u="none" strike="noStrike" kern="1200" cap="none" spc="0" normalizeH="0" baseline="0" noProof="0" dirty="0">
                <a:ln>
                  <a:noFill/>
                </a:ln>
                <a:solidFill>
                  <a:srgbClr val="060645"/>
                </a:solidFill>
                <a:effectLst/>
                <a:uLnTx/>
                <a:uFillTx/>
                <a:latin typeface="Poppins"/>
                <a:ea typeface="+mn-ea"/>
                <a:cs typeface="Poppins SemiBold"/>
              </a:rPr>
              <a:t> our understanding of what makes a </a:t>
            </a:r>
            <a:r>
              <a:rPr kumimoji="0" lang="en-GB" sz="2200" b="0" i="0" u="none" strike="noStrike" kern="1200" cap="none" spc="0" normalizeH="0" baseline="0" noProof="0" dirty="0">
                <a:ln>
                  <a:noFill/>
                </a:ln>
                <a:solidFill>
                  <a:srgbClr val="00B050"/>
                </a:solidFill>
                <a:effectLst/>
                <a:uLnTx/>
                <a:uFillTx/>
                <a:latin typeface="Poppins SemiBold"/>
                <a:cs typeface="Poppins SemiBold"/>
              </a:rPr>
              <a:t>positive difference to students</a:t>
            </a:r>
            <a:r>
              <a:rPr kumimoji="0" lang="en-GB" sz="2200" b="0" i="0" u="none" strike="noStrike" kern="1200" cap="none" spc="0" normalizeH="0" baseline="0" noProof="0" dirty="0">
                <a:ln>
                  <a:noFill/>
                </a:ln>
                <a:solidFill>
                  <a:srgbClr val="00B050"/>
                </a:solidFill>
                <a:effectLst/>
                <a:uLnTx/>
                <a:uFillTx/>
                <a:latin typeface="Poppins SemiBold"/>
                <a:ea typeface="+mn-ea"/>
                <a:cs typeface="Poppins SemiBold"/>
              </a:rPr>
              <a:t> </a:t>
            </a:r>
            <a:r>
              <a:rPr kumimoji="0" lang="en-GB" sz="2200" b="0" i="0" u="none" strike="noStrike" kern="1200" cap="none" spc="0" normalizeH="0" baseline="0" noProof="0" dirty="0">
                <a:ln>
                  <a:noFill/>
                </a:ln>
                <a:solidFill>
                  <a:srgbClr val="060645"/>
                </a:solidFill>
                <a:effectLst/>
                <a:uLnTx/>
                <a:uFillTx/>
                <a:latin typeface="Poppins"/>
                <a:ea typeface="+mn-ea"/>
                <a:cs typeface="Poppins SemiBold"/>
              </a:rPr>
              <a:t>and </a:t>
            </a:r>
            <a:r>
              <a:rPr kumimoji="0" lang="en-GB" sz="2200" b="0" i="0" u="none" strike="noStrike" kern="1200" cap="none" spc="0" normalizeH="0" baseline="0" noProof="0" dirty="0">
                <a:ln>
                  <a:noFill/>
                </a:ln>
                <a:solidFill>
                  <a:srgbClr val="00B050"/>
                </a:solidFill>
                <a:effectLst/>
                <a:uLnTx/>
                <a:uFillTx/>
                <a:latin typeface="Poppins SemiBold"/>
                <a:ea typeface="+mn-ea"/>
                <a:cs typeface="Poppins SemiBold"/>
              </a:rPr>
              <a:t>their university experience</a:t>
            </a:r>
            <a:r>
              <a:rPr kumimoji="0" lang="en-GB" sz="2200" b="0" i="0" u="none" strike="noStrike" kern="1200" cap="none" spc="0" normalizeH="0" baseline="0" noProof="0" dirty="0">
                <a:ln>
                  <a:noFill/>
                </a:ln>
                <a:solidFill>
                  <a:srgbClr val="1C46C0"/>
                </a:solidFill>
                <a:effectLst/>
                <a:uLnTx/>
                <a:uFillTx/>
                <a:latin typeface="Poppins"/>
                <a:ea typeface="+mn-ea"/>
                <a:cs typeface="Poppins SemiBold"/>
              </a:rPr>
              <a:t>.</a:t>
            </a:r>
            <a:r>
              <a:rPr lang="en-GB" sz="2200" dirty="0">
                <a:solidFill>
                  <a:srgbClr val="1C46C0"/>
                </a:solidFill>
                <a:latin typeface="Poppins"/>
                <a:cs typeface="Poppins SemiBold"/>
              </a:rPr>
              <a:t> </a:t>
            </a:r>
            <a:br>
              <a:rPr lang="en-GB" sz="2200">
                <a:latin typeface="Poppins"/>
                <a:cs typeface="Poppins SemiBold"/>
              </a:rPr>
            </a:br>
            <a:endParaRPr lang="en-GB" sz="2200">
              <a:latin typeface="Poppins"/>
              <a:cs typeface="Poppins SemiBold"/>
            </a:endParaRPr>
          </a:p>
          <a:p>
            <a:pPr>
              <a:lnSpc>
                <a:spcPct val="112000"/>
              </a:lnSpc>
              <a:spcBef>
                <a:spcPts val="1000"/>
              </a:spcBef>
              <a:spcAft>
                <a:spcPts val="1000"/>
              </a:spcAft>
              <a:defRPr/>
            </a:pPr>
            <a:r>
              <a:rPr lang="en-GB" sz="2200" dirty="0">
                <a:solidFill>
                  <a:srgbClr val="060645"/>
                </a:solidFill>
                <a:latin typeface="Poppins"/>
                <a:cs typeface="Poppins SemiBold"/>
              </a:rPr>
              <a:t>But how do we capture the nuances of this?</a:t>
            </a:r>
          </a:p>
          <a:p>
            <a:pPr marL="744855" lvl="1" indent="-342900">
              <a:spcBef>
                <a:spcPts val="600"/>
              </a:spcBef>
              <a:spcAft>
                <a:spcPts val="600"/>
              </a:spcAft>
              <a:buFont typeface="Arial" panose="020B0604020202020204" pitchFamily="34" charset="0"/>
              <a:buChar char="•"/>
              <a:defRPr/>
            </a:pPr>
            <a:r>
              <a:rPr lang="en-GB" sz="2200" dirty="0">
                <a:solidFill>
                  <a:srgbClr val="060645"/>
                </a:solidFill>
                <a:ea typeface="+mn-lt"/>
                <a:cs typeface="+mn-lt"/>
              </a:rPr>
              <a:t>A</a:t>
            </a:r>
            <a:r>
              <a:rPr lang="en-US" sz="2200" dirty="0">
                <a:solidFill>
                  <a:srgbClr val="060645"/>
                </a:solidFill>
                <a:ea typeface="+mn-lt"/>
                <a:cs typeface="+mn-lt"/>
              </a:rPr>
              <a:t>re the words belonging and mattering more of an institutional construct or measurement?</a:t>
            </a:r>
          </a:p>
          <a:p>
            <a:pPr marL="744855" lvl="1" indent="-342900">
              <a:spcBef>
                <a:spcPts val="600"/>
              </a:spcBef>
              <a:spcAft>
                <a:spcPts val="600"/>
              </a:spcAft>
              <a:buFont typeface="Arial" panose="020B0604020202020204" pitchFamily="34" charset="0"/>
              <a:buChar char="•"/>
              <a:defRPr/>
            </a:pPr>
            <a:r>
              <a:rPr lang="en-US" sz="2200" dirty="0">
                <a:solidFill>
                  <a:srgbClr val="060645"/>
                </a:solidFill>
                <a:ea typeface="+mn-lt"/>
                <a:cs typeface="+mn-lt"/>
              </a:rPr>
              <a:t>How relevant are the words belonging and mattering to students?</a:t>
            </a:r>
          </a:p>
          <a:p>
            <a:pPr marL="744855" lvl="1" indent="-342900">
              <a:spcBef>
                <a:spcPts val="600"/>
              </a:spcBef>
              <a:spcAft>
                <a:spcPts val="600"/>
              </a:spcAft>
              <a:buFont typeface="Arial" panose="020B0604020202020204" pitchFamily="34" charset="0"/>
              <a:buChar char="•"/>
              <a:defRPr/>
            </a:pPr>
            <a:r>
              <a:rPr lang="en-GB" sz="2200" dirty="0">
                <a:solidFill>
                  <a:srgbClr val="060645"/>
                </a:solidFill>
                <a:ea typeface="+mn-lt"/>
                <a:cs typeface="+mn-lt"/>
              </a:rPr>
              <a:t>Can ‘belonging’ or ‘mattering’ really be measured?</a:t>
            </a:r>
            <a:endParaRPr lang="en-US" sz="2200" dirty="0">
              <a:solidFill>
                <a:srgbClr val="060645"/>
              </a:solidFill>
              <a:ea typeface="+mn-lt"/>
              <a:cs typeface="+mn-lt"/>
            </a:endParaRPr>
          </a:p>
          <a:p>
            <a:pPr marL="744855" lvl="1" indent="-342900">
              <a:spcBef>
                <a:spcPts val="600"/>
              </a:spcBef>
              <a:spcAft>
                <a:spcPts val="600"/>
              </a:spcAft>
              <a:buFont typeface="Arial" panose="020B0604020202020204" pitchFamily="34" charset="0"/>
              <a:buChar char="•"/>
              <a:defRPr/>
            </a:pPr>
            <a:r>
              <a:rPr lang="en-GB" sz="2200" dirty="0">
                <a:solidFill>
                  <a:srgbClr val="060645"/>
                </a:solidFill>
                <a:ea typeface="+mn-lt"/>
                <a:cs typeface="+mn-lt"/>
              </a:rPr>
              <a:t>What can we do to show students that they matter and that we care?</a:t>
            </a:r>
            <a:endParaRPr lang="en-GB" sz="2200" dirty="0">
              <a:solidFill>
                <a:srgbClr val="060645"/>
              </a:solidFill>
              <a:latin typeface="Poppins"/>
              <a:ea typeface="Arial" panose="020B0604020202020204" pitchFamily="34" charset="0"/>
              <a:cs typeface="Poppins SemiBold"/>
            </a:endParaRPr>
          </a:p>
        </p:txBody>
      </p:sp>
    </p:spTree>
    <p:extLst>
      <p:ext uri="{BB962C8B-B14F-4D97-AF65-F5344CB8AC3E}">
        <p14:creationId xmlns:p14="http://schemas.microsoft.com/office/powerpoint/2010/main" val="1946714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C89D568-C666-FE72-1052-37C55E28E854}"/>
              </a:ext>
            </a:extLst>
          </p:cNvPr>
          <p:cNvSpPr txBox="1">
            <a:spLocks noGrp="1"/>
          </p:cNvSpPr>
          <p:nvPr>
            <p:ph type="title" idx="4294967295"/>
          </p:nvPr>
        </p:nvSpPr>
        <p:spPr>
          <a:xfrm>
            <a:off x="1165858" y="1757512"/>
            <a:ext cx="9860284" cy="12133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GB" sz="5000" b="0" i="0" u="none" strike="noStrike" kern="1200" cap="none" spc="0" normalizeH="0" baseline="0" noProof="0">
                <a:ln>
                  <a:noFill/>
                </a:ln>
                <a:solidFill>
                  <a:srgbClr val="060645"/>
                </a:solidFill>
                <a:effectLst/>
                <a:uLnTx/>
                <a:uFillTx/>
                <a:latin typeface="Poppins SemiBold"/>
                <a:ea typeface="+mn-ea"/>
                <a:cs typeface="Poppins SemiBold"/>
              </a:rPr>
              <a:t>Any Questions / Discussion?</a:t>
            </a:r>
          </a:p>
        </p:txBody>
      </p:sp>
      <p:pic>
        <p:nvPicPr>
          <p:cNvPr id="10" name="Graphic 1" descr="Customer review with solid fill">
            <a:extLst>
              <a:ext uri="{FF2B5EF4-FFF2-40B4-BE49-F238E27FC236}">
                <a16:creationId xmlns:a16="http://schemas.microsoft.com/office/drawing/2014/main" id="{ED0A8716-C0A1-87A9-0036-3634362424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6313" y="2970869"/>
            <a:ext cx="2279374" cy="2267651"/>
          </a:xfrm>
          <a:prstGeom prst="rect">
            <a:avLst/>
          </a:prstGeom>
        </p:spPr>
      </p:pic>
    </p:spTree>
    <p:extLst>
      <p:ext uri="{BB962C8B-B14F-4D97-AF65-F5344CB8AC3E}">
        <p14:creationId xmlns:p14="http://schemas.microsoft.com/office/powerpoint/2010/main" val="195031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References and Additional Resources</a:t>
            </a:r>
            <a:endParaRPr lang="en-GB" sz="3200" b="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19</a:t>
            </a:r>
          </a:p>
        </p:txBody>
      </p:sp>
      <p:sp>
        <p:nvSpPr>
          <p:cNvPr id="7" name="TextBox 6">
            <a:extLst>
              <a:ext uri="{FF2B5EF4-FFF2-40B4-BE49-F238E27FC236}">
                <a16:creationId xmlns:a16="http://schemas.microsoft.com/office/drawing/2014/main" id="{2CDAC8B2-10D0-6030-52FA-919C0C70B9B1}"/>
              </a:ext>
            </a:extLst>
          </p:cNvPr>
          <p:cNvSpPr txBox="1"/>
          <p:nvPr/>
        </p:nvSpPr>
        <p:spPr>
          <a:xfrm>
            <a:off x="413916" y="1130684"/>
            <a:ext cx="11154786" cy="5841984"/>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Tx/>
              <a:buSzTx/>
              <a:buFontTx/>
              <a:buNone/>
              <a:tabLst/>
              <a:defRPr/>
            </a:pPr>
            <a:r>
              <a:rPr lang="en-GB" sz="1600" b="0">
                <a:solidFill>
                  <a:srgbClr val="060645"/>
                </a:solidFill>
                <a:effectLst/>
                <a:latin typeface="+mj-lt"/>
              </a:rPr>
              <a:t>References:</a:t>
            </a:r>
            <a:br>
              <a:rPr lang="en-GB" sz="1600" b="0">
                <a:solidFill>
                  <a:srgbClr val="060645"/>
                </a:solidFill>
                <a:effectLst/>
                <a:latin typeface="+mj-lt"/>
              </a:rPr>
            </a:br>
            <a:br>
              <a:rPr lang="en-GB" sz="1600" b="0">
                <a:solidFill>
                  <a:srgbClr val="141437"/>
                </a:solidFill>
                <a:effectLst/>
                <a:latin typeface="ff-tisa-web-pro"/>
              </a:rPr>
            </a:br>
            <a:r>
              <a:rPr lang="en-GB" sz="1600" b="0">
                <a:solidFill>
                  <a:srgbClr val="141437"/>
                </a:solidFill>
                <a:effectLst/>
              </a:rPr>
              <a:t>Gilani, D. (Oct 2023), ‘Building belonging a year on – how has higher education changed?’, </a:t>
            </a:r>
            <a:r>
              <a:rPr lang="en-GB" sz="1600" b="0" err="1">
                <a:solidFill>
                  <a:srgbClr val="141437"/>
                </a:solidFill>
                <a:effectLst/>
              </a:rPr>
              <a:t>WonkHE</a:t>
            </a:r>
            <a:r>
              <a:rPr lang="en-GB" sz="1600">
                <a:solidFill>
                  <a:srgbClr val="141437"/>
                </a:solidFill>
              </a:rPr>
              <a:t> </a:t>
            </a:r>
            <a:r>
              <a:rPr lang="en-GB" sz="1600" b="0">
                <a:solidFill>
                  <a:srgbClr val="141437"/>
                </a:solidFill>
                <a:effectLst/>
              </a:rPr>
              <a:t>[online], </a:t>
            </a:r>
            <a:r>
              <a:rPr lang="en-GB" sz="1600">
                <a:solidFill>
                  <a:srgbClr val="141437"/>
                </a:solidFill>
              </a:rPr>
              <a:t>A</a:t>
            </a:r>
            <a:r>
              <a:rPr lang="en-GB" sz="1600" b="0">
                <a:solidFill>
                  <a:srgbClr val="141437"/>
                </a:solidFill>
                <a:effectLst/>
              </a:rPr>
              <a:t>ccessed 14/11/23. </a:t>
            </a:r>
          </a:p>
          <a:p>
            <a:pPr marL="0" marR="0" lvl="0" indent="0" algn="l" defTabSz="914400" rtl="0" eaLnBrk="1" fontAlgn="auto" latinLnBrk="0" hangingPunct="1">
              <a:lnSpc>
                <a:spcPct val="112000"/>
              </a:lnSpc>
              <a:spcBef>
                <a:spcPts val="0"/>
              </a:spcBef>
              <a:spcAft>
                <a:spcPts val="0"/>
              </a:spcAft>
              <a:buClrTx/>
              <a:buSzTx/>
              <a:buFontTx/>
              <a:buNone/>
              <a:tabLst/>
              <a:defRPr/>
            </a:pPr>
            <a:endParaRPr lang="en-GB" sz="1600" i="0">
              <a:solidFill>
                <a:srgbClr val="141437"/>
              </a:solidFill>
            </a:endParaRPr>
          </a:p>
          <a:p>
            <a:pPr marL="0" marR="0" lvl="0" indent="0" algn="l" defTabSz="914400" rtl="0" eaLnBrk="1" fontAlgn="auto" latinLnBrk="0" hangingPunct="1">
              <a:lnSpc>
                <a:spcPct val="112000"/>
              </a:lnSpc>
              <a:spcBef>
                <a:spcPts val="0"/>
              </a:spcBef>
              <a:spcAft>
                <a:spcPts val="0"/>
              </a:spcAft>
              <a:buClrTx/>
              <a:buSzTx/>
              <a:buFontTx/>
              <a:buNone/>
              <a:tabLst/>
              <a:defRPr/>
            </a:pPr>
            <a:r>
              <a:rPr lang="en-GB" sz="1600" b="0" i="0">
                <a:effectLst/>
              </a:rPr>
              <a:t>Peacock, S., Cowan, J., Irvine, L., &amp; Williams, J. (2020). An Exploration Into the Importance of a Sense of Belonging for Online Learners. </a:t>
            </a:r>
            <a:r>
              <a:rPr lang="en-GB" sz="1600" b="0" i="1">
                <a:effectLst/>
              </a:rPr>
              <a:t>The International Review of Research in Open and Distributed Learning</a:t>
            </a:r>
            <a:r>
              <a:rPr lang="en-GB" sz="1600" b="0" i="0">
                <a:effectLst/>
              </a:rPr>
              <a:t>, </a:t>
            </a:r>
            <a:r>
              <a:rPr lang="en-GB" sz="1600" b="0" i="1">
                <a:effectLst/>
              </a:rPr>
              <a:t>21</a:t>
            </a:r>
            <a:r>
              <a:rPr lang="en-GB" sz="1600" b="0" i="0">
                <a:effectLst/>
              </a:rPr>
              <a:t>(2), 18–35. </a:t>
            </a:r>
            <a:r>
              <a:rPr lang="en-GB" sz="1600" b="0" i="0">
                <a:effectLst/>
                <a:hlinkClick r:id="rId3"/>
              </a:rPr>
              <a:t>https://doi.org/10.19173/irrodl.v20i5.4539</a:t>
            </a:r>
            <a:endParaRPr lang="en-GB" sz="1600" b="0" i="0">
              <a:effectLst/>
            </a:endParaRPr>
          </a:p>
          <a:p>
            <a:pPr marL="0" marR="0" lvl="0" indent="0" algn="l" defTabSz="914400" rtl="0" eaLnBrk="1" fontAlgn="auto" latinLnBrk="0" hangingPunct="1">
              <a:lnSpc>
                <a:spcPct val="112000"/>
              </a:lnSpc>
              <a:spcBef>
                <a:spcPts val="0"/>
              </a:spcBef>
              <a:spcAft>
                <a:spcPts val="0"/>
              </a:spcAft>
              <a:buClrTx/>
              <a:buSzTx/>
              <a:buFontTx/>
              <a:buNone/>
              <a:tabLst/>
              <a:defRPr/>
            </a:pPr>
            <a:endParaRPr lang="en-GB" sz="1600"/>
          </a:p>
          <a:p>
            <a:pPr marL="0" marR="0" lvl="0" indent="0" algn="l" defTabSz="914400" rtl="0" eaLnBrk="1" fontAlgn="auto" latinLnBrk="0" hangingPunct="1">
              <a:lnSpc>
                <a:spcPct val="112000"/>
              </a:lnSpc>
              <a:spcBef>
                <a:spcPts val="0"/>
              </a:spcBef>
              <a:spcAft>
                <a:spcPts val="0"/>
              </a:spcAft>
              <a:buClrTx/>
              <a:buSzTx/>
              <a:buFontTx/>
              <a:buNone/>
              <a:tabLst/>
              <a:defRPr/>
            </a:pPr>
            <a:r>
              <a:rPr lang="en-GB" sz="1600" b="1" i="0">
                <a:effectLst/>
              </a:rPr>
              <a:t>Additional Resources:</a:t>
            </a:r>
            <a:br>
              <a:rPr lang="en-GB" sz="1600" b="0" i="0">
                <a:effectLst/>
              </a:rPr>
            </a:br>
            <a:endParaRPr lang="en-GB" sz="1600">
              <a:solidFill>
                <a:srgbClr val="060645"/>
              </a:solidFill>
              <a:cs typeface="Poppins"/>
            </a:endParaRPr>
          </a:p>
          <a:p>
            <a:r>
              <a:rPr lang="en-GB" sz="1600">
                <a:hlinkClick r:id="rId4"/>
              </a:rPr>
              <a:t>Building Belonging in Higher Education: Recommendations for developing an integrated institutional approach (wonkhe.com)</a:t>
            </a:r>
            <a:br>
              <a:rPr lang="en-GB" sz="1600"/>
            </a:br>
            <a:br>
              <a:rPr lang="en-GB" sz="1600"/>
            </a:br>
            <a:r>
              <a:rPr lang="en-GB" sz="1600">
                <a:hlinkClick r:id="rId5"/>
              </a:rPr>
              <a:t>Building Belonging | Advance HE (advance-he.ac.uk)</a:t>
            </a:r>
            <a:br>
              <a:rPr lang="en-GB" sz="1600"/>
            </a:br>
            <a:endParaRPr lang="en-GB" sz="1600"/>
          </a:p>
          <a:p>
            <a:r>
              <a:rPr lang="en-GB" sz="1600">
                <a:hlinkClick r:id="rId6"/>
              </a:rPr>
              <a:t>What does it mean to become a student in higher education? | </a:t>
            </a:r>
            <a:r>
              <a:rPr lang="en-GB" sz="1600" err="1">
                <a:hlinkClick r:id="rId6"/>
              </a:rPr>
              <a:t>Wonkhe</a:t>
            </a:r>
            <a:br>
              <a:rPr lang="en-GB" sz="1100"/>
            </a:br>
            <a:endParaRPr lang="en-US" sz="1100" b="1"/>
          </a:p>
          <a:p>
            <a:pPr marL="0" marR="0" lvl="0" indent="0" algn="l" defTabSz="914400" rtl="0" eaLnBrk="1" fontAlgn="auto" latinLnBrk="0" hangingPunct="1">
              <a:lnSpc>
                <a:spcPct val="112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60645"/>
              </a:solidFill>
              <a:effectLst/>
              <a:uLnTx/>
              <a:uFillTx/>
              <a:latin typeface="Poppins SemiBold"/>
              <a:ea typeface="+mn-ea"/>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endParaRPr lang="en-GB" sz="1600">
              <a:solidFill>
                <a:srgbClr val="060645"/>
              </a:solidFill>
              <a:latin typeface="Poppins SemiBold"/>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60645"/>
              </a:solidFill>
              <a:effectLst/>
              <a:uLnTx/>
              <a:uFillTx/>
              <a:latin typeface="Poppins SemiBold"/>
              <a:ea typeface="+mn-ea"/>
              <a:cs typeface="Poppins"/>
            </a:endParaRPr>
          </a:p>
          <a:p>
            <a:pPr marL="0" marR="0" lvl="0" indent="0" algn="l" defTabSz="914400" rtl="0" eaLnBrk="1" fontAlgn="auto" latinLnBrk="0" hangingPunct="1">
              <a:lnSpc>
                <a:spcPct val="112000"/>
              </a:lnSpc>
              <a:spcBef>
                <a:spcPts val="600"/>
              </a:spcBef>
              <a:spcAft>
                <a:spcPts val="600"/>
              </a:spcAft>
              <a:buClrTx/>
              <a:buSzTx/>
              <a:buFontTx/>
              <a:buNone/>
              <a:tabLst/>
              <a:defRPr/>
            </a:pPr>
            <a:endParaRPr kumimoji="0" lang="en-GB" sz="1000" b="0" i="0" u="none" strike="noStrike" kern="1200" cap="none" spc="0" normalizeH="0" baseline="0" noProof="0">
              <a:ln>
                <a:noFill/>
              </a:ln>
              <a:solidFill>
                <a:srgbClr val="060645"/>
              </a:solidFill>
              <a:effectLst/>
              <a:uLnTx/>
              <a:uFillTx/>
              <a:latin typeface="Poppins"/>
              <a:ea typeface="+mn-ea"/>
              <a:cs typeface="Poppins"/>
            </a:endParaRPr>
          </a:p>
        </p:txBody>
      </p:sp>
    </p:spTree>
    <p:extLst>
      <p:ext uri="{BB962C8B-B14F-4D97-AF65-F5344CB8AC3E}">
        <p14:creationId xmlns:p14="http://schemas.microsoft.com/office/powerpoint/2010/main" val="2071521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4A2C17-DE97-3EC8-C02F-CE53DAA61FE9}"/>
              </a:ext>
            </a:extLst>
          </p:cNvPr>
          <p:cNvSpPr>
            <a:spLocks noGrp="1"/>
          </p:cNvSpPr>
          <p:nvPr>
            <p:ph type="title" idx="4294967295"/>
          </p:nvPr>
        </p:nvSpPr>
        <p:spPr>
          <a:xfrm>
            <a:off x="893763" y="844550"/>
            <a:ext cx="11077575" cy="1289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600" b="1" i="0" u="none" strike="noStrike" kern="1200" cap="none" spc="0" normalizeH="0" baseline="0" noProof="0">
                <a:ln>
                  <a:noFill/>
                </a:ln>
                <a:solidFill>
                  <a:schemeClr val="bg1"/>
                </a:solidFill>
                <a:effectLst/>
                <a:uLnTx/>
                <a:uFillTx/>
                <a:latin typeface="Poppins SemiBold"/>
                <a:ea typeface="+mn-ea"/>
                <a:cs typeface="Poppins SemiBold"/>
              </a:rPr>
              <a:t>Today we will explore...</a:t>
            </a:r>
            <a:endParaRPr kumimoji="0" lang="en-GB" sz="6600" b="1" i="0" u="none" strike="noStrike" kern="1200" cap="none" spc="0" normalizeH="0" baseline="0" noProof="0">
              <a:ln>
                <a:noFill/>
              </a:ln>
              <a:solidFill>
                <a:schemeClr val="bg1"/>
              </a:solidFill>
              <a:effectLst/>
              <a:uLnTx/>
              <a:uFillTx/>
              <a:latin typeface="Poppins SemiBold" pitchFamily="2" charset="77"/>
              <a:ea typeface="+mn-ea"/>
              <a:cs typeface="Poppins SemiBold" pitchFamily="2" charset="77"/>
            </a:endParaRPr>
          </a:p>
        </p:txBody>
      </p:sp>
      <p:sp>
        <p:nvSpPr>
          <p:cNvPr id="4" name="TextBox 3">
            <a:extLst>
              <a:ext uri="{FF2B5EF4-FFF2-40B4-BE49-F238E27FC236}">
                <a16:creationId xmlns:a16="http://schemas.microsoft.com/office/drawing/2014/main" id="{E4F34FB1-8E28-211F-D209-D18997C5375E}"/>
              </a:ext>
            </a:extLst>
          </p:cNvPr>
          <p:cNvSpPr txBox="1"/>
          <p:nvPr/>
        </p:nvSpPr>
        <p:spPr>
          <a:xfrm>
            <a:off x="1378747" y="2317972"/>
            <a:ext cx="9434506" cy="24068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2000"/>
              </a:lnSpc>
              <a:spcBef>
                <a:spcPts val="600"/>
              </a:spcBef>
              <a:spcAft>
                <a:spcPts val="600"/>
              </a:spcAft>
            </a:pPr>
            <a:r>
              <a:rPr lang="en-US" sz="3000">
                <a:solidFill>
                  <a:schemeClr val="bg1"/>
                </a:solidFill>
                <a:latin typeface="Calibri"/>
                <a:ea typeface="Calibri"/>
                <a:cs typeface="Calibri"/>
              </a:rPr>
              <a:t>What can feedback from students identified within the OU APS plan who have received coaching and mentoring support tell us about the experience of 'belonging’ and ‘mattering’ at the Open University?</a:t>
            </a:r>
          </a:p>
          <a:p>
            <a:endParaRPr lang="en-US" sz="1100">
              <a:solidFill>
                <a:schemeClr val="bg1"/>
              </a:solidFill>
              <a:latin typeface="Calibri"/>
              <a:ea typeface="Calibri"/>
              <a:cs typeface="Calibri"/>
            </a:endParaRPr>
          </a:p>
        </p:txBody>
      </p:sp>
    </p:spTree>
    <p:extLst>
      <p:ext uri="{BB962C8B-B14F-4D97-AF65-F5344CB8AC3E}">
        <p14:creationId xmlns:p14="http://schemas.microsoft.com/office/powerpoint/2010/main" val="1375009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440D245-0E19-3F83-EC5D-995BE5B55803}"/>
              </a:ext>
              <a:ext uri="{C183D7F6-B498-43B3-948B-1728B52AA6E4}">
                <adec:decorative xmlns:adec="http://schemas.microsoft.com/office/drawing/2017/decorative" val="1"/>
              </a:ext>
            </a:extLst>
          </p:cNvPr>
          <p:cNvSpPr/>
          <p:nvPr/>
        </p:nvSpPr>
        <p:spPr>
          <a:xfrm>
            <a:off x="279198" y="5723362"/>
            <a:ext cx="198111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References and Additional Resources Cont.</a:t>
            </a:r>
            <a:endParaRPr lang="en-GB" sz="3200" b="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20</a:t>
            </a:r>
          </a:p>
        </p:txBody>
      </p:sp>
      <p:sp>
        <p:nvSpPr>
          <p:cNvPr id="7" name="TextBox 6">
            <a:extLst>
              <a:ext uri="{FF2B5EF4-FFF2-40B4-BE49-F238E27FC236}">
                <a16:creationId xmlns:a16="http://schemas.microsoft.com/office/drawing/2014/main" id="{2CDAC8B2-10D0-6030-52FA-919C0C70B9B1}"/>
              </a:ext>
            </a:extLst>
          </p:cNvPr>
          <p:cNvSpPr txBox="1"/>
          <p:nvPr/>
        </p:nvSpPr>
        <p:spPr>
          <a:xfrm>
            <a:off x="346556" y="1130684"/>
            <a:ext cx="11498887" cy="4988866"/>
          </a:xfrm>
          <a:prstGeom prst="rect">
            <a:avLst/>
          </a:prstGeom>
          <a:noFill/>
        </p:spPr>
        <p:txBody>
          <a:bodyPr wrap="square" rtlCol="0">
            <a:spAutoFit/>
          </a:bodyPr>
          <a:lstStyle/>
          <a:p>
            <a:pPr marL="0" marR="0" lvl="0" indent="0" algn="l" defTabSz="914400" rtl="0" eaLnBrk="1" fontAlgn="auto" latinLnBrk="0" hangingPunct="1">
              <a:lnSpc>
                <a:spcPct val="112000"/>
              </a:lnSpc>
              <a:spcBef>
                <a:spcPts val="600"/>
              </a:spcBef>
              <a:spcAft>
                <a:spcPts val="600"/>
              </a:spcAft>
              <a:buClrTx/>
              <a:buSzTx/>
              <a:buFontTx/>
              <a:buNone/>
              <a:tabLst/>
              <a:defRPr/>
            </a:pPr>
            <a:endParaRPr kumimoji="0" lang="en-GB" sz="1000" b="0" i="0" u="none" strike="noStrike" kern="1200" cap="none" spc="0" normalizeH="0" baseline="0" noProof="0">
              <a:ln>
                <a:noFill/>
              </a:ln>
              <a:solidFill>
                <a:srgbClr val="060645"/>
              </a:solidFill>
              <a:effectLst/>
              <a:uLnTx/>
              <a:uFillTx/>
              <a:latin typeface="Poppins"/>
              <a:ea typeface="+mn-ea"/>
              <a:cs typeface="Poppins"/>
            </a:endParaRPr>
          </a:p>
          <a:p>
            <a:pPr>
              <a:lnSpc>
                <a:spcPct val="112000"/>
              </a:lnSpc>
              <a:defRPr/>
            </a:pPr>
            <a:r>
              <a:rPr kumimoji="0" lang="en-GB" sz="1600" b="0" i="0" u="none" strike="noStrike" kern="1200" cap="none" spc="0" normalizeH="0" baseline="0" noProof="0">
                <a:ln>
                  <a:noFill/>
                </a:ln>
                <a:solidFill>
                  <a:srgbClr val="060645"/>
                </a:solidFill>
                <a:effectLst/>
                <a:uLnTx/>
                <a:uFillTx/>
                <a:latin typeface="Poppins SemiBold"/>
                <a:ea typeface="+mn-ea"/>
                <a:cs typeface="Poppins"/>
              </a:rPr>
              <a:t>For more information about our Coaching and Mentoring Framework process, see: </a:t>
            </a:r>
            <a:br>
              <a:rPr kumimoji="0" lang="en-GB" sz="1600" b="0" i="0" u="none" strike="noStrike" kern="1200" cap="none" spc="0" normalizeH="0" baseline="0" noProof="0">
                <a:ln>
                  <a:noFill/>
                </a:ln>
                <a:solidFill>
                  <a:srgbClr val="060645"/>
                </a:solidFill>
                <a:effectLst/>
                <a:uLnTx/>
                <a:uFillTx/>
                <a:latin typeface="Poppins SemiBold"/>
                <a:ea typeface="+mn-ea"/>
                <a:cs typeface="Poppins"/>
              </a:rPr>
            </a:br>
            <a:br>
              <a:rPr kumimoji="0" lang="en-GB" sz="1600" b="0" i="0" u="none" strike="noStrike" kern="1200" cap="none" spc="0" normalizeH="0" baseline="0" noProof="0">
                <a:ln>
                  <a:noFill/>
                </a:ln>
                <a:solidFill>
                  <a:srgbClr val="060645"/>
                </a:solidFill>
                <a:effectLst/>
                <a:uLnTx/>
                <a:uFillTx/>
                <a:latin typeface="Poppins"/>
                <a:ea typeface="+mn-ea"/>
                <a:cs typeface="+mn-cs"/>
              </a:rPr>
            </a:br>
            <a:r>
              <a:rPr kumimoji="0" lang="en-GB" sz="1600" b="0" i="0" u="none" strike="noStrike" kern="1200" cap="none" spc="0" normalizeH="0" baseline="0" noProof="0">
                <a:ln>
                  <a:noFill/>
                </a:ln>
                <a:solidFill>
                  <a:srgbClr val="060645"/>
                </a:solidFill>
                <a:effectLst/>
                <a:uLnTx/>
                <a:uFillTx/>
                <a:latin typeface="Poppins"/>
                <a:ea typeface="+mn-ea"/>
                <a:cs typeface="Poppins"/>
              </a:rPr>
              <a:t>Clay, E., </a:t>
            </a:r>
            <a:r>
              <a:rPr kumimoji="0" lang="en-GB" sz="1600" b="0" i="0" u="none" strike="noStrike" kern="1200" cap="none" spc="0" normalizeH="0" baseline="0" noProof="0" err="1">
                <a:ln>
                  <a:noFill/>
                </a:ln>
                <a:solidFill>
                  <a:srgbClr val="060645"/>
                </a:solidFill>
                <a:effectLst/>
                <a:uLnTx/>
                <a:uFillTx/>
                <a:latin typeface="Poppins"/>
                <a:ea typeface="+mn-ea"/>
                <a:cs typeface="Poppins"/>
              </a:rPr>
              <a:t>Blissett</a:t>
            </a:r>
            <a:r>
              <a:rPr kumimoji="0" lang="en-GB" sz="1600" b="0" i="0" u="none" strike="noStrike" kern="1200" cap="none" spc="0" normalizeH="0" baseline="0" noProof="0">
                <a:ln>
                  <a:noFill/>
                </a:ln>
                <a:solidFill>
                  <a:srgbClr val="060645"/>
                </a:solidFill>
                <a:effectLst/>
                <a:uLnTx/>
                <a:uFillTx/>
                <a:latin typeface="Poppins"/>
                <a:ea typeface="+mn-ea"/>
                <a:cs typeface="Poppins"/>
              </a:rPr>
              <a:t>, J., Lindley, J., O'Neil, L. and Williams, H (2023). ‘Developing an equity lens: the experience of creating a professional framework for coaches and mentors.’ Journal of Learning Development in Higher Education, 26: Special Issue Equality, Diversity and Inclusion. Available </a:t>
            </a:r>
            <a:r>
              <a:rPr kumimoji="0" lang="en-GB" sz="1600" b="0" i="0" u="none" strike="noStrike" kern="1200" cap="none" spc="0" normalizeH="0" baseline="0" noProof="0">
                <a:ln>
                  <a:noFill/>
                </a:ln>
                <a:solidFill>
                  <a:srgbClr val="060645"/>
                </a:solidFill>
                <a:effectLst/>
                <a:uLnTx/>
                <a:uFillTx/>
                <a:latin typeface="Poppins"/>
                <a:ea typeface="+mn-ea"/>
                <a:cs typeface="Poppins"/>
                <a:hlinkClick r:id="rId3"/>
              </a:rPr>
              <a:t>here</a:t>
            </a:r>
            <a:endParaRPr kumimoji="0" lang="en-GB" sz="1600" b="0" i="0" u="none" strike="noStrike" kern="1200" cap="none" spc="0" normalizeH="0" baseline="0" noProof="0">
              <a:ln>
                <a:noFill/>
              </a:ln>
              <a:solidFill>
                <a:srgbClr val="060645"/>
              </a:solidFill>
              <a:effectLst/>
              <a:uLnTx/>
              <a:uFillTx/>
              <a:latin typeface="Poppins"/>
              <a:ea typeface="+mn-ea"/>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60645"/>
              </a:solidFill>
              <a:effectLst/>
              <a:uLnTx/>
              <a:uFillTx/>
              <a:latin typeface="Poppins SemiBold"/>
              <a:ea typeface="+mn-ea"/>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endParaRPr lang="en-GB" sz="1600">
              <a:solidFill>
                <a:srgbClr val="060645"/>
              </a:solidFill>
              <a:latin typeface="Poppins SemiBold"/>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600" b="0" i="0" u="none" strike="noStrike" kern="1200" cap="none" spc="0" normalizeH="0" baseline="0" noProof="0">
                <a:ln>
                  <a:noFill/>
                </a:ln>
                <a:solidFill>
                  <a:srgbClr val="060645"/>
                </a:solidFill>
                <a:effectLst/>
                <a:uLnTx/>
                <a:uFillTx/>
                <a:latin typeface="Poppins SemiBold"/>
                <a:ea typeface="+mn-ea"/>
                <a:cs typeface="Poppins"/>
              </a:rPr>
              <a:t>For more information about our coaching and mentoring work, see:</a:t>
            </a:r>
            <a:br>
              <a:rPr kumimoji="0" lang="en-GB" sz="1600" b="0" i="0" u="none" strike="noStrike" kern="1200" cap="none" spc="0" normalizeH="0" baseline="0" noProof="0">
                <a:ln>
                  <a:noFill/>
                </a:ln>
                <a:solidFill>
                  <a:srgbClr val="060645"/>
                </a:solidFill>
                <a:effectLst/>
                <a:uLnTx/>
                <a:uFillTx/>
                <a:latin typeface="Poppins SemiBold"/>
                <a:ea typeface="+mn-ea"/>
                <a:cs typeface="Poppins"/>
              </a:rPr>
            </a:br>
            <a:endParaRPr kumimoji="0" lang="en-GB" sz="1600" b="0" i="0" u="none" strike="noStrike" kern="1200" cap="none" spc="0" normalizeH="0" baseline="0" noProof="0">
              <a:ln>
                <a:noFill/>
              </a:ln>
              <a:solidFill>
                <a:srgbClr val="060645"/>
              </a:solidFill>
              <a:effectLst/>
              <a:uLnTx/>
              <a:uFillTx/>
              <a:latin typeface="Poppins SemiBold"/>
              <a:ea typeface="+mn-ea"/>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600" b="0" i="0" u="none" strike="noStrike" kern="1200" cap="none" spc="0" normalizeH="0" baseline="0" noProof="0" err="1">
                <a:ln>
                  <a:noFill/>
                </a:ln>
                <a:solidFill>
                  <a:srgbClr val="002060"/>
                </a:solidFill>
                <a:effectLst/>
                <a:uLnTx/>
                <a:uFillTx/>
                <a:latin typeface="Poppins" panose="00000500000000000000" pitchFamily="2" charset="0"/>
                <a:ea typeface="Calibri" panose="020F0502020204030204" pitchFamily="34" charset="0"/>
                <a:cs typeface="+mn-cs"/>
              </a:rPr>
              <a:t>Lochtie</a:t>
            </a:r>
            <a:r>
              <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D. and Hillman, J. (2023). ‘Using coaching and mentoring to help close the awarding gap between Black and White students.’ </a:t>
            </a:r>
            <a:r>
              <a:rPr kumimoji="0" lang="en-GB" sz="1600" b="0" i="1"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Teaching Insights</a:t>
            </a:r>
            <a:r>
              <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Available: </a:t>
            </a:r>
            <a:r>
              <a:rPr kumimoji="0" lang="en-GB" sz="1600" b="0" i="0" u="sng"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hlinkClick r:id="rId4"/>
              </a:rPr>
              <a:t>here.</a:t>
            </a:r>
            <a:endParaRPr kumimoji="0" lang="en-GB" sz="1600" b="0" i="0" u="none" strike="noStrike" kern="1200" cap="none" spc="0" normalizeH="0" baseline="0" noProof="0">
              <a:ln>
                <a:noFill/>
              </a:ln>
              <a:solidFill>
                <a:srgbClr val="060645"/>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60645"/>
              </a:solidFill>
              <a:effectLst/>
              <a:uLnTx/>
              <a:uFillTx/>
              <a:latin typeface="Poppins"/>
              <a:ea typeface="+mn-ea"/>
              <a:cs typeface="+mn-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Hillman, J. and </a:t>
            </a:r>
            <a:r>
              <a:rPr kumimoji="0" lang="en-GB" sz="1600" b="0" i="0" u="none" strike="noStrike" kern="1200" cap="none" spc="0" normalizeH="0" baseline="0" noProof="0" err="1">
                <a:ln>
                  <a:noFill/>
                </a:ln>
                <a:solidFill>
                  <a:srgbClr val="002060"/>
                </a:solidFill>
                <a:effectLst/>
                <a:uLnTx/>
                <a:uFillTx/>
                <a:latin typeface="Poppins" panose="00000500000000000000" pitchFamily="2" charset="0"/>
                <a:ea typeface="Calibri" panose="020F0502020204030204" pitchFamily="34" charset="0"/>
                <a:cs typeface="+mn-cs"/>
              </a:rPr>
              <a:t>Lochtie</a:t>
            </a:r>
            <a:r>
              <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D. (2023). ‘Coaching and mentoring as “targeted” Learning Development provision,’ Learning Development Magazine (April), pp. 20-21. Available </a:t>
            </a:r>
            <a:r>
              <a:rPr kumimoji="0" lang="en-GB" sz="1600" b="0" i="0" u="sng" strike="noStrike" kern="1200" cap="none" spc="0" normalizeH="0" baseline="0" noProof="0">
                <a:ln>
                  <a:noFill/>
                </a:ln>
                <a:solidFill>
                  <a:srgbClr val="0000FF"/>
                </a:solidFill>
                <a:effectLst/>
                <a:uLnTx/>
                <a:uFillTx/>
                <a:latin typeface="Poppins" panose="00000500000000000000" pitchFamily="2" charset="0"/>
                <a:ea typeface="Calibri" panose="020F0502020204030204" pitchFamily="34" charset="0"/>
                <a:cs typeface="+mn-cs"/>
                <a:hlinkClick r:id="rId5"/>
              </a:rPr>
              <a:t>here.</a:t>
            </a:r>
            <a:r>
              <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a:t>
            </a:r>
          </a:p>
          <a:p>
            <a:pPr marL="0" marR="0" lvl="0" indent="0" algn="l" defTabSz="914400" rtl="0" eaLnBrk="1" fontAlgn="auto" latinLnBrk="0" hangingPunct="1">
              <a:lnSpc>
                <a:spcPct val="112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Samuels-</a:t>
            </a:r>
            <a:r>
              <a:rPr kumimoji="0" lang="en-GB" sz="1600" b="0" i="0" u="none" strike="noStrike" kern="1200" cap="none" spc="0" normalizeH="0" baseline="0" noProof="0" err="1">
                <a:ln>
                  <a:noFill/>
                </a:ln>
                <a:solidFill>
                  <a:srgbClr val="002060"/>
                </a:solidFill>
                <a:effectLst/>
                <a:uLnTx/>
                <a:uFillTx/>
                <a:latin typeface="Poppins" panose="00000500000000000000" pitchFamily="2" charset="0"/>
                <a:ea typeface="Calibri" panose="020F0502020204030204" pitchFamily="34" charset="0"/>
                <a:cs typeface="+mn-cs"/>
              </a:rPr>
              <a:t>Hylton</a:t>
            </a:r>
            <a:r>
              <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J. and Wilton, M. (2023). ‘Sharing stories of resilience: Open University partnership work with </a:t>
            </a:r>
            <a:r>
              <a:rPr kumimoji="0" lang="en-GB" sz="1600" b="0" i="0" u="none" strike="noStrike" kern="1200" cap="none" spc="0" normalizeH="0" baseline="0" noProof="0" err="1">
                <a:ln>
                  <a:noFill/>
                </a:ln>
                <a:solidFill>
                  <a:srgbClr val="002060"/>
                </a:solidFill>
                <a:effectLst/>
                <a:uLnTx/>
                <a:uFillTx/>
                <a:latin typeface="Poppins" panose="00000500000000000000" pitchFamily="2" charset="0"/>
                <a:ea typeface="Calibri" panose="020F0502020204030204" pitchFamily="34" charset="0"/>
                <a:cs typeface="+mn-cs"/>
              </a:rPr>
              <a:t>Shelayna</a:t>
            </a:r>
            <a:r>
              <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a:t>
            </a:r>
            <a:r>
              <a:rPr kumimoji="0" lang="en-GB" sz="1600" b="0" i="0" u="none" strike="noStrike" kern="1200" cap="none" spc="0" normalizeH="0" baseline="0" noProof="0" err="1">
                <a:ln>
                  <a:noFill/>
                </a:ln>
                <a:solidFill>
                  <a:srgbClr val="002060"/>
                </a:solidFill>
                <a:effectLst/>
                <a:uLnTx/>
                <a:uFillTx/>
                <a:latin typeface="Poppins" panose="00000500000000000000" pitchFamily="2" charset="0"/>
                <a:ea typeface="Calibri" panose="020F0502020204030204" pitchFamily="34" charset="0"/>
                <a:cs typeface="+mn-cs"/>
              </a:rPr>
              <a:t>Oskan</a:t>
            </a:r>
            <a:r>
              <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-Clarke,’ Learning Development Magazine (July), pp. 12-13. Available </a:t>
            </a:r>
            <a:r>
              <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hlinkClick r:id="rId6"/>
              </a:rPr>
              <a:t>here</a:t>
            </a:r>
            <a:r>
              <a:rPr kumimoji="0" lang="en-GB" sz="1600" b="0" i="0" u="none" strike="noStrike" kern="1200" cap="none" spc="0" normalizeH="0" baseline="0" noProof="0">
                <a:ln>
                  <a:noFill/>
                </a:ln>
                <a:solidFill>
                  <a:srgbClr val="002060"/>
                </a:solidFill>
                <a:effectLst/>
                <a:uLnTx/>
                <a:uFillTx/>
                <a:latin typeface="Poppins" panose="00000500000000000000" pitchFamily="2" charset="0"/>
                <a:ea typeface="Calibri" panose="020F0502020204030204" pitchFamily="34" charset="0"/>
                <a:cs typeface="+mn-cs"/>
              </a:rPr>
              <a:t> </a:t>
            </a:r>
            <a:endParaRPr kumimoji="0" lang="en-GB" sz="1600" b="0" i="0" u="none" strike="noStrike" kern="1200" cap="none" spc="0" normalizeH="0" baseline="0" noProof="0">
              <a:ln>
                <a:noFill/>
              </a:ln>
              <a:solidFill>
                <a:srgbClr val="060645"/>
              </a:solidFill>
              <a:effectLst/>
              <a:uLnTx/>
              <a:uFillTx/>
              <a:latin typeface="Poppins"/>
              <a:ea typeface="+mn-ea"/>
              <a:cs typeface="+mn-cs"/>
            </a:endParaRPr>
          </a:p>
        </p:txBody>
      </p:sp>
    </p:spTree>
    <p:extLst>
      <p:ext uri="{BB962C8B-B14F-4D97-AF65-F5344CB8AC3E}">
        <p14:creationId xmlns:p14="http://schemas.microsoft.com/office/powerpoint/2010/main" val="596086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292916-AC37-0A59-9CEC-AE1A1E25E23E}"/>
              </a:ext>
            </a:extLst>
          </p:cNvPr>
          <p:cNvSpPr txBox="1"/>
          <p:nvPr/>
        </p:nvSpPr>
        <p:spPr>
          <a:xfrm>
            <a:off x="301242" y="1787239"/>
            <a:ext cx="11439417" cy="3118354"/>
          </a:xfrm>
          <a:prstGeom prst="rect">
            <a:avLst/>
          </a:prstGeom>
          <a:noFill/>
        </p:spPr>
        <p:txBody>
          <a:bodyPr wrap="square" lIns="91440" tIns="45720" rIns="91440" bIns="45720" rtlCol="0" anchor="t">
            <a:spAutoFit/>
          </a:bodyPr>
          <a:lstStyle/>
          <a:p>
            <a:pPr algn="ctr">
              <a:defRPr/>
            </a:pPr>
            <a:endParaRPr lang="en-GB" sz="2800" b="0" i="0" u="none" strike="noStrike" kern="1200" cap="none" spc="0" normalizeH="0" baseline="0" noProof="0">
              <a:ln>
                <a:noFill/>
              </a:ln>
              <a:solidFill>
                <a:srgbClr val="060645"/>
              </a:solidFill>
              <a:effectLst/>
              <a:uLnTx/>
              <a:uFillTx/>
              <a:latin typeface="Poppins SemiBold" panose="00000700000000000000" pitchFamily="2" charset="0"/>
              <a:cs typeface="Poppins SemiBold" panose="000007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strike="noStrike" kern="1200" cap="none" spc="0" normalizeH="0" baseline="0" noProof="0">
                <a:ln>
                  <a:noFill/>
                </a:ln>
                <a:solidFill>
                  <a:srgbClr val="060645"/>
                </a:solidFill>
                <a:effectLst/>
                <a:uLnTx/>
                <a:uFillTx/>
                <a:latin typeface="+mj-lt"/>
                <a:cs typeface="Poppins"/>
              </a:rPr>
              <a:t>You are </a:t>
            </a:r>
            <a:r>
              <a:rPr lang="en-GB" sz="3200">
                <a:solidFill>
                  <a:srgbClr val="060645"/>
                </a:solidFill>
                <a:latin typeface="+mj-lt"/>
                <a:cs typeface="Poppins"/>
              </a:rPr>
              <a:t>welcome</a:t>
            </a:r>
            <a:r>
              <a:rPr kumimoji="0" lang="en-GB" sz="3200" b="0" i="0" strike="noStrike" kern="1200" cap="none" spc="0" normalizeH="0" baseline="0" noProof="0">
                <a:ln>
                  <a:noFill/>
                </a:ln>
                <a:solidFill>
                  <a:srgbClr val="060645"/>
                </a:solidFill>
                <a:effectLst/>
                <a:uLnTx/>
                <a:uFillTx/>
                <a:latin typeface="+mj-lt"/>
                <a:cs typeface="Poppins"/>
              </a:rPr>
              <a:t> to contact us via email:</a:t>
            </a:r>
            <a:br>
              <a:rPr lang="en-GB" sz="3200" b="0" i="0" strike="noStrike" kern="1200" cap="none" spc="0" normalizeH="0" baseline="0" noProof="0">
                <a:ln>
                  <a:noFill/>
                </a:ln>
                <a:effectLst/>
                <a:uLnTx/>
                <a:uFillTx/>
                <a:latin typeface="+mj-lt"/>
                <a:cs typeface="Poppins" panose="00000500000000000000" pitchFamily="2" charset="0"/>
              </a:rPr>
            </a:br>
            <a:endParaRPr kumimoji="0" lang="en-GB" sz="1600" b="0" i="0" u="sng"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2000" b="0" i="0" u="none" strike="noStrike" kern="1200" cap="none" spc="0" normalizeH="0" baseline="0" noProof="0">
                <a:ln>
                  <a:noFill/>
                </a:ln>
                <a:solidFill>
                  <a:srgbClr val="060645"/>
                </a:solidFill>
                <a:effectLst/>
                <a:uLnTx/>
                <a:uFillTx/>
                <a:latin typeface="Poppins"/>
                <a:cs typeface="Poppins"/>
              </a:rPr>
              <a:t>		</a:t>
            </a:r>
            <a:r>
              <a:rPr kumimoji="0" lang="en-GB" sz="2400" b="0" i="0" u="none" strike="noStrike" kern="1200" cap="none" spc="0" normalizeH="0" baseline="0" noProof="0">
                <a:ln>
                  <a:noFill/>
                </a:ln>
                <a:solidFill>
                  <a:srgbClr val="060645"/>
                </a:solidFill>
                <a:effectLst/>
                <a:uLnTx/>
                <a:uFillTx/>
                <a:latin typeface="Poppins"/>
                <a:cs typeface="Poppins"/>
              </a:rPr>
              <a:t>Enya-Marie Clay: 		</a:t>
            </a:r>
            <a:r>
              <a:rPr kumimoji="0" lang="en-GB" sz="2400" b="0" i="0" u="none" strike="noStrike" kern="1200" cap="none" spc="0" normalizeH="0" baseline="0" noProof="0">
                <a:ln>
                  <a:noFill/>
                </a:ln>
                <a:solidFill>
                  <a:srgbClr val="060645"/>
                </a:solidFill>
                <a:effectLst/>
                <a:uLnTx/>
                <a:uFillTx/>
                <a:latin typeface="Poppins"/>
                <a:cs typeface="Poppins"/>
                <a:hlinkClick r:id="rId3"/>
              </a:rPr>
              <a:t>enya-marie.clay@open.ac.uk</a:t>
            </a:r>
            <a:endParaRPr kumimoji="0" lang="en-GB" sz="2400" b="0" i="0" u="none" strike="noStrike" kern="1200" cap="none" spc="0" normalizeH="0" baseline="0" noProof="0">
              <a:ln>
                <a:noFill/>
              </a:ln>
              <a:solidFill>
                <a:srgbClr val="060645"/>
              </a:solidFill>
              <a:effectLst/>
              <a:uLnTx/>
              <a:uFillTx/>
              <a:latin typeface="Poppins"/>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r>
              <a:rPr kumimoji="0" lang="en-GB" sz="2400" b="0" i="0" u="none" strike="noStrike" kern="1200" cap="none" spc="0" normalizeH="0" baseline="0" noProof="0">
                <a:ln>
                  <a:noFill/>
                </a:ln>
                <a:solidFill>
                  <a:srgbClr val="060645"/>
                </a:solidFill>
                <a:effectLst/>
                <a:uLnTx/>
                <a:uFillTx/>
                <a:latin typeface="Poppins"/>
                <a:cs typeface="Poppins"/>
              </a:rPr>
              <a:t>		Jo Blissett: 			</a:t>
            </a:r>
            <a:r>
              <a:rPr kumimoji="0" lang="en-GB" sz="2400" b="0" i="0" u="none" strike="noStrike" kern="1200" cap="none" spc="0" normalizeH="0" baseline="0" noProof="0">
                <a:ln>
                  <a:noFill/>
                </a:ln>
                <a:solidFill>
                  <a:srgbClr val="060645"/>
                </a:solidFill>
                <a:effectLst/>
                <a:uLnTx/>
                <a:uFillTx/>
                <a:latin typeface="Poppins"/>
                <a:cs typeface="Poppins"/>
                <a:hlinkClick r:id="rId4"/>
              </a:rPr>
              <a:t>jo.blissett@open.ac.uk</a:t>
            </a:r>
            <a:endParaRPr kumimoji="0" lang="en-GB" sz="2400" b="0" i="0" u="none" strike="noStrike" kern="1200" cap="none" spc="0" normalizeH="0" baseline="0" noProof="0">
              <a:ln>
                <a:noFill/>
              </a:ln>
              <a:solidFill>
                <a:srgbClr val="060645"/>
              </a:solidFill>
              <a:effectLst/>
              <a:uLnTx/>
              <a:uFillTx/>
              <a:latin typeface="Poppins"/>
              <a:cs typeface="Poppins"/>
            </a:endParaRPr>
          </a:p>
          <a:p>
            <a:pPr marL="0" marR="0" lvl="0" indent="0" algn="l" defTabSz="914400" rtl="0" eaLnBrk="1" fontAlgn="auto" latinLnBrk="0" hangingPunct="1">
              <a:lnSpc>
                <a:spcPct val="112000"/>
              </a:lnSpc>
              <a:spcBef>
                <a:spcPts val="0"/>
              </a:spcBef>
              <a:spcAft>
                <a:spcPts val="0"/>
              </a:spcAft>
              <a:buClrTx/>
              <a:buSzTx/>
              <a:buFontTx/>
              <a:buNone/>
              <a:tabLst/>
              <a:defRPr/>
            </a:pPr>
            <a:r>
              <a:rPr lang="en-GB" sz="2400">
                <a:solidFill>
                  <a:srgbClr val="060645"/>
                </a:solidFill>
                <a:latin typeface="Poppins"/>
                <a:cs typeface="Poppins"/>
              </a:rPr>
              <a:t>	</a:t>
            </a:r>
            <a:endParaRPr kumimoji="0" lang="en-GB" sz="2000" b="0" i="0" u="none" strike="noStrike" kern="1200" cap="none" spc="0" normalizeH="0" baseline="0" noProof="0">
              <a:ln>
                <a:noFill/>
              </a:ln>
              <a:solidFill>
                <a:srgbClr val="060645"/>
              </a:solidFill>
              <a:effectLst/>
              <a:uLnTx/>
              <a:uFillTx/>
              <a:latin typeface="Poppins"/>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60645"/>
                </a:solidFill>
                <a:effectLst/>
                <a:uLnTx/>
                <a:uFillTx/>
                <a:latin typeface="Poppins"/>
                <a:cs typeface="Poppins"/>
              </a:rPr>
              <a:t>			</a:t>
            </a:r>
            <a:endParaRPr kumimoji="0" lang="en-GB" sz="2000" b="0" i="0" u="none" strike="noStrike" kern="1200" cap="none" spc="0" normalizeH="0" baseline="0" noProof="0">
              <a:ln>
                <a:noFill/>
              </a:ln>
              <a:solidFill>
                <a:srgbClr val="1C46C0"/>
              </a:solidFill>
              <a:effectLst/>
              <a:uLnTx/>
              <a:uFillTx/>
              <a:latin typeface="Poppins"/>
              <a:ea typeface="+mn-ea"/>
              <a:cs typeface="+mn-cs"/>
            </a:endParaRPr>
          </a:p>
        </p:txBody>
      </p:sp>
      <p:sp>
        <p:nvSpPr>
          <p:cNvPr id="3" name="Title 2">
            <a:extLst>
              <a:ext uri="{FF2B5EF4-FFF2-40B4-BE49-F238E27FC236}">
                <a16:creationId xmlns:a16="http://schemas.microsoft.com/office/drawing/2014/main" id="{DD5C1E47-09CF-7051-2563-6B1CD7A35929}"/>
              </a:ext>
            </a:extLst>
          </p:cNvPr>
          <p:cNvSpPr txBox="1">
            <a:spLocks noGrp="1"/>
          </p:cNvSpPr>
          <p:nvPr>
            <p:ph type="title" idx="4294967295"/>
          </p:nvPr>
        </p:nvSpPr>
        <p:spPr>
          <a:xfrm>
            <a:off x="3545596" y="1057619"/>
            <a:ext cx="510080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a:ln>
                  <a:noFill/>
                </a:ln>
                <a:solidFill>
                  <a:schemeClr val="tx1"/>
                </a:solidFill>
                <a:effectLst/>
                <a:uLnTx/>
                <a:uFillTx/>
                <a:latin typeface="+mj-lt"/>
                <a:ea typeface="+mn-ea"/>
                <a:cs typeface="+mn-cs"/>
              </a:rPr>
              <a:t>Thank you</a:t>
            </a:r>
          </a:p>
        </p:txBody>
      </p:sp>
    </p:spTree>
    <p:extLst>
      <p:ext uri="{BB962C8B-B14F-4D97-AF65-F5344CB8AC3E}">
        <p14:creationId xmlns:p14="http://schemas.microsoft.com/office/powerpoint/2010/main" val="45679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03B617-BDD6-324B-93E2-C7B0F78DE370}"/>
              </a:ext>
            </a:extLst>
          </p:cNvPr>
          <p:cNvSpPr txBox="1"/>
          <p:nvPr/>
        </p:nvSpPr>
        <p:spPr>
          <a:xfrm>
            <a:off x="1021938" y="2942053"/>
            <a:ext cx="10338758" cy="25766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nSpc>
                <a:spcPct val="112000"/>
              </a:lnSpc>
              <a:spcBef>
                <a:spcPts val="600"/>
              </a:spcBef>
              <a:spcAft>
                <a:spcPts val="600"/>
              </a:spcAft>
              <a:buAutoNum type="arabicPeriod"/>
            </a:pPr>
            <a:r>
              <a:rPr lang="en-US" sz="2800">
                <a:solidFill>
                  <a:schemeClr val="bg1"/>
                </a:solidFill>
                <a:latin typeface="Calibri"/>
                <a:ea typeface="Calibri"/>
                <a:cs typeface="Calibri"/>
              </a:rPr>
              <a:t>In what spaces do you feel a sense of 'belonging'?</a:t>
            </a:r>
            <a:endParaRPr lang="en-US"/>
          </a:p>
          <a:p>
            <a:pPr marL="514350" indent="-514350">
              <a:lnSpc>
                <a:spcPct val="112000"/>
              </a:lnSpc>
              <a:spcBef>
                <a:spcPts val="600"/>
              </a:spcBef>
              <a:spcAft>
                <a:spcPts val="600"/>
              </a:spcAft>
              <a:buAutoNum type="arabicPeriod"/>
            </a:pPr>
            <a:r>
              <a:rPr lang="en-US" sz="2800">
                <a:solidFill>
                  <a:schemeClr val="bg1"/>
                </a:solidFill>
                <a:latin typeface="Calibri"/>
                <a:ea typeface="Calibri"/>
                <a:cs typeface="Calibri"/>
              </a:rPr>
              <a:t>What makes you feel this way?</a:t>
            </a:r>
          </a:p>
          <a:p>
            <a:pPr marL="514350" indent="-514350">
              <a:lnSpc>
                <a:spcPct val="112000"/>
              </a:lnSpc>
              <a:spcBef>
                <a:spcPts val="600"/>
              </a:spcBef>
              <a:spcAft>
                <a:spcPts val="600"/>
              </a:spcAft>
              <a:buAutoNum type="arabicPeriod"/>
            </a:pPr>
            <a:r>
              <a:rPr lang="en-US" sz="2800">
                <a:solidFill>
                  <a:schemeClr val="bg1"/>
                </a:solidFill>
                <a:latin typeface="Calibri"/>
                <a:ea typeface="Calibri"/>
                <a:cs typeface="Calibri"/>
              </a:rPr>
              <a:t>How does feeling like you 'belong' affect how you feel and act in that space?</a:t>
            </a:r>
          </a:p>
          <a:p>
            <a:endParaRPr lang="en-US" sz="1100">
              <a:solidFill>
                <a:schemeClr val="bg1"/>
              </a:solidFill>
              <a:latin typeface="Calibri"/>
              <a:ea typeface="Calibri"/>
              <a:cs typeface="Calibri"/>
            </a:endParaRPr>
          </a:p>
        </p:txBody>
      </p:sp>
      <p:sp>
        <p:nvSpPr>
          <p:cNvPr id="3" name="Text Placeholder 1">
            <a:extLst>
              <a:ext uri="{FF2B5EF4-FFF2-40B4-BE49-F238E27FC236}">
                <a16:creationId xmlns:a16="http://schemas.microsoft.com/office/drawing/2014/main" id="{369822E8-BC5F-B413-44DD-AC2C818E3782}"/>
              </a:ext>
            </a:extLst>
          </p:cNvPr>
          <p:cNvSpPr txBox="1">
            <a:spLocks noGrp="1"/>
          </p:cNvSpPr>
          <p:nvPr>
            <p:ph type="title" idx="4294967295"/>
          </p:nvPr>
        </p:nvSpPr>
        <p:spPr>
          <a:xfrm>
            <a:off x="889416" y="540990"/>
            <a:ext cx="11077717" cy="19641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sz="5500" b="1" i="0" kern="1200">
                <a:ln>
                  <a:noFill/>
                </a:ln>
                <a:solidFill>
                  <a:schemeClr val="bg1"/>
                </a:solidFill>
                <a:latin typeface="Poppins SemiBold" pitchFamily="2" charset="77"/>
                <a:ea typeface="+mn-ea"/>
                <a:cs typeface="Poppins SemiBold"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a:ln>
                  <a:noFill/>
                </a:ln>
                <a:solidFill>
                  <a:schemeClr val="bg1"/>
                </a:solidFill>
                <a:effectLst/>
                <a:uLnTx/>
                <a:uFillTx/>
                <a:latin typeface="Calibri"/>
                <a:ea typeface="Calibri"/>
                <a:cs typeface="Calibri"/>
              </a:rPr>
              <a:t>We invite you to take a few moments to consider...</a:t>
            </a:r>
            <a:endParaRPr kumimoji="0" lang="en-US" sz="6600" b="1" i="0" u="none" strike="noStrike" kern="1200" cap="none" spc="0" normalizeH="0" baseline="0" noProof="0">
              <a:ln>
                <a:noFill/>
              </a:ln>
              <a:solidFill>
                <a:schemeClr val="bg1"/>
              </a:solidFill>
              <a:effectLst/>
              <a:uLnTx/>
              <a:uFillTx/>
              <a:latin typeface="Poppins SemiBold" pitchFamily="2" charset="77"/>
              <a:ea typeface="+mn-ea"/>
              <a:cs typeface="Poppins"/>
            </a:endParaRPr>
          </a:p>
        </p:txBody>
      </p:sp>
    </p:spTree>
    <p:extLst>
      <p:ext uri="{BB962C8B-B14F-4D97-AF65-F5344CB8AC3E}">
        <p14:creationId xmlns:p14="http://schemas.microsoft.com/office/powerpoint/2010/main" val="284650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4A2C17-DE97-3EC8-C02F-CE53DAA61FE9}"/>
              </a:ext>
            </a:extLst>
          </p:cNvPr>
          <p:cNvSpPr>
            <a:spLocks noGrp="1"/>
          </p:cNvSpPr>
          <p:nvPr>
            <p:ph type="title" idx="4294967295"/>
          </p:nvPr>
        </p:nvSpPr>
        <p:spPr>
          <a:xfrm>
            <a:off x="893763" y="844550"/>
            <a:ext cx="11077575" cy="2328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600" b="1" i="0" u="none" strike="noStrike" kern="1200" cap="none" spc="0" normalizeH="0" baseline="0" noProof="0">
                <a:ln>
                  <a:noFill/>
                </a:ln>
                <a:solidFill>
                  <a:schemeClr val="bg1"/>
                </a:solidFill>
                <a:effectLst/>
                <a:uLnTx/>
                <a:uFillTx/>
                <a:latin typeface="Poppins SemiBold"/>
                <a:ea typeface="+mn-ea"/>
                <a:cs typeface="Poppins SemiBold"/>
              </a:rPr>
              <a:t>Take a few moments to consider and share...</a:t>
            </a:r>
            <a:endParaRPr kumimoji="0" lang="en-GB" sz="6600" b="1" i="0" u="none" strike="noStrike" kern="1200" cap="none" spc="0" normalizeH="0" baseline="0" noProof="0">
              <a:ln>
                <a:noFill/>
              </a:ln>
              <a:solidFill>
                <a:schemeClr val="bg1"/>
              </a:solidFill>
              <a:effectLst/>
              <a:uLnTx/>
              <a:uFillTx/>
              <a:latin typeface="Poppins SemiBold" pitchFamily="2" charset="77"/>
              <a:ea typeface="+mn-ea"/>
              <a:cs typeface="Poppins SemiBold" pitchFamily="2" charset="77"/>
            </a:endParaRPr>
          </a:p>
        </p:txBody>
      </p:sp>
      <p:sp>
        <p:nvSpPr>
          <p:cNvPr id="5" name="TextBox 4">
            <a:extLst>
              <a:ext uri="{FF2B5EF4-FFF2-40B4-BE49-F238E27FC236}">
                <a16:creationId xmlns:a16="http://schemas.microsoft.com/office/drawing/2014/main" id="{5A03B617-BDD6-324B-93E2-C7B0F78DE370}"/>
              </a:ext>
            </a:extLst>
          </p:cNvPr>
          <p:cNvSpPr txBox="1"/>
          <p:nvPr/>
        </p:nvSpPr>
        <p:spPr>
          <a:xfrm>
            <a:off x="1283411" y="3527808"/>
            <a:ext cx="962517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a:solidFill>
                <a:schemeClr val="bg1"/>
              </a:solidFill>
              <a:latin typeface="Calibri"/>
              <a:ea typeface="Calibri"/>
              <a:cs typeface="Calibri"/>
            </a:endParaRPr>
          </a:p>
          <a:p>
            <a:r>
              <a:rPr lang="en-US" sz="3200">
                <a:solidFill>
                  <a:schemeClr val="bg1"/>
                </a:solidFill>
                <a:latin typeface="Calibri"/>
                <a:ea typeface="Calibri"/>
                <a:cs typeface="Calibri"/>
              </a:rPr>
              <a:t>What words do you associate with the term 'belonging'?</a:t>
            </a:r>
          </a:p>
        </p:txBody>
      </p:sp>
    </p:spTree>
    <p:extLst>
      <p:ext uri="{BB962C8B-B14F-4D97-AF65-F5344CB8AC3E}">
        <p14:creationId xmlns:p14="http://schemas.microsoft.com/office/powerpoint/2010/main" val="56811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5</a:t>
            </a:r>
          </a:p>
        </p:txBody>
      </p:sp>
      <p:pic>
        <p:nvPicPr>
          <p:cNvPr id="4" name="Picture 3" descr="Graph showing publication dates of student belonging research&#10;&#10;Y axis reads 'number of included publications'&#10;&#10;X axis reads 'year of publication'&#10;&#10;Graph shows increase of publications year on year, with increase rising from 24, to 29, to 55 in 2020, 2021, 2022 respectively.">
            <a:extLst>
              <a:ext uri="{FF2B5EF4-FFF2-40B4-BE49-F238E27FC236}">
                <a16:creationId xmlns:a16="http://schemas.microsoft.com/office/drawing/2014/main" id="{DF8AFAF2-94A4-B760-9059-10CE6EF630C8}"/>
              </a:ext>
            </a:extLst>
          </p:cNvPr>
          <p:cNvPicPr>
            <a:picLocks noChangeAspect="1"/>
          </p:cNvPicPr>
          <p:nvPr/>
        </p:nvPicPr>
        <p:blipFill>
          <a:blip r:embed="rId3"/>
          <a:stretch>
            <a:fillRect/>
          </a:stretch>
        </p:blipFill>
        <p:spPr>
          <a:xfrm>
            <a:off x="332223" y="720378"/>
            <a:ext cx="7824657" cy="4692258"/>
          </a:xfrm>
          <a:prstGeom prst="rect">
            <a:avLst/>
          </a:prstGeom>
        </p:spPr>
      </p:pic>
      <p:sp>
        <p:nvSpPr>
          <p:cNvPr id="7" name="TextBox 6">
            <a:extLst>
              <a:ext uri="{FF2B5EF4-FFF2-40B4-BE49-F238E27FC236}">
                <a16:creationId xmlns:a16="http://schemas.microsoft.com/office/drawing/2014/main" id="{C2EB6075-7AAA-DDBA-D123-139C8A9C531C}"/>
              </a:ext>
            </a:extLst>
          </p:cNvPr>
          <p:cNvSpPr txBox="1"/>
          <p:nvPr/>
        </p:nvSpPr>
        <p:spPr>
          <a:xfrm>
            <a:off x="8246643" y="1714568"/>
            <a:ext cx="3777649" cy="2708434"/>
          </a:xfrm>
          <a:prstGeom prst="rect">
            <a:avLst/>
          </a:prstGeom>
          <a:noFill/>
        </p:spPr>
        <p:txBody>
          <a:bodyPr wrap="square">
            <a:spAutoFit/>
          </a:bodyPr>
          <a:lstStyle/>
          <a:p>
            <a:r>
              <a:rPr lang="en-GB" sz="2000" i="1">
                <a:solidFill>
                  <a:srgbClr val="141437"/>
                </a:solidFill>
                <a:latin typeface="ff-tisa-web-pro"/>
              </a:rPr>
              <a:t>S</a:t>
            </a:r>
            <a:r>
              <a:rPr lang="en-GB" sz="2000" b="0" i="1">
                <a:solidFill>
                  <a:srgbClr val="141437"/>
                </a:solidFill>
                <a:effectLst/>
                <a:latin typeface="ff-tisa-web-pro"/>
              </a:rPr>
              <a:t>tudent belonging articles included within a 2023 literature review, ordered by year of publication.</a:t>
            </a:r>
            <a:br>
              <a:rPr lang="en-GB" b="0" i="1">
                <a:solidFill>
                  <a:srgbClr val="141437"/>
                </a:solidFill>
                <a:effectLst/>
                <a:latin typeface="ff-tisa-web-pro"/>
              </a:rPr>
            </a:br>
            <a:br>
              <a:rPr lang="en-GB" b="0" i="1">
                <a:solidFill>
                  <a:srgbClr val="141437"/>
                </a:solidFill>
                <a:effectLst/>
                <a:latin typeface="ff-tisa-web-pro"/>
              </a:rPr>
            </a:br>
            <a:r>
              <a:rPr lang="en-GB" b="0">
                <a:solidFill>
                  <a:srgbClr val="141437"/>
                </a:solidFill>
                <a:effectLst/>
                <a:latin typeface="ff-tisa-web-pro"/>
              </a:rPr>
              <a:t>Source: Gilani, D. (Oct 2023), ‘Building belonging a year on – how has higher education changed?’, WonkHE</a:t>
            </a:r>
            <a:r>
              <a:rPr lang="en-GB">
                <a:solidFill>
                  <a:srgbClr val="141437"/>
                </a:solidFill>
                <a:latin typeface="ff-tisa-web-pro"/>
              </a:rPr>
              <a:t> </a:t>
            </a:r>
            <a:r>
              <a:rPr lang="en-GB" b="0">
                <a:solidFill>
                  <a:srgbClr val="141437"/>
                </a:solidFill>
                <a:effectLst/>
                <a:latin typeface="ff-tisa-web-pro"/>
              </a:rPr>
              <a:t>[online], </a:t>
            </a:r>
            <a:r>
              <a:rPr lang="en-GB">
                <a:solidFill>
                  <a:srgbClr val="141437"/>
                </a:solidFill>
                <a:latin typeface="ff-tisa-web-pro"/>
              </a:rPr>
              <a:t>A</a:t>
            </a:r>
            <a:r>
              <a:rPr lang="en-GB" b="0">
                <a:solidFill>
                  <a:srgbClr val="141437"/>
                </a:solidFill>
                <a:effectLst/>
                <a:latin typeface="ff-tisa-web-pro"/>
              </a:rPr>
              <a:t>ccessed 14/11/23.</a:t>
            </a:r>
            <a:endParaRPr lang="en-GB"/>
          </a:p>
        </p:txBody>
      </p:sp>
    </p:spTree>
    <p:extLst>
      <p:ext uri="{BB962C8B-B14F-4D97-AF65-F5344CB8AC3E}">
        <p14:creationId xmlns:p14="http://schemas.microsoft.com/office/powerpoint/2010/main" val="47968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About Student Belonging</a:t>
            </a:r>
            <a:endParaRPr lang="en-US" sz="320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4" name="TextBox 3">
            <a:extLst>
              <a:ext uri="{FF2B5EF4-FFF2-40B4-BE49-F238E27FC236}">
                <a16:creationId xmlns:a16="http://schemas.microsoft.com/office/drawing/2014/main" id="{A126BE25-B393-3A38-A43D-E528654ADE45}"/>
              </a:ext>
            </a:extLst>
          </p:cNvPr>
          <p:cNvSpPr txBox="1"/>
          <p:nvPr/>
        </p:nvSpPr>
        <p:spPr>
          <a:xfrm>
            <a:off x="849025" y="2038236"/>
            <a:ext cx="10284565" cy="3416320"/>
          </a:xfrm>
          <a:prstGeom prst="rect">
            <a:avLst/>
          </a:prstGeom>
          <a:noFill/>
        </p:spPr>
        <p:txBody>
          <a:bodyPr wrap="square">
            <a:spAutoFit/>
          </a:bodyPr>
          <a:lstStyle/>
          <a:p>
            <a:pPr algn="ctr"/>
            <a:r>
              <a:rPr lang="en-GB" sz="2800" b="0" i="0">
                <a:effectLst/>
              </a:rPr>
              <a:t>“The term itself—sense of belonging—seems deceptively clear and explicit; but while many descriptions of it exist, there is a </a:t>
            </a:r>
            <a:r>
              <a:rPr lang="en-GB" sz="2800" b="1" i="0">
                <a:effectLst/>
              </a:rPr>
              <a:t>general lack of clarity and consistency</a:t>
            </a:r>
            <a:r>
              <a:rPr lang="en-GB" sz="2800" b="0" i="0">
                <a:effectLst/>
              </a:rPr>
              <a:t> among them.”</a:t>
            </a:r>
          </a:p>
          <a:p>
            <a:pPr algn="ctr"/>
            <a:endParaRPr lang="en-GB" sz="2800"/>
          </a:p>
          <a:p>
            <a:r>
              <a:rPr lang="en-GB" sz="2000" b="0" i="0">
                <a:effectLst/>
              </a:rPr>
              <a:t>Peacock, S., </a:t>
            </a:r>
            <a:r>
              <a:rPr lang="en-GB" sz="2000" b="0" i="1">
                <a:effectLst/>
              </a:rPr>
              <a:t>et al. </a:t>
            </a:r>
            <a:r>
              <a:rPr lang="en-GB" sz="2000" b="0" i="0">
                <a:effectLst/>
              </a:rPr>
              <a:t>(2020). An Exploration Into the Importance of a Sense of Belonging for Online Learners. </a:t>
            </a:r>
            <a:r>
              <a:rPr lang="en-GB" sz="2000" b="0" i="1">
                <a:effectLst/>
              </a:rPr>
              <a:t> </a:t>
            </a:r>
            <a:r>
              <a:rPr lang="en-GB" sz="2000" b="0" i="0">
                <a:effectLst/>
              </a:rPr>
              <a:t>[emphasis added]</a:t>
            </a:r>
          </a:p>
          <a:p>
            <a:pPr algn="ctr"/>
            <a:endParaRPr lang="en-GB">
              <a:latin typeface="Times New Roman" panose="02020603050405020304" pitchFamily="18" charset="0"/>
            </a:endParaRPr>
          </a:p>
          <a:p>
            <a:pPr algn="ctr"/>
            <a:endParaRPr lang="en-GB"/>
          </a:p>
        </p:txBody>
      </p:sp>
    </p:spTree>
    <p:extLst>
      <p:ext uri="{BB962C8B-B14F-4D97-AF65-F5344CB8AC3E}">
        <p14:creationId xmlns:p14="http://schemas.microsoft.com/office/powerpoint/2010/main" val="35379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About Student Belonging</a:t>
            </a:r>
            <a:endParaRPr lang="en-US" sz="320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7</a:t>
            </a:r>
          </a:p>
        </p:txBody>
      </p:sp>
      <p:pic>
        <p:nvPicPr>
          <p:cNvPr id="5" name="Picture 4" descr="Image shows defition of 'belong' when searched on google. &#10;&#10;Contains following text: &#10;&#10;belong&#10;/bɪˈlɒŋ/&#10;verb&#10;verb: belong; 3rd person present: belongs; past tense: belonged; past participle: belonged; gerund or present participle: belonging&#10;1.&#10;be the property of.&#10;&quot;the vehicle did not belong to him&quot;&#10;Similar:&#10;be owned by&#10;be the property of&#10;be the possession of&#10;be in the ownership of&#10;be held by&#10;be at the disposal of&#10;be in the hands of&#10;be due to.&#10;&quot;most of the credit belongs to Paul&quot;&#10;(of a contest or period of time) be dominated by.&#10;&quot;the race belonged completely to Fogarty&quot;&#10;2.&#10;be a member of (a particular group or organization).&#10;&quot;he belonged to the local cricket club&quot;&#10;Similar:&#10;be a member of&#10;be in&#10;be included in&#10;be affiliated to&#10;be allied to&#10;be associated with&#10;be connected to&#10;be linked to&#10;be an adherent of&#10;(of a person) have an affinity for a specified place or situation.&#10;&quot;she is a stranger, and doesn't belong here&quot;&#10;Similar:&#10;fit in&#10;be suited to&#10;have a rightful place&#10;have a home&#10;be part of&#10;go&#10;click&#10;affiliation&#10;acceptance&#10;association&#10;attachment&#10;connection&#10;union&#10;integration&#10;closeness&#10;rapport&#10;fellow feeling&#10;fellowship&#10;kinship&#10;partnership&#10;Opposite:&#10;alienation&#10;have the right personal or social qualities to be a member of a particular group.&#10;&quot;young people are generally very anxious to belong&quot;&#10;3.&#10;(of a thing) be rightly placed in a specified position.&#10;&quot;he put the rifle back in the locker where it belonged&quot;&#10;be rightly assigned to a specified category.&#10;&quot;these compounds belong to a class of chemical mediators called kairomones&quot;&#10;Similar:&#10;have a place&#10;be located&#10;be situated&#10;be found&#10;lie&#10;stand&#10;">
            <a:extLst>
              <a:ext uri="{FF2B5EF4-FFF2-40B4-BE49-F238E27FC236}">
                <a16:creationId xmlns:a16="http://schemas.microsoft.com/office/drawing/2014/main" id="{687C635D-FE6D-5817-72E9-A6D37E32E2DF}"/>
              </a:ext>
            </a:extLst>
          </p:cNvPr>
          <p:cNvPicPr>
            <a:picLocks noChangeAspect="1"/>
          </p:cNvPicPr>
          <p:nvPr/>
        </p:nvPicPr>
        <p:blipFill rotWithShape="1">
          <a:blip r:embed="rId3"/>
          <a:srcRect l="5942" t="14828" r="73129" b="26191"/>
          <a:stretch/>
        </p:blipFill>
        <p:spPr>
          <a:xfrm>
            <a:off x="147893" y="140331"/>
            <a:ext cx="7502853" cy="6613166"/>
          </a:xfrm>
          <a:prstGeom prst="rect">
            <a:avLst/>
          </a:prstGeom>
        </p:spPr>
      </p:pic>
      <p:sp>
        <p:nvSpPr>
          <p:cNvPr id="6" name="TextBox 5">
            <a:extLst>
              <a:ext uri="{FF2B5EF4-FFF2-40B4-BE49-F238E27FC236}">
                <a16:creationId xmlns:a16="http://schemas.microsoft.com/office/drawing/2014/main" id="{1472FFD5-666E-B997-4347-07F4E131520C}"/>
              </a:ext>
            </a:extLst>
          </p:cNvPr>
          <p:cNvSpPr txBox="1"/>
          <p:nvPr/>
        </p:nvSpPr>
        <p:spPr>
          <a:xfrm>
            <a:off x="8255266" y="2429242"/>
            <a:ext cx="3122023" cy="1631216"/>
          </a:xfrm>
          <a:prstGeom prst="rect">
            <a:avLst/>
          </a:prstGeom>
          <a:noFill/>
        </p:spPr>
        <p:txBody>
          <a:bodyPr wrap="square" rtlCol="0">
            <a:spAutoFit/>
          </a:bodyPr>
          <a:lstStyle/>
          <a:p>
            <a:r>
              <a:rPr lang="en-GB" sz="2000"/>
              <a:t>Screenshot taking from results when searching ‘belonging definition’ on Google (14.11.2023).</a:t>
            </a:r>
          </a:p>
        </p:txBody>
      </p:sp>
    </p:spTree>
    <p:extLst>
      <p:ext uri="{BB962C8B-B14F-4D97-AF65-F5344CB8AC3E}">
        <p14:creationId xmlns:p14="http://schemas.microsoft.com/office/powerpoint/2010/main" val="1264208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440D245-0E19-3F83-EC5D-995BE5B55803}"/>
              </a:ext>
              <a:ext uri="{C183D7F6-B498-43B3-948B-1728B52AA6E4}">
                <adec:decorative xmlns:adec="http://schemas.microsoft.com/office/drawing/2017/decorative" val="1"/>
              </a:ext>
            </a:extLst>
          </p:cNvPr>
          <p:cNvSpPr/>
          <p:nvPr/>
        </p:nvSpPr>
        <p:spPr>
          <a:xfrm>
            <a:off x="279198" y="5723362"/>
            <a:ext cx="198111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About the PLA Service</a:t>
            </a:r>
            <a:endParaRPr lang="en-US" sz="320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8" name="TextBox 7">
            <a:extLst>
              <a:ext uri="{FF2B5EF4-FFF2-40B4-BE49-F238E27FC236}">
                <a16:creationId xmlns:a16="http://schemas.microsoft.com/office/drawing/2014/main" id="{19AC39EB-6596-7D7D-51C2-766FDD5F53D7}"/>
              </a:ext>
            </a:extLst>
          </p:cNvPr>
          <p:cNvSpPr txBox="1"/>
          <p:nvPr/>
        </p:nvSpPr>
        <p:spPr>
          <a:xfrm>
            <a:off x="7652804" y="1130684"/>
            <a:ext cx="4125281" cy="5139869"/>
          </a:xfrm>
          <a:prstGeom prst="rect">
            <a:avLst/>
          </a:prstGeom>
          <a:noFill/>
        </p:spPr>
        <p:txBody>
          <a:bodyPr wrap="square" rtlCol="0">
            <a:spAutoFit/>
          </a:bodyPr>
          <a:lstStyle/>
          <a:p>
            <a:endParaRPr lang="en-GB" sz="1000">
              <a:hlinkClick r:id="rId3"/>
            </a:endParaRPr>
          </a:p>
          <a:p>
            <a:r>
              <a:rPr lang="en-GB" sz="2000">
                <a:hlinkClick r:id="rId3"/>
              </a:rPr>
              <a:t>Access, Participation and Success at the OU</a:t>
            </a:r>
            <a:endParaRPr lang="en-GB" sz="2000"/>
          </a:p>
          <a:p>
            <a:endParaRPr lang="en-GB"/>
          </a:p>
          <a:p>
            <a:endParaRPr lang="en-GB"/>
          </a:p>
          <a:p>
            <a:endParaRPr lang="en-GB"/>
          </a:p>
          <a:p>
            <a:r>
              <a:rPr lang="en-GB" sz="2000">
                <a:hlinkClick r:id="rId4"/>
              </a:rPr>
              <a:t>Using coaching and mentoring to help close the awarding gap between black and white students</a:t>
            </a:r>
            <a:endParaRPr lang="en-GB" sz="2000"/>
          </a:p>
          <a:p>
            <a:endParaRPr lang="en-GB"/>
          </a:p>
          <a:p>
            <a:endParaRPr lang="en-GB"/>
          </a:p>
          <a:p>
            <a:r>
              <a:rPr lang="en-GB" sz="2000">
                <a:hlinkClick r:id="rId5"/>
              </a:rPr>
              <a:t>Developing an equity lens: the experience of creating a professional framework for coaches and mentors</a:t>
            </a:r>
            <a:endParaRPr lang="en-GB"/>
          </a:p>
          <a:p>
            <a:endParaRPr lang="en-GB"/>
          </a:p>
        </p:txBody>
      </p:sp>
      <p:pic>
        <p:nvPicPr>
          <p:cNvPr id="6" name="Picture 5" descr="A diagram showing structure of PLA Service&#10;&#10;Top rectangle reads: 'OU Access and Participation and Success (APS) Strategy and APS Plan'&#10;&#10;2nd level reads&#10;'PLA Service - Supporting OU Students from groups currently underrepresented in Higher Education in the UK to reduce the awarding gap'&#10;&#10;3rd level reads 'coaching and mentoring support - developed and delivered through an equity lens. Removing barriers to student opportunity - treating students differently to treat them fairly'&#10;&#10;5 boxes along the bottom row read 'Black and other ethnic minority students', 'students with declared mental health needs'. 'students with declared disability', 'students living in areas of social deprivation', 'carers and care experienced students'">
            <a:extLst>
              <a:ext uri="{FF2B5EF4-FFF2-40B4-BE49-F238E27FC236}">
                <a16:creationId xmlns:a16="http://schemas.microsoft.com/office/drawing/2014/main" id="{FEC46528-066F-9C15-88E6-0F1D084F79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915" y="948969"/>
            <a:ext cx="7104172" cy="5659756"/>
          </a:xfrm>
          <a:prstGeom prst="rect">
            <a:avLst/>
          </a:prstGeom>
        </p:spPr>
      </p:pic>
    </p:spTree>
    <p:extLst>
      <p:ext uri="{BB962C8B-B14F-4D97-AF65-F5344CB8AC3E}">
        <p14:creationId xmlns:p14="http://schemas.microsoft.com/office/powerpoint/2010/main" val="781150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440D245-0E19-3F83-EC5D-995BE5B55803}"/>
              </a:ext>
              <a:ext uri="{C183D7F6-B498-43B3-948B-1728B52AA6E4}">
                <adec:decorative xmlns:adec="http://schemas.microsoft.com/office/drawing/2017/decorative" val="1"/>
              </a:ext>
            </a:extLst>
          </p:cNvPr>
          <p:cNvSpPr/>
          <p:nvPr/>
        </p:nvSpPr>
        <p:spPr>
          <a:xfrm>
            <a:off x="279198" y="5723362"/>
            <a:ext cx="1981117"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11" name="Text Placeholder 10">
            <a:extLst>
              <a:ext uri="{FF2B5EF4-FFF2-40B4-BE49-F238E27FC236}">
                <a16:creationId xmlns:a16="http://schemas.microsoft.com/office/drawing/2014/main" id="{3CB07680-81F5-A22E-A787-F13006FCF8EF}"/>
              </a:ext>
            </a:extLst>
          </p:cNvPr>
          <p:cNvSpPr>
            <a:spLocks noGrp="1"/>
          </p:cNvSpPr>
          <p:nvPr>
            <p:ph type="body" sz="quarter" idx="24"/>
          </p:nvPr>
        </p:nvSpPr>
        <p:spPr>
          <a:xfrm>
            <a:off x="413915" y="277074"/>
            <a:ext cx="11154786" cy="497161"/>
          </a:xfrm>
        </p:spPr>
        <p:txBody>
          <a:bodyPr lIns="91440" tIns="45720" rIns="91440" bIns="45720" anchor="t">
            <a:noAutofit/>
          </a:bodyPr>
          <a:lstStyle/>
          <a:p>
            <a:pPr>
              <a:lnSpc>
                <a:spcPct val="112000"/>
              </a:lnSpc>
            </a:pPr>
            <a:r>
              <a:rPr lang="en-GB" sz="3200" b="0">
                <a:latin typeface="Poppins SemiBold"/>
                <a:cs typeface="Poppins SemiBold"/>
              </a:rPr>
              <a:t>PLA Coaching and Mentoring Activity</a:t>
            </a:r>
            <a:endParaRPr lang="en-US" sz="3200"/>
          </a:p>
          <a:p>
            <a:endParaRPr lang="en-GB"/>
          </a:p>
        </p:txBody>
      </p:sp>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9</a:t>
            </a:r>
          </a:p>
        </p:txBody>
      </p:sp>
      <p:pic>
        <p:nvPicPr>
          <p:cNvPr id="13" name="Picture 12" descr="A diagram with 'equity lens' in the middle. Boxes around the diagram read:&#10;&#10;'series of student group coaching workshops building study focus, confidence, connection, and community.'&#10;&#10;'targeted single student/PLA 1:1 coaching and mentoring session focussed on end of module assessment preparation'&#10;&#10;'Feedback to stakeholders, sharing the student voice, experience and study barriers to engender chanhge in the OU and across HE'&#10;&#10;'Series of student/PLA 1:1 coaching and mentoring sessions focussed on specific study goals'">
            <a:extLst>
              <a:ext uri="{FF2B5EF4-FFF2-40B4-BE49-F238E27FC236}">
                <a16:creationId xmlns:a16="http://schemas.microsoft.com/office/drawing/2014/main" id="{DE6E2511-8317-7B30-170F-3675548B4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809" y="1130684"/>
            <a:ext cx="9752381" cy="5152381"/>
          </a:xfrm>
          <a:prstGeom prst="rect">
            <a:avLst/>
          </a:prstGeom>
        </p:spPr>
      </p:pic>
    </p:spTree>
    <p:extLst>
      <p:ext uri="{BB962C8B-B14F-4D97-AF65-F5344CB8AC3E}">
        <p14:creationId xmlns:p14="http://schemas.microsoft.com/office/powerpoint/2010/main" val="1354747910"/>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OU Layout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EMA presentation" id="{F48C620F-62C9-4634-8599-349A19CD0DE7}" vid="{15B89242-6AE1-47F1-AAD8-544A6B985483}"/>
    </a:ext>
  </a:extLst>
</a:theme>
</file>

<file path=ppt/theme/theme3.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4.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330ADD1252D54E840018A07D6B976F" ma:contentTypeVersion="17" ma:contentTypeDescription="Create a new document." ma:contentTypeScope="" ma:versionID="4046ca63b10b864fa388dd22eb3b8b1c">
  <xsd:schema xmlns:xsd="http://www.w3.org/2001/XMLSchema" xmlns:xs="http://www.w3.org/2001/XMLSchema" xmlns:p="http://schemas.microsoft.com/office/2006/metadata/properties" xmlns:ns1="http://schemas.microsoft.com/sharepoint/v3" xmlns:ns2="cad05f3e-62e8-4d09-8270-f0dc2f8ceabc" xmlns:ns4="6c178cd9-54ac-4cd5-900f-0f542a96b07e" xmlns:ns5="7949bb46-c36b-4639-8a5f-cf796fc1e5fa" xmlns:ns6="e4476828-269d-41e7-8c7f-463a607b843c" targetNamespace="http://schemas.microsoft.com/office/2006/metadata/properties" ma:root="true" ma:fieldsID="6338a055dc95a8a864c5c81719dccf7a" ns1:_="" ns2:_="" ns4:_="" ns5:_="" ns6:_="">
    <xsd:import namespace="http://schemas.microsoft.com/sharepoint/v3"/>
    <xsd:import namespace="cad05f3e-62e8-4d09-8270-f0dc2f8ceabc"/>
    <xsd:import namespace="6c178cd9-54ac-4cd5-900f-0f542a96b07e"/>
    <xsd:import namespace="7949bb46-c36b-4639-8a5f-cf796fc1e5fa"/>
    <xsd:import namespace="e4476828-269d-41e7-8c7f-463a607b843c"/>
    <xsd:element name="properties">
      <xsd:complexType>
        <xsd:sequence>
          <xsd:element name="documentManagement">
            <xsd:complexType>
              <xsd:all>
                <xsd:element ref="ns2:_dlc_DocId" minOccurs="0"/>
                <xsd:element ref="ns2:_dlc_DocIdUrl" minOccurs="0"/>
                <xsd:element ref="ns2:_dlc_DocIdPersistId" minOccurs="0"/>
                <xsd:element ref="ns1:RoutingRuleDescription"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5:SharedWithUsers" minOccurs="0"/>
                <xsd:element ref="ns5:SharedWithDetails" minOccurs="0"/>
                <xsd:element ref="ns4:MediaLengthInSeconds" minOccurs="0"/>
                <xsd:element ref="ns4:lcf76f155ced4ddcb4097134ff3c332f" minOccurs="0"/>
                <xsd:element ref="ns6:TaxCatchAll" minOccurs="0"/>
                <xsd:element ref="ns4:MediaServiceObjectDetectorVersion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d05f3e-62e8-4d09-8270-f0dc2f8cea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c178cd9-54ac-4cd5-900f-0f542a96b07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Location" ma:index="2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49bb46-c36b-4639-8a5f-cf796fc1e5fa"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347eddb7-98ab-446b-bf03-310241ef35a1}" ma:internalName="TaxCatchAll" ma:showField="CatchAllData" ma:web="cad05f3e-62e8-4d09-8270-f0dc2f8cea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178cd9-54ac-4cd5-900f-0f542a96b07e">
      <Terms xmlns="http://schemas.microsoft.com/office/infopath/2007/PartnerControls"/>
    </lcf76f155ced4ddcb4097134ff3c332f>
    <TaxCatchAll xmlns="e4476828-269d-41e7-8c7f-463a607b843c" xsi:nil="true"/>
    <RoutingRuleDescription xmlns="http://schemas.microsoft.com/sharepoint/v3" xsi:nil="true"/>
    <_dlc_DocId xmlns="cad05f3e-62e8-4d09-8270-f0dc2f8ceabc">UNIT-688709759-90694</_dlc_DocId>
    <_dlc_DocIdUrl xmlns="cad05f3e-62e8-4d09-8270-f0dc2f8ceabc">
      <Url>https://openuniv.sharepoint.com/sites/units/pvc-students/_layouts/15/DocIdRedir.aspx?ID=UNIT-688709759-90694</Url>
      <Description>UNIT-688709759-90694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6F721F4-6AEF-4217-8B72-05B68CE14AAF}"/>
</file>

<file path=customXml/itemProps2.xml><?xml version="1.0" encoding="utf-8"?>
<ds:datastoreItem xmlns:ds="http://schemas.openxmlformats.org/officeDocument/2006/customXml" ds:itemID="{86B7F94A-8C4C-4881-8A76-BD92582B6353}">
  <ds:schemaRefs>
    <ds:schemaRef ds:uri="2e8519b4-6056-42ec-8939-84627a62ef95"/>
    <ds:schemaRef ds:uri="http://purl.org/dc/elements/1.1/"/>
    <ds:schemaRef ds:uri="http://schemas.microsoft.com/office/2006/metadata/properties"/>
    <ds:schemaRef ds:uri="http://schemas.microsoft.com/office/infopath/2007/PartnerControls"/>
    <ds:schemaRef ds:uri="http://purl.org/dc/terms/"/>
    <ds:schemaRef ds:uri="710803c2-cedf-4063-bcd4-472bf9f2e065"/>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70F0C17-E75A-4E31-94CC-31E6385CDF6D}">
  <ds:schemaRefs>
    <ds:schemaRef ds:uri="http://schemas.microsoft.com/sharepoint/v3/contenttype/forms"/>
  </ds:schemaRefs>
</ds:datastoreItem>
</file>

<file path=customXml/itemProps4.xml><?xml version="1.0" encoding="utf-8"?>
<ds:datastoreItem xmlns:ds="http://schemas.openxmlformats.org/officeDocument/2006/customXml" ds:itemID="{46679929-A17F-4943-B719-EF33DF050388}"/>
</file>

<file path=docProps/app.xml><?xml version="1.0" encoding="utf-8"?>
<Properties xmlns="http://schemas.openxmlformats.org/officeDocument/2006/extended-properties" xmlns:vt="http://schemas.openxmlformats.org/officeDocument/2006/docPropsVTypes">
  <TotalTime>90</TotalTime>
  <Words>2405</Words>
  <Application>Microsoft Office PowerPoint</Application>
  <PresentationFormat>Widescreen</PresentationFormat>
  <Paragraphs>218</Paragraphs>
  <Slides>21</Slides>
  <Notes>20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21</vt:i4>
      </vt:variant>
    </vt:vector>
  </HeadingPairs>
  <TitlesOfParts>
    <vt:vector size="31" baseType="lpstr">
      <vt:lpstr>Arial</vt:lpstr>
      <vt:lpstr>Calibri</vt:lpstr>
      <vt:lpstr>ff-tisa-web-pro</vt:lpstr>
      <vt:lpstr>Poppins</vt:lpstr>
      <vt:lpstr>Poppins SemiBold</vt:lpstr>
      <vt:lpstr>Times New Roman</vt:lpstr>
      <vt:lpstr>Covers</vt:lpstr>
      <vt:lpstr>OU Layouts</vt:lpstr>
      <vt:lpstr>Slide Options</vt:lpstr>
      <vt:lpstr>End Slides</vt:lpstr>
      <vt:lpstr>Intro Slide Title 1</vt:lpstr>
      <vt:lpstr>Today we will explore...</vt:lpstr>
      <vt:lpstr>We invite you to take a few moments to consider...</vt:lpstr>
      <vt:lpstr>Take a few moments to consider and share...</vt:lpstr>
      <vt:lpstr>Slide Title 5</vt:lpstr>
      <vt:lpstr>Slide Title 6</vt:lpstr>
      <vt:lpstr>Slide Title 7</vt:lpstr>
      <vt:lpstr>Slide Title 8</vt:lpstr>
      <vt:lpstr>Slide Title 9</vt:lpstr>
      <vt:lpstr>Slide Title 10</vt:lpstr>
      <vt:lpstr>Slide Title 11</vt:lpstr>
      <vt:lpstr>Slide Title 12</vt:lpstr>
      <vt:lpstr>Slide Title 13</vt:lpstr>
      <vt:lpstr>Slide Title 14</vt:lpstr>
      <vt:lpstr>Slide Title 15</vt:lpstr>
      <vt:lpstr>We invite you to take a few moments to consider...</vt:lpstr>
      <vt:lpstr>Slide Title 17</vt:lpstr>
      <vt:lpstr>Any Questions / Discussion?</vt:lpstr>
      <vt:lpstr>Slide Title 19</vt:lpstr>
      <vt:lpstr>Slide Title 20</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 Title 1</dc:title>
  <dc:creator>Helen.Williams</dc:creator>
  <cp:lastModifiedBy>Satwant.Knight</cp:lastModifiedBy>
  <cp:revision>111</cp:revision>
  <dcterms:created xsi:type="dcterms:W3CDTF">2023-09-22T14:28:14Z</dcterms:created>
  <dcterms:modified xsi:type="dcterms:W3CDTF">2023-11-15T12:24:52Z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0x010100DD330ADD1252D54E840018A07D6B976F</vt:lpwstr>
  </property>
  <property fmtid="{D5CDD505-2E9C-101B-9397-08002B2CF9AE}" pid="3" name="MediaServiceImageTags">
    <vt:lpwstr/>
  </property>
  <property fmtid="{D5CDD505-2E9C-101B-9397-08002B2CF9AE}" pid="4" name="_dlc_DocIdItemGuid">
    <vt:lpwstr>911d338a-c9ee-480e-85bc-ac62031427c8</vt:lpwstr>
  </property>
</Properties>
</file>