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23"/>
  </p:notesMasterIdLst>
  <p:sldIdLst>
    <p:sldId id="256" r:id="rId5"/>
    <p:sldId id="298" r:id="rId6"/>
    <p:sldId id="296" r:id="rId7"/>
    <p:sldId id="307" r:id="rId8"/>
    <p:sldId id="281" r:id="rId9"/>
    <p:sldId id="263" r:id="rId10"/>
    <p:sldId id="282" r:id="rId11"/>
    <p:sldId id="273" r:id="rId12"/>
    <p:sldId id="283" r:id="rId13"/>
    <p:sldId id="293" r:id="rId14"/>
    <p:sldId id="326" r:id="rId15"/>
    <p:sldId id="294" r:id="rId16"/>
    <p:sldId id="301" r:id="rId17"/>
    <p:sldId id="305" r:id="rId18"/>
    <p:sldId id="329" r:id="rId19"/>
    <p:sldId id="1039" r:id="rId20"/>
    <p:sldId id="288" r:id="rId21"/>
    <p:sldId id="32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78812" autoAdjust="0"/>
  </p:normalViewPr>
  <p:slideViewPr>
    <p:cSldViewPr snapToGrid="0">
      <p:cViewPr varScale="1">
        <p:scale>
          <a:sx n="67" d="100"/>
          <a:sy n="67" d="100"/>
        </p:scale>
        <p:origin x="640" y="44"/>
      </p:cViewPr>
      <p:guideLst/>
    </p:cSldViewPr>
  </p:slideViewPr>
  <p:outlineViewPr>
    <p:cViewPr>
      <p:scale>
        <a:sx n="33" d="100"/>
        <a:sy n="33" d="100"/>
      </p:scale>
      <p:origin x="0" y="-205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EB100-CEC5-4E48-BF83-B972F1D0D59F}" type="datetimeFigureOut">
              <a:rPr lang="en-GB" smtClean="0"/>
              <a:t>14/11/2023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62338-3467-4161-97DB-6E7585579FE6}" type="slidenum">
              <a:rPr lang="en-GB" smtClean="0"/>
              <a:t>‹#›</a:t>
            </a:fld>
            <a:endParaRPr lang="en-GB"/>
          </a:p>
        </p:txBody>
      </p:sp>
    </p:spTree>
    <p:extLst>
      <p:ext uri="{BB962C8B-B14F-4D97-AF65-F5344CB8AC3E}">
        <p14:creationId xmlns:p14="http://schemas.microsoft.com/office/powerpoint/2010/main" val="324504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C62338-3467-4161-97DB-6E7585579FE6}" type="slidenum">
              <a:rPr lang="en-GB" smtClean="0"/>
              <a:t>1</a:t>
            </a:fld>
            <a:endParaRPr lang="en-GB"/>
          </a:p>
        </p:txBody>
      </p:sp>
    </p:spTree>
    <p:extLst>
      <p:ext uri="{BB962C8B-B14F-4D97-AF65-F5344CB8AC3E}">
        <p14:creationId xmlns:p14="http://schemas.microsoft.com/office/powerpoint/2010/main" val="192945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439AA8-3BDB-4DA8-9889-818AAE012FD1}" type="slidenum">
              <a:rPr lang="en-GB" smtClean="0"/>
              <a:t>10</a:t>
            </a:fld>
            <a:endParaRPr lang="en-GB"/>
          </a:p>
        </p:txBody>
      </p:sp>
    </p:spTree>
    <p:extLst>
      <p:ext uri="{BB962C8B-B14F-4D97-AF65-F5344CB8AC3E}">
        <p14:creationId xmlns:p14="http://schemas.microsoft.com/office/powerpoint/2010/main" val="255723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242FC111-F57D-4CD3-B080-FFFB079AE26F}" type="slidenum">
              <a:rPr lang="en-GB" smtClean="0"/>
              <a:t>11</a:t>
            </a:fld>
            <a:endParaRPr lang="en-GB"/>
          </a:p>
        </p:txBody>
      </p:sp>
    </p:spTree>
    <p:extLst>
      <p:ext uri="{BB962C8B-B14F-4D97-AF65-F5344CB8AC3E}">
        <p14:creationId xmlns:p14="http://schemas.microsoft.com/office/powerpoint/2010/main" val="306575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439AA8-3BDB-4DA8-9889-818AAE012FD1}" type="slidenum">
              <a:rPr lang="en-GB" smtClean="0"/>
              <a:t>12</a:t>
            </a:fld>
            <a:endParaRPr lang="en-GB"/>
          </a:p>
        </p:txBody>
      </p:sp>
    </p:spTree>
    <p:extLst>
      <p:ext uri="{BB962C8B-B14F-4D97-AF65-F5344CB8AC3E}">
        <p14:creationId xmlns:p14="http://schemas.microsoft.com/office/powerpoint/2010/main" val="3491731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62338-3467-4161-97DB-6E7585579F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73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C62338-3467-4161-97DB-6E7585579FE6}" type="slidenum">
              <a:rPr lang="en-GB" smtClean="0"/>
              <a:t>14</a:t>
            </a:fld>
            <a:endParaRPr lang="en-GB"/>
          </a:p>
        </p:txBody>
      </p:sp>
    </p:spTree>
    <p:extLst>
      <p:ext uri="{BB962C8B-B14F-4D97-AF65-F5344CB8AC3E}">
        <p14:creationId xmlns:p14="http://schemas.microsoft.com/office/powerpoint/2010/main" val="3801710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2FC111-F57D-4CD3-B080-FFFB079AE26F}" type="slidenum">
              <a:rPr lang="en-GB" smtClean="0"/>
              <a:t>15</a:t>
            </a:fld>
            <a:endParaRPr lang="en-GB"/>
          </a:p>
        </p:txBody>
      </p:sp>
    </p:spTree>
    <p:extLst>
      <p:ext uri="{BB962C8B-B14F-4D97-AF65-F5344CB8AC3E}">
        <p14:creationId xmlns:p14="http://schemas.microsoft.com/office/powerpoint/2010/main" val="188598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2FC111-F57D-4CD3-B080-FFFB079AE26F}" type="slidenum">
              <a:rPr lang="en-GB" smtClean="0"/>
              <a:t>16</a:t>
            </a:fld>
            <a:endParaRPr lang="en-GB"/>
          </a:p>
        </p:txBody>
      </p:sp>
    </p:spTree>
    <p:extLst>
      <p:ext uri="{BB962C8B-B14F-4D97-AF65-F5344CB8AC3E}">
        <p14:creationId xmlns:p14="http://schemas.microsoft.com/office/powerpoint/2010/main" val="383713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p:txBody>
      </p:sp>
      <p:sp>
        <p:nvSpPr>
          <p:cNvPr id="4" name="Slide Number Placeholder 3"/>
          <p:cNvSpPr>
            <a:spLocks noGrp="1"/>
          </p:cNvSpPr>
          <p:nvPr>
            <p:ph type="sldNum" sz="quarter" idx="10"/>
          </p:nvPr>
        </p:nvSpPr>
        <p:spPr/>
        <p:txBody>
          <a:bodyPr/>
          <a:lstStyle/>
          <a:p>
            <a:fld id="{0DA7EE5C-F8AE-4CFB-8B46-2FE1AC30F2B3}" type="slidenum">
              <a:rPr lang="en-GB" smtClean="0"/>
              <a:t>17</a:t>
            </a:fld>
            <a:endParaRPr lang="en-GB"/>
          </a:p>
        </p:txBody>
      </p:sp>
    </p:spTree>
    <p:extLst>
      <p:ext uri="{BB962C8B-B14F-4D97-AF65-F5344CB8AC3E}">
        <p14:creationId xmlns:p14="http://schemas.microsoft.com/office/powerpoint/2010/main" val="350124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2FC111-F57D-4CD3-B080-FFFB079AE26F}" type="slidenum">
              <a:rPr lang="en-GB" smtClean="0"/>
              <a:t>18</a:t>
            </a:fld>
            <a:endParaRPr lang="en-GB"/>
          </a:p>
        </p:txBody>
      </p:sp>
    </p:spTree>
    <p:extLst>
      <p:ext uri="{BB962C8B-B14F-4D97-AF65-F5344CB8AC3E}">
        <p14:creationId xmlns:p14="http://schemas.microsoft.com/office/powerpoint/2010/main" val="38933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A7EE5C-F8AE-4CFB-8B46-2FE1AC30F2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75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A7EE5C-F8AE-4CFB-8B46-2FE1AC30F2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97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C62338-3467-4161-97DB-6E7585579FE6}" type="slidenum">
              <a:rPr lang="en-GB" smtClean="0"/>
              <a:t>4</a:t>
            </a:fld>
            <a:endParaRPr lang="en-GB"/>
          </a:p>
        </p:txBody>
      </p:sp>
    </p:spTree>
    <p:extLst>
      <p:ext uri="{BB962C8B-B14F-4D97-AF65-F5344CB8AC3E}">
        <p14:creationId xmlns:p14="http://schemas.microsoft.com/office/powerpoint/2010/main" val="139093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C62338-3467-4161-97DB-6E7585579F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42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DE439AA8-3BDB-4DA8-9889-818AAE012FD1}" type="slidenum">
              <a:rPr lang="en-GB" smtClean="0"/>
              <a:t>6</a:t>
            </a:fld>
            <a:endParaRPr lang="en-GB"/>
          </a:p>
        </p:txBody>
      </p:sp>
    </p:spTree>
    <p:extLst>
      <p:ext uri="{BB962C8B-B14F-4D97-AF65-F5344CB8AC3E}">
        <p14:creationId xmlns:p14="http://schemas.microsoft.com/office/powerpoint/2010/main" val="2706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439AA8-3BDB-4DA8-9889-818AAE012FD1}" type="slidenum">
              <a:rPr lang="en-GB" smtClean="0"/>
              <a:t>7</a:t>
            </a:fld>
            <a:endParaRPr lang="en-GB"/>
          </a:p>
        </p:txBody>
      </p:sp>
    </p:spTree>
    <p:extLst>
      <p:ext uri="{BB962C8B-B14F-4D97-AF65-F5344CB8AC3E}">
        <p14:creationId xmlns:p14="http://schemas.microsoft.com/office/powerpoint/2010/main" val="42968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DE439AA8-3BDB-4DA8-9889-818AAE012FD1}" type="slidenum">
              <a:rPr lang="en-GB" smtClean="0"/>
              <a:t>8</a:t>
            </a:fld>
            <a:endParaRPr lang="en-GB"/>
          </a:p>
        </p:txBody>
      </p:sp>
    </p:spTree>
    <p:extLst>
      <p:ext uri="{BB962C8B-B14F-4D97-AF65-F5344CB8AC3E}">
        <p14:creationId xmlns:p14="http://schemas.microsoft.com/office/powerpoint/2010/main" val="334288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AC62338-3467-4161-97DB-6E7585579FE6}" type="slidenum">
              <a:rPr lang="en-GB" smtClean="0"/>
              <a:t>9</a:t>
            </a:fld>
            <a:endParaRPr lang="en-GB"/>
          </a:p>
        </p:txBody>
      </p:sp>
    </p:spTree>
    <p:extLst>
      <p:ext uri="{BB962C8B-B14F-4D97-AF65-F5344CB8AC3E}">
        <p14:creationId xmlns:p14="http://schemas.microsoft.com/office/powerpoint/2010/main" val="3265774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11/14/2023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11/14/2023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11/14/2023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11/14/2023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11/14/2023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antiwarsongs.org/canzone.php?id=8105&amp;lang=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hyperlink" Target="https://www.timeshighereducation.com/campus/authors/rachael-oconnor" TargetMode="External"/><Relationship Id="rId3" Type="http://schemas.openxmlformats.org/officeDocument/2006/relationships/hyperlink" Target="https://spotlight.leeds.ac.uk/world-changers/challenging-the-traditional/index.html" TargetMode="External"/><Relationship Id="rId7" Type="http://schemas.openxmlformats.org/officeDocument/2006/relationships/hyperlink" Target="https://www.lawcare.org.uk/latest-news/reverse-mentoring-project/#:~:text=This%20scheme%20will%20see%20aspiring,wellbeing%20within%20participant%20law%20fir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teachingexcellence.leeds.ac.uk/exploring-academic-personal-tutoring-in-partnership-with-under-represented-students/" TargetMode="External"/><Relationship Id="rId5" Type="http://schemas.openxmlformats.org/officeDocument/2006/relationships/hyperlink" Target="https://www.tandfonline.com/doi/full/10.1080/03069400.2023.2206738" TargetMode="External"/><Relationship Id="rId4" Type="http://schemas.openxmlformats.org/officeDocument/2006/relationships/hyperlink" Target="https://ejle.eu/index.php/EJLE/article/view/45" TargetMode="External"/><Relationship Id="rId9" Type="http://schemas.openxmlformats.org/officeDocument/2006/relationships/hyperlink" Target="https://www.youtube.com/watch?v=cVRcnwbo3k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sir.org/articles/entry/how_reverse_mentoring_can_lead_to_more_equitable_workpla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2"/>
          </a:solidFill>
        </p:spPr>
        <p:txBody>
          <a:bodyPr/>
          <a:lstStyle/>
          <a:p>
            <a:r>
              <a:rPr lang="en-GB" sz="4400" b="1" dirty="0">
                <a:effectLst/>
                <a:latin typeface="Arial" panose="020B0604020202020204" pitchFamily="34" charset="0"/>
                <a:ea typeface="Calibri" panose="020F0502020204030204" pitchFamily="34" charset="0"/>
                <a:cs typeface="Arial" panose="020B0604020202020204" pitchFamily="34" charset="0"/>
              </a:rPr>
              <a:t>What can it mean to feel under-represented?</a:t>
            </a:r>
            <a:endParaRPr lang="en-GB" sz="8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61705" y="4572000"/>
            <a:ext cx="9068587" cy="827903"/>
          </a:xfrm>
          <a:solidFill>
            <a:schemeClr val="bg2"/>
          </a:solidFill>
        </p:spPr>
        <p:txBody>
          <a:bodyPr>
            <a:normAutofit/>
          </a:bodyPr>
          <a:lstStyle/>
          <a:p>
            <a:r>
              <a:rPr lang="en-GB" sz="2000" b="1" dirty="0">
                <a:latin typeface="Arial" panose="020B0604020202020204" pitchFamily="34" charset="0"/>
                <a:cs typeface="Arial" panose="020B0604020202020204" pitchFamily="34" charset="0"/>
              </a:rPr>
              <a:t>Rachael O’Connor, University of Leeds</a:t>
            </a:r>
          </a:p>
          <a:p>
            <a:r>
              <a:rPr lang="en-GB" sz="2000" b="1" dirty="0">
                <a:latin typeface="Arial" panose="020B0604020202020204" pitchFamily="34" charset="0"/>
                <a:cs typeface="Arial" panose="020B0604020202020204" pitchFamily="34" charset="0"/>
              </a:rPr>
              <a:t>Associate Professor and Academic Lead for Personal Tutoring</a:t>
            </a:r>
          </a:p>
        </p:txBody>
      </p:sp>
      <p:sp>
        <p:nvSpPr>
          <p:cNvPr id="5" name="Rectangle 4"/>
          <p:cNvSpPr/>
          <p:nvPr/>
        </p:nvSpPr>
        <p:spPr>
          <a:xfrm>
            <a:off x="0" y="5835887"/>
            <a:ext cx="6096000" cy="923330"/>
          </a:xfrm>
          <a:prstGeom prst="rect">
            <a:avLst/>
          </a:prstGeom>
        </p:spPr>
        <p:txBody>
          <a:bodyPr>
            <a:spAutoFit/>
          </a:bodyPr>
          <a:lstStyle/>
          <a:p>
            <a:r>
              <a:rPr lang="en-GB" b="1" i="1" dirty="0">
                <a:latin typeface="Arial" panose="020B0604020202020204" pitchFamily="34" charset="0"/>
                <a:cs typeface="Arial" panose="020B0604020202020204" pitchFamily="34" charset="0"/>
              </a:rPr>
              <a:t>All images in slides taken from Microsoft PowerPoint search via Bing under Creative Commons licence unless stated otherwise</a:t>
            </a:r>
          </a:p>
        </p:txBody>
      </p:sp>
    </p:spTree>
    <p:extLst>
      <p:ext uri="{BB962C8B-B14F-4D97-AF65-F5344CB8AC3E}">
        <p14:creationId xmlns:p14="http://schemas.microsoft.com/office/powerpoint/2010/main" val="50795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9994"/>
            <a:ext cx="10769600" cy="1371600"/>
          </a:xfrm>
        </p:spPr>
        <p:txBody>
          <a:bodyPr>
            <a:normAutofit/>
          </a:bodyPr>
          <a:lstStyle/>
          <a:p>
            <a:r>
              <a:rPr lang="en-GB" sz="4400" b="1" dirty="0">
                <a:latin typeface="Arial" panose="020B0604020202020204" pitchFamily="34" charset="0"/>
                <a:cs typeface="Arial" panose="020B0604020202020204" pitchFamily="34" charset="0"/>
              </a:rPr>
              <a:t>AUTONOMY </a:t>
            </a:r>
          </a:p>
        </p:txBody>
      </p:sp>
      <p:sp>
        <p:nvSpPr>
          <p:cNvPr id="3" name="Content Placeholder 2"/>
          <p:cNvSpPr>
            <a:spLocks noGrp="1"/>
          </p:cNvSpPr>
          <p:nvPr>
            <p:ph idx="1"/>
          </p:nvPr>
        </p:nvSpPr>
        <p:spPr>
          <a:xfrm>
            <a:off x="393700" y="1727200"/>
            <a:ext cx="11595100" cy="5372100"/>
          </a:xfrm>
        </p:spPr>
        <p:txBody>
          <a:bodyPr>
            <a:normAutofit/>
          </a:bodyPr>
          <a:lstStyle/>
          <a:p>
            <a:pPr marL="0" indent="0">
              <a:buNone/>
            </a:pPr>
            <a:r>
              <a:rPr lang="en-GB" sz="2400" dirty="0">
                <a:latin typeface="Arial" panose="020B0604020202020204" pitchFamily="34" charset="0"/>
                <a:cs typeface="Arial" panose="020B0604020202020204" pitchFamily="34" charset="0"/>
              </a:rPr>
              <a:t>‘it's really nice that we came up with everything … it's </a:t>
            </a:r>
            <a:r>
              <a:rPr lang="en-GB" sz="2400" b="1" dirty="0">
                <a:latin typeface="Arial" panose="020B0604020202020204" pitchFamily="34" charset="0"/>
                <a:cs typeface="Arial" panose="020B0604020202020204" pitchFamily="34" charset="0"/>
              </a:rPr>
              <a:t>designed with how we felt </a:t>
            </a:r>
            <a:r>
              <a:rPr lang="en-GB" sz="2400" dirty="0">
                <a:latin typeface="Arial" panose="020B0604020202020204" pitchFamily="34" charset="0"/>
                <a:cs typeface="Arial" panose="020B0604020202020204" pitchFamily="34" charset="0"/>
              </a:rPr>
              <a:t>about what needed to be changed ...’ (S10)</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 don't ever feel like she is imposing an opinion or position on us. It's always like, </a:t>
            </a:r>
            <a:r>
              <a:rPr lang="en-GB" sz="2400" b="1" dirty="0">
                <a:latin typeface="Arial" panose="020B0604020202020204" pitchFamily="34" charset="0"/>
                <a:cs typeface="Arial" panose="020B0604020202020204" pitchFamily="34" charset="0"/>
              </a:rPr>
              <a:t>how do you feel? What do you think?</a:t>
            </a:r>
            <a:r>
              <a:rPr lang="en-GB" sz="2400" dirty="0">
                <a:latin typeface="Arial" panose="020B0604020202020204" pitchFamily="34" charset="0"/>
                <a:cs typeface="Arial" panose="020B0604020202020204" pitchFamily="34" charset="0"/>
              </a:rPr>
              <a:t> (S7)</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It was </a:t>
            </a:r>
            <a:r>
              <a:rPr lang="en-GB" sz="2400" b="1" dirty="0">
                <a:latin typeface="Arial" panose="020B0604020202020204" pitchFamily="34" charset="0"/>
                <a:cs typeface="Arial" panose="020B0604020202020204" pitchFamily="34" charset="0"/>
              </a:rPr>
              <a:t>learning like to speak up </a:t>
            </a:r>
            <a:r>
              <a:rPr lang="en-GB" sz="2400" dirty="0">
                <a:latin typeface="Arial" panose="020B0604020202020204" pitchFamily="34" charset="0"/>
                <a:cs typeface="Arial" panose="020B0604020202020204" pitchFamily="34" charset="0"/>
              </a:rPr>
              <a:t>in a group setting where everyone's, like, really engaged and … when </a:t>
            </a:r>
            <a:r>
              <a:rPr lang="en-GB" sz="2400" b="1" dirty="0">
                <a:latin typeface="Arial" panose="020B0604020202020204" pitchFamily="34" charset="0"/>
                <a:cs typeface="Arial" panose="020B0604020202020204" pitchFamily="34" charset="0"/>
              </a:rPr>
              <a:t>what you’re saying actually matters </a:t>
            </a:r>
            <a:r>
              <a:rPr lang="en-GB" sz="2400" dirty="0">
                <a:latin typeface="Arial" panose="020B0604020202020204" pitchFamily="34" charset="0"/>
                <a:cs typeface="Arial" panose="020B0604020202020204" pitchFamily="34" charset="0"/>
              </a:rPr>
              <a:t>(S9; S11)</a:t>
            </a: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25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69" y="320456"/>
            <a:ext cx="11819739" cy="1371600"/>
          </a:xfrm>
        </p:spPr>
        <p:txBody>
          <a:bodyPr>
            <a:normAutofit/>
          </a:bodyPr>
          <a:lstStyle/>
          <a:p>
            <a:r>
              <a:rPr lang="en-GB" b="1" dirty="0">
                <a:latin typeface="Arial" panose="020B0604020202020204" pitchFamily="34" charset="0"/>
                <a:cs typeface="Arial" panose="020B0604020202020204" pitchFamily="34" charset="0"/>
              </a:rPr>
              <a:t>RELATEDNESS</a:t>
            </a:r>
          </a:p>
        </p:txBody>
      </p:sp>
      <p:sp>
        <p:nvSpPr>
          <p:cNvPr id="3" name="Content Placeholder 2"/>
          <p:cNvSpPr>
            <a:spLocks noGrp="1"/>
          </p:cNvSpPr>
          <p:nvPr>
            <p:ph idx="1"/>
          </p:nvPr>
        </p:nvSpPr>
        <p:spPr>
          <a:xfrm>
            <a:off x="196770" y="1878487"/>
            <a:ext cx="11713580" cy="5326754"/>
          </a:xfrm>
        </p:spPr>
        <p:txBody>
          <a:bodyPr>
            <a:normAutofit/>
          </a:bodyPr>
          <a:lstStyle/>
          <a:p>
            <a:pPr marL="0" indent="0" algn="r">
              <a:buNone/>
            </a:pPr>
            <a:r>
              <a:rPr lang="en-GB" sz="2000" dirty="0">
                <a:latin typeface="Arial" panose="020B0604020202020204" pitchFamily="34" charset="0"/>
                <a:cs typeface="Arial" panose="020B0604020202020204" pitchFamily="34" charset="0"/>
              </a:rPr>
              <a:t> we were able to kind of go beyond the boundaries of just like colleagues and </a:t>
            </a:r>
            <a:r>
              <a:rPr lang="en-GB" sz="2000" b="1" dirty="0">
                <a:latin typeface="Arial" panose="020B0604020202020204" pitchFamily="34" charset="0"/>
                <a:cs typeface="Arial" panose="020B0604020202020204" pitchFamily="34" charset="0"/>
              </a:rPr>
              <a:t>we became friends, and now we're hanging out </a:t>
            </a:r>
            <a:r>
              <a:rPr lang="en-GB" sz="2000" dirty="0">
                <a:latin typeface="Arial" panose="020B0604020202020204" pitchFamily="34" charset="0"/>
                <a:cs typeface="Arial" panose="020B0604020202020204" pitchFamily="34" charset="0"/>
              </a:rPr>
              <a:t>and that's really nice because I think working on the project, having those in-depth discussions is what allowed that dynamic to build. (S5)</a:t>
            </a:r>
          </a:p>
          <a:p>
            <a:pPr marL="0" indent="0" algn="r">
              <a:buNone/>
            </a:pPr>
            <a:endParaRPr lang="en-GB" sz="2000" i="1" dirty="0">
              <a:latin typeface="Arial" panose="020B0604020202020204" pitchFamily="34" charset="0"/>
              <a:cs typeface="Arial" panose="020B0604020202020204" pitchFamily="34" charset="0"/>
            </a:endParaRPr>
          </a:p>
          <a:p>
            <a:pPr marL="0" indent="0" algn="r">
              <a:buNone/>
            </a:pPr>
            <a:r>
              <a:rPr lang="en-GB" sz="2000" dirty="0">
                <a:latin typeface="Arial" panose="020B0604020202020204" pitchFamily="34" charset="0"/>
                <a:cs typeface="Arial" panose="020B0604020202020204" pitchFamily="34" charset="0"/>
              </a:rPr>
              <a:t>being underrepresented, </a:t>
            </a:r>
            <a:r>
              <a:rPr lang="en-GB" sz="2000" b="1" dirty="0">
                <a:latin typeface="Arial" panose="020B0604020202020204" pitchFamily="34" charset="0"/>
                <a:cs typeface="Arial" panose="020B0604020202020204" pitchFamily="34" charset="0"/>
              </a:rPr>
              <a:t>you often feel like invisible or it's like there's no one like you </a:t>
            </a:r>
            <a:r>
              <a:rPr lang="en-GB" sz="2000" dirty="0">
                <a:latin typeface="Arial" panose="020B0604020202020204" pitchFamily="34" charset="0"/>
                <a:cs typeface="Arial" panose="020B0604020202020204" pitchFamily="34" charset="0"/>
              </a:rPr>
              <a:t>… it was just really, really nice to, I guess have that sense of community and feel like, you know, a lot of everything that's been done it's obviously like it’s been designed by people who are underrepresented right from the start, like ourselves. And it's made to help people in the same situation as us. (S10)</a:t>
            </a:r>
          </a:p>
          <a:p>
            <a:pPr marL="0" indent="0" algn="r">
              <a:buNone/>
            </a:pPr>
            <a:endParaRPr lang="en-GB" sz="2000" dirty="0">
              <a:latin typeface="Arial" panose="020B0604020202020204" pitchFamily="34" charset="0"/>
              <a:cs typeface="Arial" panose="020B0604020202020204" pitchFamily="34" charset="0"/>
            </a:endParaRPr>
          </a:p>
          <a:p>
            <a:pPr marL="0" indent="0" algn="r">
              <a:buNone/>
            </a:pPr>
            <a:r>
              <a:rPr lang="en-GB" sz="2000" dirty="0">
                <a:latin typeface="Arial" panose="020B0604020202020204" pitchFamily="34" charset="0"/>
                <a:cs typeface="Arial" panose="020B0604020202020204" pitchFamily="34" charset="0"/>
              </a:rPr>
              <a:t>I definitely feel like it's </a:t>
            </a:r>
            <a:r>
              <a:rPr lang="en-GB" sz="2000" b="1" dirty="0">
                <a:latin typeface="Arial" panose="020B0604020202020204" pitchFamily="34" charset="0"/>
                <a:cs typeface="Arial" panose="020B0604020202020204" pitchFamily="34" charset="0"/>
              </a:rPr>
              <a:t>more of a community of underrepresentation </a:t>
            </a:r>
            <a:r>
              <a:rPr lang="en-GB" sz="2000" dirty="0">
                <a:latin typeface="Arial" panose="020B0604020202020204" pitchFamily="34" charset="0"/>
                <a:cs typeface="Arial" panose="020B0604020202020204" pitchFamily="34" charset="0"/>
              </a:rPr>
              <a:t>because I can see so many other forms of underrepresentation. So </a:t>
            </a:r>
            <a:r>
              <a:rPr lang="en-GB" sz="2000" b="1" dirty="0">
                <a:latin typeface="Arial" panose="020B0604020202020204" pitchFamily="34" charset="0"/>
                <a:cs typeface="Arial" panose="020B0604020202020204" pitchFamily="34" charset="0"/>
              </a:rPr>
              <a:t>it's nice to know you're not just alone </a:t>
            </a:r>
            <a:r>
              <a:rPr lang="en-GB" sz="2000" dirty="0">
                <a:latin typeface="Arial" panose="020B0604020202020204" pitchFamily="34" charset="0"/>
                <a:cs typeface="Arial" panose="020B0604020202020204" pitchFamily="34" charset="0"/>
              </a:rPr>
              <a:t>in feeling like this at university, many people go through this feeling even if they're not of your background (S13)</a:t>
            </a:r>
          </a:p>
          <a:p>
            <a:pPr marL="0" indent="0" algn="r">
              <a:buNone/>
            </a:pPr>
            <a:endParaRPr lang="en-GB" sz="1800" dirty="0">
              <a:latin typeface="Arial" panose="020B0604020202020204" pitchFamily="34" charset="0"/>
              <a:cs typeface="Arial" panose="020B0604020202020204" pitchFamily="34" charset="0"/>
            </a:endParaRPr>
          </a:p>
          <a:p>
            <a:pPr marL="0" indent="0" algn="r">
              <a:buNone/>
            </a:pPr>
            <a:r>
              <a:rPr lang="en-GB"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2267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5" y="315047"/>
            <a:ext cx="11723426" cy="1371600"/>
          </a:xfrm>
        </p:spPr>
        <p:txBody>
          <a:bodyPr>
            <a:normAutofit/>
          </a:bodyPr>
          <a:lstStyle/>
          <a:p>
            <a:r>
              <a:rPr lang="en-GB" b="1" dirty="0">
                <a:latin typeface="Arial" panose="020B0604020202020204" pitchFamily="34" charset="0"/>
                <a:cs typeface="Arial" panose="020B0604020202020204" pitchFamily="34" charset="0"/>
              </a:rPr>
              <a:t>COMPETENCE</a:t>
            </a:r>
          </a:p>
        </p:txBody>
      </p:sp>
      <p:sp>
        <p:nvSpPr>
          <p:cNvPr id="3" name="Content Placeholder 2"/>
          <p:cNvSpPr>
            <a:spLocks noGrp="1"/>
          </p:cNvSpPr>
          <p:nvPr>
            <p:ph idx="1"/>
          </p:nvPr>
        </p:nvSpPr>
        <p:spPr>
          <a:xfrm>
            <a:off x="218364" y="1686647"/>
            <a:ext cx="11723426" cy="4905221"/>
          </a:xfrm>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I definitely got better at being able to say I'm not comfortable with this. I’ve been feeling confident enough to voice an opinion when it's not just going along with the flow. And </a:t>
            </a:r>
            <a:r>
              <a:rPr lang="en-GB" sz="2400" b="1" dirty="0">
                <a:latin typeface="Arial" panose="020B0604020202020204" pitchFamily="34" charset="0"/>
                <a:cs typeface="Arial" panose="020B0604020202020204" pitchFamily="34" charset="0"/>
              </a:rPr>
              <a:t>I never thought I'd be able to do that. I was really proud of myself </a:t>
            </a:r>
            <a:r>
              <a:rPr lang="en-GB" sz="2400" dirty="0">
                <a:latin typeface="Arial" panose="020B0604020202020204" pitchFamily="34" charset="0"/>
                <a:cs typeface="Arial" panose="020B0604020202020204" pitchFamily="34" charset="0"/>
              </a:rPr>
              <a:t>for being able to … because I know that it's a skill like, you know, it takes a long time to grasp. (S10)</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the most challenging part for me was … to think outside of the box … I've never done this [before] … I overcame that because I did find very good solutions ... (S4)</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I'm more capable of things than I initially thought … I'm really surprised and happy with myself that I've been able to manage … [the project] along with other stress in my personal life …’ (S10)</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30994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863" y="1974533"/>
            <a:ext cx="10058400" cy="4883467"/>
          </a:xfrm>
        </p:spPr>
        <p:txBody>
          <a:bodyPr>
            <a:normAutofit/>
          </a:bodyPr>
          <a:lstStyle/>
          <a:p>
            <a:pPr marL="0" indent="0">
              <a:buNone/>
            </a:pPr>
            <a:r>
              <a:rPr lang="en-GB" sz="4400" dirty="0">
                <a:latin typeface="Arial" panose="020B0604020202020204" pitchFamily="34" charset="0"/>
                <a:cs typeface="Arial" panose="020B0604020202020204" pitchFamily="34" charset="0"/>
              </a:rPr>
              <a:t>Run co-designed staff/student reverse mentoring scheme to influence academic personal tutoring policy institutionally</a:t>
            </a:r>
          </a:p>
        </p:txBody>
      </p:sp>
      <p:sp>
        <p:nvSpPr>
          <p:cNvPr id="4" name="Title 3">
            <a:extLst>
              <a:ext uri="{FF2B5EF4-FFF2-40B4-BE49-F238E27FC236}">
                <a16:creationId xmlns:a16="http://schemas.microsoft.com/office/drawing/2014/main" id="{FB274FCB-B4CE-BDA8-2A0B-99D76E3812B4}"/>
              </a:ext>
            </a:extLst>
          </p:cNvPr>
          <p:cNvSpPr txBox="1">
            <a:spLocks noGrp="1"/>
          </p:cNvSpPr>
          <p:nvPr>
            <p:ph type="title" idx="4294967295"/>
          </p:nvPr>
        </p:nvSpPr>
        <p:spPr>
          <a:xfrm>
            <a:off x="931863" y="1415534"/>
            <a:ext cx="6096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Phase 2</a:t>
            </a:r>
          </a:p>
        </p:txBody>
      </p:sp>
    </p:spTree>
    <p:extLst>
      <p:ext uri="{BB962C8B-B14F-4D97-AF65-F5344CB8AC3E}">
        <p14:creationId xmlns:p14="http://schemas.microsoft.com/office/powerpoint/2010/main" val="208651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Phase 2 outline: 2 parts</a:t>
            </a:r>
          </a:p>
        </p:txBody>
      </p:sp>
      <p:sp>
        <p:nvSpPr>
          <p:cNvPr id="3" name="Content Placeholder 2"/>
          <p:cNvSpPr>
            <a:spLocks noGrp="1"/>
          </p:cNvSpPr>
          <p:nvPr>
            <p:ph idx="1"/>
          </p:nvPr>
        </p:nvSpPr>
        <p:spPr>
          <a:xfrm>
            <a:off x="4019107" y="2305138"/>
            <a:ext cx="7882270" cy="3931920"/>
          </a:xfrm>
        </p:spPr>
        <p:txBody>
          <a:bodyPr>
            <a:normAutofit/>
          </a:bodyPr>
          <a:lstStyle/>
          <a:p>
            <a:pPr lvl="0"/>
            <a:r>
              <a:rPr lang="en-GB" sz="2400" b="1" dirty="0">
                <a:latin typeface="Arial" panose="020B0604020202020204" pitchFamily="34" charset="0"/>
                <a:cs typeface="Arial" panose="020B0604020202020204" pitchFamily="34" charset="0"/>
              </a:rPr>
              <a:t>Oct 2022 - Jan 2023</a:t>
            </a:r>
            <a:r>
              <a:rPr lang="en-GB" sz="2400" dirty="0">
                <a:latin typeface="Arial" panose="020B0604020202020204" pitchFamily="34" charset="0"/>
                <a:cs typeface="Arial" panose="020B0604020202020204" pitchFamily="34" charset="0"/>
              </a:rPr>
              <a:t> – intro session and mentoring meetings focused on building authentic relationships, centred around mentor’s sense/experiences of under-representation and developing mentee’s practice</a:t>
            </a:r>
          </a:p>
          <a:p>
            <a:pPr lvl="0"/>
            <a:endParaRPr lang="en-GB" sz="2400" dirty="0">
              <a:latin typeface="Arial" panose="020B0604020202020204" pitchFamily="34" charset="0"/>
              <a:cs typeface="Arial" panose="020B0604020202020204" pitchFamily="34" charset="0"/>
            </a:endParaRPr>
          </a:p>
          <a:p>
            <a:pPr lvl="0"/>
            <a:r>
              <a:rPr lang="en-GB" sz="2400" b="1" dirty="0">
                <a:latin typeface="Arial" panose="020B0604020202020204" pitchFamily="34" charset="0"/>
                <a:cs typeface="Arial" panose="020B0604020202020204" pitchFamily="34" charset="0"/>
              </a:rPr>
              <a:t>Feb 2023 - Jun 2023</a:t>
            </a:r>
            <a:r>
              <a:rPr lang="en-GB" sz="2400" dirty="0">
                <a:latin typeface="Arial" panose="020B0604020202020204" pitchFamily="34" charset="0"/>
                <a:cs typeface="Arial" panose="020B0604020202020204" pitchFamily="34" charset="0"/>
              </a:rPr>
              <a:t> – meetings focused on co-developing proposals to develop academic personal tutoring institutionally, building on reverse mentoring learnings</a:t>
            </a:r>
          </a:p>
          <a:p>
            <a:endParaRPr lang="en-GB" dirty="0"/>
          </a:p>
        </p:txBody>
      </p:sp>
      <p:pic>
        <p:nvPicPr>
          <p:cNvPr id="4" name="Picture 3" descr=" two blue arrows – one pointing up, one pointing down">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76" y="2305138"/>
            <a:ext cx="3139206" cy="3139206"/>
          </a:xfrm>
          <a:prstGeom prst="rect">
            <a:avLst/>
          </a:prstGeom>
        </p:spPr>
      </p:pic>
    </p:spTree>
    <p:extLst>
      <p:ext uri="{BB962C8B-B14F-4D97-AF65-F5344CB8AC3E}">
        <p14:creationId xmlns:p14="http://schemas.microsoft.com/office/powerpoint/2010/main" val="140294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70" y="506013"/>
            <a:ext cx="10058400" cy="1371600"/>
          </a:xfrm>
        </p:spPr>
        <p:txBody>
          <a:bodyPr/>
          <a:lstStyle/>
          <a:p>
            <a:r>
              <a:rPr lang="en-GB" b="1" dirty="0">
                <a:latin typeface="Arial" panose="020B0604020202020204" pitchFamily="34" charset="0"/>
                <a:cs typeface="Arial" panose="020B0604020202020204" pitchFamily="34" charset="0"/>
              </a:rPr>
              <a:t>Call to action</a:t>
            </a:r>
          </a:p>
        </p:txBody>
      </p:sp>
      <p:sp>
        <p:nvSpPr>
          <p:cNvPr id="3" name="Content Placeholder 2"/>
          <p:cNvSpPr>
            <a:spLocks noGrp="1"/>
          </p:cNvSpPr>
          <p:nvPr>
            <p:ph idx="1"/>
          </p:nvPr>
        </p:nvSpPr>
        <p:spPr>
          <a:xfrm>
            <a:off x="505428" y="1860051"/>
            <a:ext cx="11185002" cy="4697911"/>
          </a:xfrm>
        </p:spPr>
        <p:txBody>
          <a:bodyPr>
            <a:noAutofit/>
          </a:bodyPr>
          <a:lstStyle/>
          <a:p>
            <a:r>
              <a:rPr lang="en-GB" sz="2800" dirty="0">
                <a:latin typeface="Arial" panose="020B0604020202020204" pitchFamily="34" charset="0"/>
                <a:cs typeface="Arial" panose="020B0604020202020204" pitchFamily="34" charset="0"/>
              </a:rPr>
              <a:t>There is power in creating communities with shared goals/visions</a:t>
            </a:r>
          </a:p>
          <a:p>
            <a:pPr lvl="1"/>
            <a:r>
              <a:rPr lang="en-GB" sz="2800" dirty="0">
                <a:latin typeface="Arial" panose="020B0604020202020204" pitchFamily="34" charset="0"/>
                <a:cs typeface="Arial" panose="020B0604020202020204" pitchFamily="34" charset="0"/>
              </a:rPr>
              <a:t>More chances to speak about who I am = becoming more comfortable with who I am</a:t>
            </a:r>
          </a:p>
          <a:p>
            <a:pPr lvl="1"/>
            <a:r>
              <a:rPr lang="en-GB" sz="2800" dirty="0">
                <a:latin typeface="Arial" panose="020B0604020202020204" pitchFamily="34" charset="0"/>
                <a:cs typeface="Arial" panose="020B0604020202020204" pitchFamily="34" charset="0"/>
              </a:rPr>
              <a:t>Sense of belonging and mattering to individual identity (micro)</a:t>
            </a:r>
          </a:p>
          <a:p>
            <a:pPr lvl="1"/>
            <a:r>
              <a:rPr lang="en-GB" sz="2800" dirty="0">
                <a:latin typeface="Arial" panose="020B0604020202020204" pitchFamily="34" charset="0"/>
                <a:cs typeface="Arial" panose="020B0604020202020204" pitchFamily="34" charset="0"/>
              </a:rPr>
              <a:t>Sense of belonging and mattering to/with staff body (</a:t>
            </a:r>
            <a:r>
              <a:rPr lang="en-GB" sz="2800" dirty="0" err="1">
                <a:latin typeface="Arial" panose="020B0604020202020204" pitchFamily="34" charset="0"/>
                <a:cs typeface="Arial" panose="020B0604020202020204" pitchFamily="34" charset="0"/>
              </a:rPr>
              <a:t>meso</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Build communities of under-representation and spaces/platforms for under-represented voices to lead on issues about them/affecting them </a:t>
            </a:r>
          </a:p>
          <a:p>
            <a:pPr lvl="1"/>
            <a:r>
              <a:rPr lang="en-GB" sz="2800" dirty="0">
                <a:latin typeface="Arial" panose="020B0604020202020204" pitchFamily="34" charset="0"/>
                <a:cs typeface="Arial" panose="020B0604020202020204" pitchFamily="34" charset="0"/>
              </a:rPr>
              <a:t>Sense of belonging and mattering to/with peer community (</a:t>
            </a:r>
            <a:r>
              <a:rPr lang="en-GB" sz="2800" dirty="0" err="1">
                <a:latin typeface="Arial" panose="020B0604020202020204" pitchFamily="34" charset="0"/>
                <a:cs typeface="Arial" panose="020B0604020202020204" pitchFamily="34" charset="0"/>
              </a:rPr>
              <a:t>meso</a:t>
            </a:r>
            <a:r>
              <a:rPr lang="en-GB" sz="2800" dirty="0">
                <a:latin typeface="Arial" panose="020B0604020202020204" pitchFamily="34" charset="0"/>
                <a:cs typeface="Arial" panose="020B0604020202020204" pitchFamily="34" charset="0"/>
              </a:rPr>
              <a:t>) – shared identities</a:t>
            </a:r>
          </a:p>
          <a:p>
            <a:pPr marL="457200" lvl="1" indent="0">
              <a:buNone/>
            </a:pPr>
            <a:endParaRPr lang="en-GB" sz="2800" dirty="0">
              <a:latin typeface="Arial" panose="020B0604020202020204" pitchFamily="34" charset="0"/>
              <a:cs typeface="Arial" panose="020B0604020202020204" pitchFamily="34" charset="0"/>
            </a:endParaRPr>
          </a:p>
        </p:txBody>
      </p:sp>
      <p:pic>
        <p:nvPicPr>
          <p:cNvPr id="5" name="Picture 4" descr="From The Pages of Love: Refuse To Let It Gr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3111" y="253052"/>
            <a:ext cx="2500252" cy="1624561"/>
          </a:xfrm>
          <a:prstGeom prst="rect">
            <a:avLst/>
          </a:prstGeom>
        </p:spPr>
      </p:pic>
    </p:spTree>
    <p:extLst>
      <p:ext uri="{BB962C8B-B14F-4D97-AF65-F5344CB8AC3E}">
        <p14:creationId xmlns:p14="http://schemas.microsoft.com/office/powerpoint/2010/main" val="317487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70" y="506013"/>
            <a:ext cx="10058400" cy="1371600"/>
          </a:xfrm>
        </p:spPr>
        <p:txBody>
          <a:bodyPr/>
          <a:lstStyle/>
          <a:p>
            <a:r>
              <a:rPr lang="en-GB" b="1" dirty="0">
                <a:latin typeface="Arial" panose="020B0604020202020204" pitchFamily="34" charset="0"/>
                <a:cs typeface="Arial" panose="020B0604020202020204" pitchFamily="34" charset="0"/>
              </a:rPr>
              <a:t>Our words matter!</a:t>
            </a:r>
          </a:p>
        </p:txBody>
      </p:sp>
      <p:sp>
        <p:nvSpPr>
          <p:cNvPr id="3" name="Content Placeholder 2"/>
          <p:cNvSpPr>
            <a:spLocks noGrp="1"/>
          </p:cNvSpPr>
          <p:nvPr>
            <p:ph idx="1"/>
          </p:nvPr>
        </p:nvSpPr>
        <p:spPr>
          <a:xfrm>
            <a:off x="505428" y="1860051"/>
            <a:ext cx="8760492" cy="4697911"/>
          </a:xfrm>
        </p:spPr>
        <p:txBody>
          <a:bodyPr>
            <a:noAutofit/>
          </a:bodyPr>
          <a:lstStyle/>
          <a:p>
            <a:r>
              <a:rPr lang="en-GB" sz="2500" dirty="0">
                <a:latin typeface="Arial" panose="020B0604020202020204" pitchFamily="34" charset="0"/>
                <a:cs typeface="Arial" panose="020B0604020202020204" pitchFamily="34" charset="0"/>
              </a:rPr>
              <a:t>Micro-communities of under-representation are sites of power</a:t>
            </a:r>
          </a:p>
          <a:p>
            <a:r>
              <a:rPr lang="en-GB" sz="2500" dirty="0">
                <a:latin typeface="Arial" panose="020B0604020202020204" pitchFamily="34" charset="0"/>
                <a:cs typeface="Arial" panose="020B0604020202020204" pitchFamily="34" charset="0"/>
              </a:rPr>
              <a:t>The more we share and discuss under-representation, the more we celebrate it – CHANGE THE NARRATIVE</a:t>
            </a:r>
          </a:p>
          <a:p>
            <a:r>
              <a:rPr lang="en-GB" sz="2500" dirty="0">
                <a:latin typeface="Arial" panose="020B0604020202020204" pitchFamily="34" charset="0"/>
                <a:cs typeface="Arial" panose="020B0604020202020204" pitchFamily="34" charset="0"/>
              </a:rPr>
              <a:t>Get students involved in research about them and for them</a:t>
            </a:r>
          </a:p>
          <a:p>
            <a:pPr lvl="1"/>
            <a:r>
              <a:rPr lang="en-GB" sz="2500" dirty="0">
                <a:latin typeface="Arial" panose="020B0604020202020204" pitchFamily="34" charset="0"/>
                <a:cs typeface="Arial" panose="020B0604020202020204" pitchFamily="34" charset="0"/>
              </a:rPr>
              <a:t>Sense of belonging and mattering to/within institution (macro)</a:t>
            </a:r>
          </a:p>
          <a:p>
            <a:r>
              <a:rPr lang="en-GB" sz="2500" dirty="0">
                <a:latin typeface="Arial" panose="020B0604020202020204" pitchFamily="34" charset="0"/>
                <a:cs typeface="Arial" panose="020B0604020202020204" pitchFamily="34" charset="0"/>
              </a:rPr>
              <a:t>Challenge “traditions” and be willing to try things out – putting strategy into action</a:t>
            </a:r>
          </a:p>
          <a:p>
            <a:pPr lvl="1"/>
            <a:r>
              <a:rPr lang="en-GB" sz="2500" dirty="0">
                <a:latin typeface="Arial" panose="020B0604020202020204" pitchFamily="34" charset="0"/>
                <a:cs typeface="Arial" panose="020B0604020202020204" pitchFamily="34" charset="0"/>
              </a:rPr>
              <a:t>Reverse mentoring provides one vehicle for this</a:t>
            </a:r>
          </a:p>
        </p:txBody>
      </p:sp>
      <p:pic>
        <p:nvPicPr>
          <p:cNvPr id="1026" name="Picture 2" descr="Fight The Power fist">
            <a:extLst>
              <a:ext uri="{FF2B5EF4-FFF2-40B4-BE49-F238E27FC236}">
                <a16:creationId xmlns:a16="http://schemas.microsoft.com/office/drawing/2014/main" id="{1D640699-11F1-F11D-0014-8C21B1F9A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8792" y="1860051"/>
            <a:ext cx="2802355" cy="43236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AB1234-6521-D030-3D20-EF3881FCDC61}"/>
              </a:ext>
            </a:extLst>
          </p:cNvPr>
          <p:cNvSpPr txBox="1"/>
          <p:nvPr/>
        </p:nvSpPr>
        <p:spPr>
          <a:xfrm>
            <a:off x="9104777" y="6189401"/>
            <a:ext cx="3087223" cy="461665"/>
          </a:xfrm>
          <a:prstGeom prst="rect">
            <a:avLst/>
          </a:prstGeom>
          <a:noFill/>
        </p:spPr>
        <p:txBody>
          <a:bodyPr wrap="square">
            <a:spAutoFit/>
          </a:bodyPr>
          <a:lstStyle/>
          <a:p>
            <a:r>
              <a:rPr lang="en-GB" sz="1200" dirty="0">
                <a:hlinkClick r:id="rId4"/>
              </a:rPr>
              <a:t>https://www.antiwarsongs.org/canzone.php?id=8105&amp;lang=en</a:t>
            </a:r>
            <a:r>
              <a:rPr lang="en-GB" sz="1200" dirty="0"/>
              <a:t> </a:t>
            </a:r>
          </a:p>
        </p:txBody>
      </p:sp>
    </p:spTree>
    <p:extLst>
      <p:ext uri="{BB962C8B-B14F-4D97-AF65-F5344CB8AC3E}">
        <p14:creationId xmlns:p14="http://schemas.microsoft.com/office/powerpoint/2010/main" val="170626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35313" y="646597"/>
            <a:ext cx="108155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charset="0"/>
                <a:ea typeface="Arial" charset="0"/>
                <a:cs typeface="Arial" charset="0"/>
              </a:rPr>
              <a:t>Thank you! Please connect with me …</a:t>
            </a:r>
          </a:p>
        </p:txBody>
      </p:sp>
      <p:sp>
        <p:nvSpPr>
          <p:cNvPr id="8" name="TextBox 7"/>
          <p:cNvSpPr txBox="1"/>
          <p:nvPr/>
        </p:nvSpPr>
        <p:spPr>
          <a:xfrm>
            <a:off x="1327669" y="5461783"/>
            <a:ext cx="4415408" cy="584775"/>
          </a:xfrm>
          <a:prstGeom prst="rect">
            <a:avLst/>
          </a:prstGeom>
          <a:noFill/>
        </p:spPr>
        <p:txBody>
          <a:bodyPr wrap="square" rtlCol="0">
            <a:spAutoFit/>
          </a:bodyPr>
          <a:lstStyle/>
          <a:p>
            <a:r>
              <a:rPr lang="en-GB" sz="3200" b="1" dirty="0"/>
              <a:t>@RachaelOConnor4 </a:t>
            </a:r>
            <a:endParaRPr lang="en-GB" sz="3200" dirty="0"/>
          </a:p>
        </p:txBody>
      </p:sp>
      <p:pic>
        <p:nvPicPr>
          <p:cNvPr id="9" name="Picture 8" descr="10 Days of Twitter #YSJ10DoT - Technology Enhanced Le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310" y="5317313"/>
            <a:ext cx="1074687" cy="873714"/>
          </a:xfrm>
          <a:prstGeom prst="rect">
            <a:avLst/>
          </a:prstGeom>
        </p:spPr>
      </p:pic>
      <p:sp>
        <p:nvSpPr>
          <p:cNvPr id="5" name="TextBox 4"/>
          <p:cNvSpPr txBox="1"/>
          <p:nvPr/>
        </p:nvSpPr>
        <p:spPr>
          <a:xfrm>
            <a:off x="7717970" y="5046284"/>
            <a:ext cx="3884883" cy="830997"/>
          </a:xfrm>
          <a:prstGeom prst="rect">
            <a:avLst/>
          </a:prstGeom>
          <a:noFill/>
        </p:spPr>
        <p:txBody>
          <a:bodyPr wrap="square" rtlCol="0">
            <a:spAutoFit/>
          </a:bodyPr>
          <a:lstStyle/>
          <a:p>
            <a:r>
              <a:rPr lang="en-GB" sz="2400" dirty="0"/>
              <a:t>Or good old fashioned e-mail: </a:t>
            </a:r>
            <a:r>
              <a:rPr lang="en-GB" sz="2400" b="1" dirty="0"/>
              <a:t>r.e.oconnor@leeds.ac.uk</a:t>
            </a:r>
          </a:p>
        </p:txBody>
      </p:sp>
      <p:pic>
        <p:nvPicPr>
          <p:cNvPr id="4" name="Picture 3" descr="Screenshot of Rachael's LinkedIn profile"/>
          <p:cNvPicPr>
            <a:picLocks noChangeAspect="1"/>
          </p:cNvPicPr>
          <p:nvPr/>
        </p:nvPicPr>
        <p:blipFill rotWithShape="1">
          <a:blip r:embed="rId4"/>
          <a:srcRect l="5182" t="30833" r="37864" b="24167"/>
          <a:stretch/>
        </p:blipFill>
        <p:spPr>
          <a:xfrm>
            <a:off x="2085974" y="1433510"/>
            <a:ext cx="7715249" cy="3429000"/>
          </a:xfrm>
          <a:prstGeom prst="rect">
            <a:avLst/>
          </a:prstGeom>
        </p:spPr>
      </p:pic>
    </p:spTree>
    <p:extLst>
      <p:ext uri="{BB962C8B-B14F-4D97-AF65-F5344CB8AC3E}">
        <p14:creationId xmlns:p14="http://schemas.microsoft.com/office/powerpoint/2010/main" val="355250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28" y="0"/>
            <a:ext cx="10058400" cy="1371600"/>
          </a:xfrm>
        </p:spPr>
        <p:txBody>
          <a:bodyPr>
            <a:normAutofit/>
          </a:bodyPr>
          <a:lstStyle/>
          <a:p>
            <a:r>
              <a:rPr lang="en-GB" sz="3200" b="1" dirty="0">
                <a:latin typeface="Arial" panose="020B0604020202020204" pitchFamily="34" charset="0"/>
                <a:cs typeface="Arial" panose="020B0604020202020204" pitchFamily="34" charset="0"/>
              </a:rPr>
              <a:t>Further resources relating to my work</a:t>
            </a:r>
          </a:p>
        </p:txBody>
      </p:sp>
      <p:sp>
        <p:nvSpPr>
          <p:cNvPr id="3" name="Content Placeholder 2"/>
          <p:cNvSpPr>
            <a:spLocks noGrp="1"/>
          </p:cNvSpPr>
          <p:nvPr>
            <p:ph idx="1"/>
          </p:nvPr>
        </p:nvSpPr>
        <p:spPr>
          <a:xfrm>
            <a:off x="308919" y="1050729"/>
            <a:ext cx="11677135" cy="5486400"/>
          </a:xfrm>
        </p:spPr>
        <p:txBody>
          <a:bodyPr>
            <a:noAutofit/>
          </a:bodyPr>
          <a:lstStyle/>
          <a:p>
            <a:pPr rtl="0">
              <a:buFont typeface="Arial" panose="020B0604020202020204" pitchFamily="34" charset="0"/>
              <a:buChar char="•"/>
            </a:pPr>
            <a:r>
              <a:rPr lang="en-GB" dirty="0">
                <a:latin typeface="Arial" panose="020B0604020202020204" pitchFamily="34" charset="0"/>
                <a:cs typeface="Arial" panose="020B0604020202020204" pitchFamily="34" charset="0"/>
              </a:rPr>
              <a:t>Challenging the ‘traditional’: how ‘micro-communities’ can bring about big change </a:t>
            </a:r>
            <a:r>
              <a:rPr lang="en-GB" dirty="0">
                <a:effectLst/>
                <a:latin typeface="Arial" panose="020B0604020202020204" pitchFamily="34" charset="0"/>
                <a:cs typeface="Arial" panose="020B0604020202020204" pitchFamily="34" charset="0"/>
                <a:hlinkClick r:id="rId3" tooltip="https://spotlight.leeds.ac.uk/world-changers/challenging-the-traditional/index.html"/>
              </a:rPr>
              <a:t>https://spotlight.leeds.ac.uk/world-changers/challenging-the-traditional/index.html</a:t>
            </a:r>
            <a:endParaRPr lang="en-GB" dirty="0">
              <a:latin typeface="Arial" panose="020B0604020202020204" pitchFamily="34" charset="0"/>
              <a:cs typeface="Arial" panose="020B0604020202020204" pitchFamily="34" charset="0"/>
            </a:endParaRPr>
          </a:p>
          <a:p>
            <a:pPr rtl="0">
              <a:buFont typeface="Arial" panose="020B0604020202020204" pitchFamily="34" charset="0"/>
              <a:buChar char="•"/>
            </a:pPr>
            <a:r>
              <a:rPr lang="en-GB" dirty="0">
                <a:latin typeface="Arial" panose="020B0604020202020204" pitchFamily="34" charset="0"/>
                <a:cs typeface="Arial" panose="020B0604020202020204" pitchFamily="34" charset="0"/>
              </a:rPr>
              <a:t>‘It makes me feel empowered and that we can make a difference’ Reverse mentoring between international students and staff in legal education </a:t>
            </a:r>
            <a:r>
              <a:rPr lang="en-GB" dirty="0">
                <a:effectLst/>
                <a:latin typeface="Arial" panose="020B0604020202020204" pitchFamily="34" charset="0"/>
                <a:cs typeface="Arial" panose="020B0604020202020204" pitchFamily="34" charset="0"/>
                <a:hlinkClick r:id="rId4" tooltip="https://ejle.eu/index.php/ejle/article/view/45"/>
              </a:rPr>
              <a:t>https://ejle.eu/index.php/EJLE/article/view/45</a:t>
            </a:r>
            <a:endParaRPr lang="en-GB" dirty="0">
              <a:latin typeface="Arial" panose="020B0604020202020204" pitchFamily="34" charset="0"/>
              <a:cs typeface="Arial" panose="020B0604020202020204" pitchFamily="34" charset="0"/>
            </a:endParaRPr>
          </a:p>
          <a:p>
            <a:pPr rtl="0">
              <a:buFont typeface="Arial" panose="020B0604020202020204" pitchFamily="34" charset="0"/>
              <a:buChar char="•"/>
            </a:pPr>
            <a:r>
              <a:rPr lang="en-GB" dirty="0">
                <a:latin typeface="Arial" panose="020B0604020202020204" pitchFamily="34" charset="0"/>
                <a:cs typeface="Arial" panose="020B0604020202020204" pitchFamily="34" charset="0"/>
              </a:rPr>
              <a:t>Supporting students to better support themselves through reverse mentoring: the power of positive staff/student relationships and authentic conversations in the law school </a:t>
            </a:r>
            <a:r>
              <a:rPr lang="en-GB" dirty="0">
                <a:effectLst/>
                <a:latin typeface="Arial" panose="020B0604020202020204" pitchFamily="34" charset="0"/>
                <a:cs typeface="Arial" panose="020B0604020202020204" pitchFamily="34" charset="0"/>
                <a:hlinkClick r:id="rId5" tooltip="https://www.tandfonline.com/doi/full/10.1080/03069400.2023.2206738"/>
              </a:rPr>
              <a:t>https://www.tandfonline.com/doi/full/10.1080/03069400.2023.2206738</a:t>
            </a:r>
            <a:endParaRPr lang="en-GB" dirty="0">
              <a:latin typeface="Arial" panose="020B0604020202020204" pitchFamily="34" charset="0"/>
              <a:cs typeface="Arial" panose="020B0604020202020204" pitchFamily="34" charset="0"/>
            </a:endParaRPr>
          </a:p>
          <a:p>
            <a:pPr rtl="0">
              <a:buFont typeface="Arial" panose="020B0604020202020204" pitchFamily="34" charset="0"/>
              <a:buChar char="•"/>
            </a:pPr>
            <a:r>
              <a:rPr lang="en-GB" dirty="0">
                <a:latin typeface="Arial" panose="020B0604020202020204" pitchFamily="34" charset="0"/>
                <a:cs typeface="Arial" panose="020B0604020202020204" pitchFamily="34" charset="0"/>
              </a:rPr>
              <a:t>Exploring academic personal tutoring in partnership with under-represented students </a:t>
            </a:r>
            <a:r>
              <a:rPr lang="en-GB" dirty="0">
                <a:effectLst/>
                <a:latin typeface="Arial" panose="020B0604020202020204" pitchFamily="34" charset="0"/>
                <a:cs typeface="Arial" panose="020B0604020202020204" pitchFamily="34" charset="0"/>
                <a:hlinkClick r:id="rId6" tooltip="https://teachingexcellence.leeds.ac.uk/exploring-academic-personal-tutoring-in-partnership-with-under-represented-students/"/>
              </a:rPr>
              <a:t>https://teachingexcellence.leeds.ac.uk/exploring-academic-personal-tutoring-in-partnership-with-under-represented-students/</a:t>
            </a:r>
            <a:endParaRPr lang="en-GB" dirty="0">
              <a:latin typeface="Arial" panose="020B0604020202020204" pitchFamily="34" charset="0"/>
              <a:cs typeface="Arial" panose="020B0604020202020204" pitchFamily="34" charset="0"/>
            </a:endParaRPr>
          </a:p>
          <a:p>
            <a:pPr rtl="0">
              <a:buFont typeface="Arial" panose="020B0604020202020204" pitchFamily="34" charset="0"/>
              <a:buChar char="•"/>
            </a:pPr>
            <a:r>
              <a:rPr lang="en-GB" dirty="0">
                <a:latin typeface="Arial" panose="020B0604020202020204" pitchFamily="34" charset="0"/>
                <a:cs typeface="Arial" panose="020B0604020202020204" pitchFamily="34" charset="0"/>
              </a:rPr>
              <a:t>LawCare and University of Leeds reverse mentoring project </a:t>
            </a:r>
            <a:r>
              <a:rPr lang="en-GB" dirty="0">
                <a:effectLst/>
                <a:latin typeface="Arial" panose="020B0604020202020204" pitchFamily="34" charset="0"/>
                <a:cs typeface="Arial" panose="020B0604020202020204" pitchFamily="34" charset="0"/>
                <a:hlinkClick r:id="rId7" tooltip="https://www.lawcare.org.uk/latest-news/reverse-mentoring-project/#:~:text=this%20scheme%20will%20see%20aspiring,wellbeing%20within%20participant%20law%20firms"/>
              </a:rPr>
              <a:t>https://www.lawcare.org.uk/latest-news/reverse-mentoring-project/#:~:text=This%20scheme%20will%20see%20aspiring,wellbeing%20within%20participant%20law%20firms</a:t>
            </a:r>
            <a:endParaRPr lang="en-GB" dirty="0">
              <a:effectLst/>
              <a:latin typeface="Arial" panose="020B0604020202020204" pitchFamily="34" charset="0"/>
              <a:cs typeface="Arial" panose="020B0604020202020204" pitchFamily="34" charset="0"/>
            </a:endParaRPr>
          </a:p>
          <a:p>
            <a:pPr rtl="0">
              <a:buFont typeface="Arial" panose="020B0604020202020204" pitchFamily="34" charset="0"/>
              <a:buChar char="•"/>
            </a:pPr>
            <a:r>
              <a:rPr lang="en-GB" dirty="0">
                <a:latin typeface="Arial" panose="020B0604020202020204" pitchFamily="34" charset="0"/>
                <a:cs typeface="Arial" panose="020B0604020202020204" pitchFamily="34" charset="0"/>
              </a:rPr>
              <a:t>Blogs on Times Higher Education website: </a:t>
            </a:r>
            <a:r>
              <a:rPr lang="en-GB" dirty="0">
                <a:latin typeface="Arial" panose="020B0604020202020204" pitchFamily="34" charset="0"/>
                <a:cs typeface="Arial" panose="020B0604020202020204" pitchFamily="34" charset="0"/>
                <a:hlinkClick r:id="rId8"/>
              </a:rPr>
              <a:t>https://www.timeshighereducation.com/campus/authors/rachael-oconnor</a:t>
            </a:r>
            <a:r>
              <a:rPr lang="en-GB" dirty="0">
                <a:latin typeface="Arial" panose="020B0604020202020204" pitchFamily="34" charset="0"/>
                <a:cs typeface="Arial" panose="020B0604020202020204" pitchFamily="34" charset="0"/>
              </a:rPr>
              <a:t> </a:t>
            </a:r>
          </a:p>
          <a:p>
            <a:pPr rtl="0">
              <a:buFont typeface="Arial" panose="020B0604020202020204" pitchFamily="34" charset="0"/>
              <a:buChar char="•"/>
            </a:pPr>
            <a:r>
              <a:rPr lang="en-GB" dirty="0" err="1">
                <a:latin typeface="Arial" panose="020B0604020202020204" pitchFamily="34" charset="0"/>
                <a:cs typeface="Arial" panose="020B0604020202020204" pitchFamily="34" charset="0"/>
              </a:rPr>
              <a:t>TedX</a:t>
            </a:r>
            <a:r>
              <a:rPr lang="en-GB">
                <a:latin typeface="Arial" panose="020B0604020202020204" pitchFamily="34" charset="0"/>
                <a:cs typeface="Arial" panose="020B0604020202020204" pitchFamily="34" charset="0"/>
              </a:rPr>
              <a:t> talk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9"/>
              </a:rPr>
              <a:t>https://www.youtube.com/watch?v=cVRcnwbo3kg</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27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08703" y="466969"/>
            <a:ext cx="1005643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What is reverse mentoring?</a:t>
            </a:r>
          </a:p>
        </p:txBody>
      </p:sp>
      <p:sp>
        <p:nvSpPr>
          <p:cNvPr id="2" name="Rectangle 1"/>
          <p:cNvSpPr/>
          <p:nvPr/>
        </p:nvSpPr>
        <p:spPr>
          <a:xfrm>
            <a:off x="308703" y="1322013"/>
            <a:ext cx="5638800" cy="504753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strike="noStrike" kern="1200" cap="none" spc="0" normalizeH="0" baseline="0" noProof="0" dirty="0">
                <a:ln>
                  <a:noFill/>
                </a:ln>
                <a:effectLst/>
                <a:uLnTx/>
                <a:uFillTx/>
                <a:latin typeface="Arial" panose="020B0604020202020204" pitchFamily="34" charset="0"/>
                <a:cs typeface="Arial" panose="020B0604020202020204" pitchFamily="34" charset="0"/>
              </a:rPr>
              <a:t>“a reciprocal and temporally stable relationship between a less experienced mentor providing specific expert knowledge and a more experienced mentee who wants to gain this knowledge … characterised by mutual trust and courtesy, it aims at facilitating learning and development of both the mentor and the mentee”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111111"/>
                </a:solidFill>
                <a:effectLst/>
                <a:uLnTx/>
                <a:uFillTx/>
                <a:latin typeface="Arial" panose="020B0604020202020204" pitchFamily="34" charset="0"/>
                <a:cs typeface="Arial" panose="020B0604020202020204" pitchFamily="34" charset="0"/>
              </a:rPr>
              <a:t>Zauchner-Studnicka</a:t>
            </a:r>
            <a:r>
              <a:rPr kumimoji="0" lang="en-GB" sz="14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 2017</a:t>
            </a:r>
          </a:p>
        </p:txBody>
      </p:sp>
      <p:pic>
        <p:nvPicPr>
          <p:cNvPr id="1026" name="Picture 2" descr="two people sitting and having a mentoring style conversation" title="Reverse ment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43087"/>
            <a:ext cx="5638800" cy="3171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5175771"/>
            <a:ext cx="5656263"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Source: </a:t>
            </a:r>
            <a:r>
              <a:rPr lang="en-GB" sz="1200" dirty="0">
                <a:latin typeface="Arial" panose="020B0604020202020204" pitchFamily="34" charset="0"/>
                <a:cs typeface="Arial" panose="020B0604020202020204" pitchFamily="34" charset="0"/>
                <a:hlinkClick r:id="rId4"/>
              </a:rPr>
              <a:t>https://ssir.org/articles/entry/how_reverse_mentoring_can_lead_to_more_equitable_workplaces</a:t>
            </a:r>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2844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28612" y="419997"/>
            <a:ext cx="10056439"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WHY REVERSE MENTORING?</a:t>
            </a:r>
          </a:p>
        </p:txBody>
      </p:sp>
      <p:sp>
        <p:nvSpPr>
          <p:cNvPr id="4" name="Content Placeholder 2"/>
          <p:cNvSpPr>
            <a:spLocks noGrp="1"/>
          </p:cNvSpPr>
          <p:nvPr>
            <p:ph idx="1"/>
          </p:nvPr>
        </p:nvSpPr>
        <p:spPr>
          <a:xfrm>
            <a:off x="643916" y="1532238"/>
            <a:ext cx="11033220" cy="5489795"/>
          </a:xfrm>
        </p:spPr>
        <p:txBody>
          <a:bodyPr>
            <a:normAutofit/>
          </a:bodyPr>
          <a:lstStyle/>
          <a:p>
            <a:r>
              <a:rPr lang="en-GB" sz="2400" dirty="0">
                <a:latin typeface="Arial" panose="020B0604020202020204" pitchFamily="34" charset="0"/>
                <a:cs typeface="Arial" panose="020B0604020202020204" pitchFamily="34" charset="0"/>
              </a:rPr>
              <a:t>Building on pilot study </a:t>
            </a:r>
            <a:r>
              <a:rPr lang="en-GB" dirty="0"/>
              <a:t>‘‘</a:t>
            </a:r>
            <a:r>
              <a:rPr lang="en-GB" i="1" dirty="0"/>
              <a:t>It makes me feel empowered and that we can make a difference’: Reverse mentoring between international students and staff in legal education</a:t>
            </a:r>
            <a:r>
              <a:rPr lang="en-GB" dirty="0"/>
              <a:t>’ (2022) European Journal of Legal Education 3(1), 95-126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Lack of ‘role models’ – important for representation</a:t>
            </a:r>
          </a:p>
          <a:p>
            <a:pPr lvl="1"/>
            <a:r>
              <a:rPr lang="en-GB" sz="2400" dirty="0">
                <a:latin typeface="Arial" panose="020B0604020202020204" pitchFamily="34" charset="0"/>
                <a:cs typeface="Arial" panose="020B0604020202020204" pitchFamily="34" charset="0"/>
              </a:rPr>
              <a:t>Need to develop understanding of </a:t>
            </a:r>
            <a:r>
              <a:rPr lang="en-GB" sz="2400" b="1" dirty="0">
                <a:latin typeface="Arial" panose="020B0604020202020204" pitchFamily="34" charset="0"/>
                <a:cs typeface="Arial" panose="020B0604020202020204" pitchFamily="34" charset="0"/>
              </a:rPr>
              <a:t>ALL staff </a:t>
            </a:r>
            <a:r>
              <a:rPr lang="en-GB" sz="2400" dirty="0">
                <a:latin typeface="Arial" panose="020B0604020202020204" pitchFamily="34" charset="0"/>
                <a:cs typeface="Arial" panose="020B0604020202020204" pitchFamily="34" charset="0"/>
              </a:rPr>
              <a:t>– not just the work of a few</a:t>
            </a:r>
          </a:p>
          <a:p>
            <a:r>
              <a:rPr lang="en-GB" sz="2400" dirty="0">
                <a:latin typeface="Arial" panose="020B0604020202020204" pitchFamily="34" charset="0"/>
                <a:cs typeface="Arial" panose="020B0604020202020204" pitchFamily="34" charset="0"/>
              </a:rPr>
              <a:t>Dual benefit – </a:t>
            </a:r>
            <a:r>
              <a:rPr lang="en-GB" sz="2400" b="1" dirty="0">
                <a:latin typeface="Arial" panose="020B0604020202020204" pitchFamily="34" charset="0"/>
                <a:cs typeface="Arial" panose="020B0604020202020204" pitchFamily="34" charset="0"/>
              </a:rPr>
              <a:t>reciprocity: </a:t>
            </a:r>
            <a:r>
              <a:rPr lang="en-GB" sz="2400" dirty="0">
                <a:latin typeface="Arial" panose="020B0604020202020204" pitchFamily="34" charset="0"/>
                <a:cs typeface="Arial" panose="020B0604020202020204" pitchFamily="34" charset="0"/>
              </a:rPr>
              <a:t>transformational opportunities for mentor and mentee </a:t>
            </a:r>
          </a:p>
          <a:p>
            <a:r>
              <a:rPr lang="en-GB" sz="2400" dirty="0">
                <a:latin typeface="Arial" panose="020B0604020202020204" pitchFamily="34" charset="0"/>
                <a:cs typeface="Arial" panose="020B0604020202020204" pitchFamily="34" charset="0"/>
              </a:rPr>
              <a:t>Empowering individuals: being heard, developing identity, increasing self-worth</a:t>
            </a:r>
          </a:p>
          <a:p>
            <a:r>
              <a:rPr lang="en-GB" sz="2400" dirty="0">
                <a:latin typeface="Arial" panose="020B0604020202020204" pitchFamily="34" charset="0"/>
                <a:cs typeface="Arial" panose="020B0604020202020204" pitchFamily="34" charset="0"/>
              </a:rPr>
              <a:t>Humanisation: breaking down power, hierarchies and finding common ground</a:t>
            </a:r>
          </a:p>
          <a:p>
            <a:r>
              <a:rPr lang="en-GB" sz="2400" b="1" dirty="0">
                <a:latin typeface="Arial" panose="020B0604020202020204" pitchFamily="34" charset="0"/>
                <a:cs typeface="Arial" panose="020B0604020202020204" pitchFamily="34" charset="0"/>
              </a:rPr>
              <a:t>Missing piece = co-design and inclusion of student voices and clear goal/outcome to tackle criticisms of reverse mentoring as an intervention</a:t>
            </a:r>
          </a:p>
        </p:txBody>
      </p:sp>
    </p:spTree>
    <p:extLst>
      <p:ext uri="{BB962C8B-B14F-4D97-AF65-F5344CB8AC3E}">
        <p14:creationId xmlns:p14="http://schemas.microsoft.com/office/powerpoint/2010/main" val="269965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23" y="400810"/>
            <a:ext cx="11125200" cy="1371600"/>
          </a:xfrm>
        </p:spPr>
        <p:txBody>
          <a:bodyPr>
            <a:normAutofit fontScale="90000"/>
          </a:bodyPr>
          <a:lstStyle/>
          <a:p>
            <a:r>
              <a:rPr lang="en-GB" b="1" dirty="0">
                <a:latin typeface="Arial" panose="020B0604020202020204" pitchFamily="34" charset="0"/>
                <a:cs typeface="Arial" panose="020B0604020202020204" pitchFamily="34" charset="0"/>
              </a:rPr>
              <a:t>WHY ACADEMIC PERSONAL TUTORING?</a:t>
            </a:r>
          </a:p>
        </p:txBody>
      </p:sp>
      <p:sp>
        <p:nvSpPr>
          <p:cNvPr id="3" name="Content Placeholder 2"/>
          <p:cNvSpPr>
            <a:spLocks noGrp="1"/>
          </p:cNvSpPr>
          <p:nvPr>
            <p:ph idx="1"/>
          </p:nvPr>
        </p:nvSpPr>
        <p:spPr>
          <a:xfrm>
            <a:off x="1066800" y="2103119"/>
            <a:ext cx="6048375" cy="4554855"/>
          </a:xfrm>
        </p:spPr>
        <p:txBody>
          <a:bodyPr>
            <a:normAutofit fontScale="92500"/>
          </a:bodyPr>
          <a:lstStyle/>
          <a:p>
            <a:r>
              <a:rPr lang="en-GB" sz="2400" dirty="0">
                <a:latin typeface="Arial" panose="020B0604020202020204" pitchFamily="34" charset="0"/>
                <a:cs typeface="Arial" panose="020B0604020202020204" pitchFamily="34" charset="0"/>
              </a:rPr>
              <a:t>All of the aforementioned factors may be desirable - authenticity and mattering (</a:t>
            </a:r>
            <a:r>
              <a:rPr lang="en-GB" sz="2400" dirty="0" err="1">
                <a:latin typeface="Arial" panose="020B0604020202020204" pitchFamily="34" charset="0"/>
                <a:cs typeface="Arial" panose="020B0604020202020204" pitchFamily="34" charset="0"/>
              </a:rPr>
              <a:t>Gravett</a:t>
            </a:r>
            <a:r>
              <a:rPr lang="en-GB" sz="2400" dirty="0">
                <a:latin typeface="Arial" panose="020B0604020202020204" pitchFamily="34" charset="0"/>
                <a:cs typeface="Arial" panose="020B0604020202020204" pitchFamily="34" charset="0"/>
              </a:rPr>
              <a:t> and </a:t>
            </a:r>
            <a:r>
              <a:rPr lang="en-GB" sz="2400" dirty="0" err="1">
                <a:latin typeface="Arial" panose="020B0604020202020204" pitchFamily="34" charset="0"/>
                <a:cs typeface="Arial" panose="020B0604020202020204" pitchFamily="34" charset="0"/>
              </a:rPr>
              <a:t>Winstone</a:t>
            </a:r>
            <a:r>
              <a:rPr lang="en-GB" sz="2400" dirty="0">
                <a:latin typeface="Arial" panose="020B0604020202020204" pitchFamily="34" charset="0"/>
                <a:cs typeface="Arial" panose="020B0604020202020204" pitchFamily="34" charset="0"/>
              </a:rPr>
              <a:t>, 2022); care (Yale, 2019)</a:t>
            </a:r>
          </a:p>
          <a:p>
            <a:r>
              <a:rPr lang="en-GB" sz="2400" dirty="0">
                <a:latin typeface="Arial" panose="020B0604020202020204" pitchFamily="34" charset="0"/>
                <a:cs typeface="Arial" panose="020B0604020202020204" pitchFamily="34" charset="0"/>
              </a:rPr>
              <a:t>All academics as tutors: abstract training may not be sufficient; deeper learning needed</a:t>
            </a:r>
          </a:p>
          <a:p>
            <a:r>
              <a:rPr lang="en-GB" sz="2400" dirty="0">
                <a:latin typeface="Arial" panose="020B0604020202020204" pitchFamily="34" charset="0"/>
                <a:cs typeface="Arial" panose="020B0604020202020204" pitchFamily="34" charset="0"/>
              </a:rPr>
              <a:t>APT growing in importance since pandemic?</a:t>
            </a:r>
          </a:p>
          <a:p>
            <a:r>
              <a:rPr lang="en-GB" sz="2400" dirty="0">
                <a:latin typeface="Arial" panose="020B0604020202020204" pitchFamily="34" charset="0"/>
                <a:cs typeface="Arial" panose="020B0604020202020204" pitchFamily="34" charset="0"/>
              </a:rPr>
              <a:t>Often badged as ‘student led’ – but how?</a:t>
            </a:r>
          </a:p>
          <a:p>
            <a:r>
              <a:rPr lang="en-GB" sz="2400" dirty="0">
                <a:latin typeface="Arial" panose="020B0604020202020204" pitchFamily="34" charset="0"/>
                <a:cs typeface="Arial" panose="020B0604020202020204" pitchFamily="34" charset="0"/>
              </a:rPr>
              <a:t>May be the only meaningful 1-to-1 relationship staff and student have opportunity to create </a:t>
            </a:r>
          </a:p>
          <a:p>
            <a:endParaRPr lang="en-GB" dirty="0"/>
          </a:p>
        </p:txBody>
      </p:sp>
      <p:pic>
        <p:nvPicPr>
          <p:cNvPr id="4" name="Picture 3" descr="cartoon image of two people discussing and sharing books/letters at a desk (a potential tutoring scenari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2620682"/>
            <a:ext cx="4586812" cy="3024186"/>
          </a:xfrm>
          <a:prstGeom prst="rect">
            <a:avLst/>
          </a:prstGeom>
        </p:spPr>
      </p:pic>
    </p:spTree>
    <p:extLst>
      <p:ext uri="{BB962C8B-B14F-4D97-AF65-F5344CB8AC3E}">
        <p14:creationId xmlns:p14="http://schemas.microsoft.com/office/powerpoint/2010/main" val="409553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12B6E-2F7A-B9C8-D12B-20AFFD415FA4}"/>
              </a:ext>
              <a:ext uri="{C183D7F6-B498-43B3-948B-1728B52AA6E4}">
                <adec:decorative xmlns:adec="http://schemas.microsoft.com/office/drawing/2017/decorative" val="0"/>
              </a:ext>
            </a:extLst>
          </p:cNvPr>
          <p:cNvSpPr txBox="1">
            <a:spLocks noGrp="1"/>
          </p:cNvSpPr>
          <p:nvPr>
            <p:ph type="title" idx="4294967295"/>
          </p:nvPr>
        </p:nvSpPr>
        <p:spPr>
          <a:xfrm>
            <a:off x="995363" y="780534"/>
            <a:ext cx="6096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Phase 1</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995363" y="1631632"/>
            <a:ext cx="10058400" cy="4972367"/>
          </a:xfrm>
        </p:spPr>
        <p:txBody>
          <a:bodyPr>
            <a:normAutofit fontScale="92500" lnSpcReduction="20000"/>
          </a:bodyPr>
          <a:lstStyle/>
          <a:p>
            <a:pPr marL="0" indent="0">
              <a:buNone/>
            </a:pPr>
            <a:r>
              <a:rPr lang="en-GB" sz="4400" dirty="0">
                <a:latin typeface="Arial" panose="020B0604020202020204" pitchFamily="34" charset="0"/>
                <a:cs typeface="Arial" panose="020B0604020202020204" pitchFamily="34" charset="0"/>
              </a:rPr>
              <a:t>Co-design staff/student reverse mentoring scheme targeting ‘under-represented’ students and development of academic personal tutoring (APT) with research team of 15 ‘under-represented’ students (self-identification)</a:t>
            </a:r>
          </a:p>
          <a:p>
            <a:pPr marL="0" indent="0">
              <a:buNone/>
            </a:pPr>
            <a:endParaRPr lang="en-GB" sz="4400" b="1" dirty="0">
              <a:latin typeface="Arial" panose="020B0604020202020204" pitchFamily="34" charset="0"/>
              <a:cs typeface="Arial" panose="020B0604020202020204" pitchFamily="34" charset="0"/>
            </a:endParaRPr>
          </a:p>
          <a:p>
            <a:pPr marL="0" indent="0">
              <a:buNone/>
            </a:pPr>
            <a:r>
              <a:rPr lang="en-GB" sz="4400" b="1" dirty="0">
                <a:latin typeface="Arial" panose="020B0604020202020204" pitchFamily="34" charset="0"/>
                <a:cs typeface="Arial" panose="020B0604020202020204" pitchFamily="34" charset="0"/>
              </a:rPr>
              <a:t>Started with one question: </a:t>
            </a:r>
            <a:r>
              <a:rPr lang="en-GB" sz="4400" dirty="0">
                <a:latin typeface="Arial" panose="020B0604020202020204" pitchFamily="34" charset="0"/>
                <a:cs typeface="Arial" panose="020B0604020202020204" pitchFamily="34" charset="0"/>
              </a:rPr>
              <a:t>Do you identify as under-represented? Me too …</a:t>
            </a:r>
          </a:p>
          <a:p>
            <a:endParaRPr lang="en-GB" dirty="0"/>
          </a:p>
        </p:txBody>
      </p:sp>
    </p:spTree>
    <p:extLst>
      <p:ext uri="{BB962C8B-B14F-4D97-AF65-F5344CB8AC3E}">
        <p14:creationId xmlns:p14="http://schemas.microsoft.com/office/powerpoint/2010/main" val="119596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5" y="246528"/>
            <a:ext cx="11679085" cy="1371600"/>
          </a:xfrm>
        </p:spPr>
        <p:txBody>
          <a:bodyPr>
            <a:normAutofit fontScale="90000"/>
          </a:bodyPr>
          <a:lstStyle/>
          <a:p>
            <a:r>
              <a:rPr lang="en-GB" b="1" dirty="0">
                <a:latin typeface="Arial" panose="020B0604020202020204" pitchFamily="34" charset="0"/>
                <a:cs typeface="Arial" panose="020B0604020202020204" pitchFamily="34" charset="0"/>
              </a:rPr>
              <a:t>EXAMPLES OF UNDER-REPRESENTATION IN THE STUDENT TEAM</a:t>
            </a:r>
          </a:p>
        </p:txBody>
      </p:sp>
      <p:sp>
        <p:nvSpPr>
          <p:cNvPr id="3" name="Content Placeholder 2"/>
          <p:cNvSpPr>
            <a:spLocks noGrp="1"/>
          </p:cNvSpPr>
          <p:nvPr>
            <p:ph idx="1"/>
          </p:nvPr>
        </p:nvSpPr>
        <p:spPr>
          <a:xfrm>
            <a:off x="500642" y="1570658"/>
            <a:ext cx="3258358" cy="5030655"/>
          </a:xfrm>
          <a:solidFill>
            <a:srgbClr val="92D050"/>
          </a:solidFill>
        </p:spPr>
        <p:txBody>
          <a:bodyPr>
            <a:noAutofit/>
          </a:bodyPr>
          <a:lstStyle/>
          <a:p>
            <a:pPr>
              <a:buFont typeface="Arial" panose="020B0604020202020204" pitchFamily="34" charset="0"/>
              <a:buChar char="•"/>
            </a:pPr>
            <a:r>
              <a:rPr lang="en-GB" sz="1700" dirty="0">
                <a:latin typeface="Arial" panose="020B0604020202020204" pitchFamily="34" charset="0"/>
                <a:cs typeface="Arial" panose="020B0604020202020204" pitchFamily="34" charset="0"/>
              </a:rPr>
              <a:t>between countries &amp; cultures</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mature student</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outsider</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transgender man</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learning difficulties</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dyslexia</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ex-offender</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LGBTQU+</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being 'the odd one out‘</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working-class </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disabled student</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hearing loss &amp; deafness</a:t>
            </a:r>
          </a:p>
          <a:p>
            <a:pPr>
              <a:buFont typeface="Arial" panose="020B0604020202020204" pitchFamily="34" charset="0"/>
              <a:buChar char="•"/>
            </a:pPr>
            <a:r>
              <a:rPr lang="en-GB" sz="1700" dirty="0">
                <a:latin typeface="Arial" panose="020B0604020202020204" pitchFamily="34" charset="0"/>
                <a:cs typeface="Arial" panose="020B0604020202020204" pitchFamily="34" charset="0"/>
              </a:rPr>
              <a:t>not a typical student</a:t>
            </a:r>
          </a:p>
          <a:p>
            <a:pPr>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Rectangle 3"/>
          <p:cNvSpPr/>
          <p:nvPr/>
        </p:nvSpPr>
        <p:spPr>
          <a:xfrm>
            <a:off x="3949927" y="1554524"/>
            <a:ext cx="3883434" cy="5062924"/>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isolation</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self-doubt</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middle-class/highly academic language</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Inadequacy</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doubts as to my capabilities </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fears of sounding different</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‘stupid’</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needing a job to pay for essentials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invisibility</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South American</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first language is Spanish</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find it hard to connect</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feel invisible</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woman in STEM</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ethnicity</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"others“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Latino/Hispanic students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doesn’t identify with binary gender</a:t>
            </a:r>
          </a:p>
        </p:txBody>
      </p:sp>
      <p:sp>
        <p:nvSpPr>
          <p:cNvPr id="6" name="Rectangle 5"/>
          <p:cNvSpPr/>
          <p:nvPr/>
        </p:nvSpPr>
        <p:spPr>
          <a:xfrm>
            <a:off x="7985761" y="1554524"/>
            <a:ext cx="3850639" cy="5062924"/>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low-income household</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raised by a single mother</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completely financially independent</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no support or 'safety blanket‘</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black woman</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not from the UK</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upbringing</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cultural dysphoria</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hardships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British Pakistani</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child of immigrants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students of colour</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'posh', white &amp; middle class students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out of place</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I do not fit in</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worry for fellow black students</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oldest student on my course</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feeling out of place</a:t>
            </a:r>
          </a:p>
        </p:txBody>
      </p:sp>
    </p:spTree>
    <p:extLst>
      <p:ext uri="{BB962C8B-B14F-4D97-AF65-F5344CB8AC3E}">
        <p14:creationId xmlns:p14="http://schemas.microsoft.com/office/powerpoint/2010/main" val="390671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29" y="164851"/>
            <a:ext cx="11657798" cy="1371600"/>
          </a:xfrm>
        </p:spPr>
        <p:txBody>
          <a:bodyPr>
            <a:normAutofit fontScale="90000"/>
          </a:bodyPr>
          <a:lstStyle/>
          <a:p>
            <a:r>
              <a:rPr lang="en-GB" b="1" dirty="0">
                <a:latin typeface="Arial" panose="020B0604020202020204" pitchFamily="34" charset="0"/>
                <a:cs typeface="Arial" panose="020B0604020202020204" pitchFamily="34" charset="0"/>
              </a:rPr>
              <a:t>UNDER-REPRESENTATION IN THE TEAM</a:t>
            </a:r>
            <a:endParaRPr lang="en-GB" dirty="0"/>
          </a:p>
        </p:txBody>
      </p:sp>
      <p:sp>
        <p:nvSpPr>
          <p:cNvPr id="3" name="Content Placeholder 2"/>
          <p:cNvSpPr>
            <a:spLocks noGrp="1"/>
          </p:cNvSpPr>
          <p:nvPr>
            <p:ph idx="1"/>
          </p:nvPr>
        </p:nvSpPr>
        <p:spPr>
          <a:xfrm>
            <a:off x="316029" y="1272540"/>
            <a:ext cx="3615891" cy="5355312"/>
          </a:xfrm>
          <a:solidFill>
            <a:schemeClr val="accent4">
              <a:lumMod val="20000"/>
              <a:lumOff val="80000"/>
            </a:schemeClr>
          </a:solidFill>
        </p:spPr>
        <p:txBody>
          <a:bodyPr>
            <a:noAutofit/>
          </a:bodyPr>
          <a:lstStyle/>
          <a:p>
            <a:pPr>
              <a:buFont typeface="Arial" panose="020B0604020202020204" pitchFamily="34" charset="0"/>
              <a:buChar char="•"/>
            </a:pPr>
            <a:r>
              <a:rPr lang="en-GB" dirty="0">
                <a:latin typeface="Arial" panose="020B0604020202020204" pitchFamily="34" charset="0"/>
                <a:cs typeface="Arial" panose="020B0604020202020204" pitchFamily="34" charset="0"/>
              </a:rPr>
              <a:t>they/them pronouns</a:t>
            </a:r>
          </a:p>
          <a:p>
            <a:pPr>
              <a:buFont typeface="Arial" panose="020B0604020202020204" pitchFamily="34" charset="0"/>
              <a:buChar char="•"/>
            </a:pPr>
            <a:r>
              <a:rPr lang="en-GB" dirty="0" err="1">
                <a:latin typeface="Arial" panose="020B0604020202020204" pitchFamily="34" charset="0"/>
                <a:cs typeface="Arial" panose="020B0604020202020204" pitchFamily="34" charset="0"/>
              </a:rPr>
              <a:t>mis</a:t>
            </a:r>
            <a:r>
              <a:rPr lang="en-GB" dirty="0">
                <a:latin typeface="Arial" panose="020B0604020202020204" pitchFamily="34" charset="0"/>
                <a:cs typeface="Arial" panose="020B0604020202020204" pitchFamily="34" charset="0"/>
              </a:rPr>
              <a:t>-gendered and wrongly referred to</a:t>
            </a:r>
          </a:p>
          <a:p>
            <a:pPr>
              <a:buFont typeface="Arial" panose="020B0604020202020204" pitchFamily="34" charset="0"/>
              <a:buChar char="•"/>
            </a:pPr>
            <a:r>
              <a:rPr lang="en-GB" dirty="0">
                <a:latin typeface="Arial" panose="020B0604020202020204" pitchFamily="34" charset="0"/>
                <a:cs typeface="Arial" panose="020B0604020202020204" pitchFamily="34" charset="0"/>
              </a:rPr>
              <a:t>grouped into ‘men &amp; women’</a:t>
            </a:r>
          </a:p>
          <a:p>
            <a:pPr>
              <a:buFont typeface="Arial" panose="020B0604020202020204" pitchFamily="34" charset="0"/>
              <a:buChar char="•"/>
            </a:pPr>
            <a:r>
              <a:rPr lang="en-GB" dirty="0">
                <a:latin typeface="Arial" panose="020B0604020202020204" pitchFamily="34" charset="0"/>
                <a:cs typeface="Arial" panose="020B0604020202020204" pitchFamily="34" charset="0"/>
              </a:rPr>
              <a:t>feel uncomfortable &amp; excluded</a:t>
            </a:r>
          </a:p>
          <a:p>
            <a:pPr>
              <a:buFont typeface="Arial" panose="020B0604020202020204" pitchFamily="34" charset="0"/>
              <a:buChar char="•"/>
            </a:pPr>
            <a:r>
              <a:rPr lang="en-GB" dirty="0">
                <a:latin typeface="Arial" panose="020B0604020202020204" pitchFamily="34" charset="0"/>
                <a:cs typeface="Arial" panose="020B0604020202020204" pitchFamily="34" charset="0"/>
              </a:rPr>
              <a:t>small &amp; unacknowledged group</a:t>
            </a:r>
          </a:p>
          <a:p>
            <a:pPr>
              <a:buFont typeface="Arial" panose="020B0604020202020204" pitchFamily="34" charset="0"/>
              <a:buChar char="•"/>
            </a:pPr>
            <a:r>
              <a:rPr lang="en-GB" dirty="0">
                <a:latin typeface="Arial" panose="020B0604020202020204" pitchFamily="34" charset="0"/>
                <a:cs typeface="Arial" panose="020B0604020202020204" pitchFamily="34" charset="0"/>
              </a:rPr>
              <a:t>imposter syndrome</a:t>
            </a:r>
          </a:p>
          <a:p>
            <a:pPr>
              <a:buFont typeface="Arial" panose="020B0604020202020204" pitchFamily="34" charset="0"/>
              <a:buChar char="•"/>
            </a:pPr>
            <a:r>
              <a:rPr lang="en-GB" dirty="0">
                <a:latin typeface="Arial" panose="020B0604020202020204" pitchFamily="34" charset="0"/>
                <a:cs typeface="Arial" panose="020B0604020202020204" pitchFamily="34" charset="0"/>
              </a:rPr>
              <a:t>Vietnamese</a:t>
            </a:r>
          </a:p>
          <a:p>
            <a:pPr>
              <a:buFont typeface="Arial" panose="020B0604020202020204" pitchFamily="34" charset="0"/>
              <a:buChar char="•"/>
            </a:pPr>
            <a:r>
              <a:rPr lang="en-GB" dirty="0">
                <a:latin typeface="Arial" panose="020B0604020202020204" pitchFamily="34" charset="0"/>
                <a:cs typeface="Arial" panose="020B0604020202020204" pitchFamily="34" charset="0"/>
              </a:rPr>
              <a:t>Asian students</a:t>
            </a:r>
          </a:p>
          <a:p>
            <a:pPr>
              <a:buFont typeface="Arial" panose="020B0604020202020204" pitchFamily="34" charset="0"/>
              <a:buChar char="•"/>
            </a:pPr>
            <a:r>
              <a:rPr lang="en-GB" dirty="0">
                <a:latin typeface="Arial" panose="020B0604020202020204" pitchFamily="34" charset="0"/>
                <a:cs typeface="Arial" panose="020B0604020202020204" pitchFamily="34" charset="0"/>
              </a:rPr>
              <a:t>treated as homogeneous</a:t>
            </a:r>
          </a:p>
          <a:p>
            <a:pPr>
              <a:buFont typeface="Arial" panose="020B0604020202020204" pitchFamily="34" charset="0"/>
              <a:buChar char="•"/>
            </a:pPr>
            <a:r>
              <a:rPr lang="en-GB" dirty="0">
                <a:latin typeface="Arial" panose="020B0604020202020204" pitchFamily="34" charset="0"/>
                <a:cs typeface="Arial" panose="020B0604020202020204" pitchFamily="34" charset="0"/>
              </a:rPr>
              <a:t>history of colonisation</a:t>
            </a:r>
          </a:p>
          <a:p>
            <a:pPr>
              <a:buFont typeface="Arial" panose="020B0604020202020204" pitchFamily="34" charset="0"/>
              <a:buChar char="•"/>
            </a:pPr>
            <a:r>
              <a:rPr lang="en-GB" dirty="0">
                <a:latin typeface="Arial" panose="020B0604020202020204" pitchFamily="34" charset="0"/>
                <a:cs typeface="Arial" panose="020B0604020202020204" pitchFamily="34" charset="0"/>
              </a:rPr>
              <a:t>difficult to accommodate</a:t>
            </a:r>
          </a:p>
          <a:p>
            <a:pPr>
              <a:buFont typeface="Arial" panose="020B0604020202020204" pitchFamily="34" charset="0"/>
              <a:buChar char="•"/>
            </a:pPr>
            <a:r>
              <a:rPr lang="en-GB" dirty="0">
                <a:latin typeface="Arial" panose="020B0604020202020204" pitchFamily="34" charset="0"/>
                <a:cs typeface="Arial" panose="020B0604020202020204" pitchFamily="34" charset="0"/>
              </a:rPr>
              <a:t>name incorrect in university email</a:t>
            </a:r>
          </a:p>
        </p:txBody>
      </p:sp>
      <p:sp>
        <p:nvSpPr>
          <p:cNvPr id="9" name="Rectangle 8"/>
          <p:cNvSpPr/>
          <p:nvPr/>
        </p:nvSpPr>
        <p:spPr>
          <a:xfrm>
            <a:off x="4129152" y="1272540"/>
            <a:ext cx="3671844" cy="5355312"/>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choose not to drink</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limits opportunities for socialising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History not a very diverse field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easy to feel out of place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first in my family to go to university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disabled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working-class (from Dewsbury)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mature student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commuter student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hard to feel like you fit in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race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religion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single household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working class background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BAME and Muslim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returned to study at fifty-nine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few opportunities for socialising </a:t>
            </a:r>
          </a:p>
        </p:txBody>
      </p:sp>
      <p:sp>
        <p:nvSpPr>
          <p:cNvPr id="5" name="Rectangle 4"/>
          <p:cNvSpPr/>
          <p:nvPr/>
        </p:nvSpPr>
        <p:spPr>
          <a:xfrm>
            <a:off x="8069926" y="1272540"/>
            <a:ext cx="3634971" cy="5355312"/>
          </a:xfrm>
          <a:prstGeom prst="rect">
            <a:avLst/>
          </a:prstGeom>
          <a:solidFill>
            <a:srgbClr val="92D050"/>
          </a:solid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international student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socio-economic background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Low Participation Neighbourhood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Free School Meal recipient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ashamed of my accent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lack of understanding of academia &amp; work</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out of depth</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struggled with sense of belonging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difficult to find people who can relate to me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lack of visibility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deprived areas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Northeast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one of few people of colour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ethnic minority background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South Asian Muslim</a:t>
            </a:r>
          </a:p>
        </p:txBody>
      </p:sp>
    </p:spTree>
    <p:extLst>
      <p:ext uri="{BB962C8B-B14F-4D97-AF65-F5344CB8AC3E}">
        <p14:creationId xmlns:p14="http://schemas.microsoft.com/office/powerpoint/2010/main" val="293599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99" y="642594"/>
            <a:ext cx="11300223" cy="1371600"/>
          </a:xfrm>
        </p:spPr>
        <p:txBody>
          <a:bodyPr>
            <a:normAutofit/>
          </a:bodyPr>
          <a:lstStyle/>
          <a:p>
            <a:r>
              <a:rPr lang="en-GB" sz="4000" b="1" dirty="0">
                <a:latin typeface="Arial" panose="020B0604020202020204" pitchFamily="34" charset="0"/>
                <a:cs typeface="Arial" panose="020B0604020202020204" pitchFamily="34" charset="0"/>
              </a:rPr>
              <a:t>WELLNESS THROUGH PARTNERSHIP </a:t>
            </a:r>
          </a:p>
        </p:txBody>
      </p:sp>
      <p:sp>
        <p:nvSpPr>
          <p:cNvPr id="3" name="Content Placeholder 2"/>
          <p:cNvSpPr>
            <a:spLocks noGrp="1"/>
          </p:cNvSpPr>
          <p:nvPr>
            <p:ph idx="1"/>
          </p:nvPr>
        </p:nvSpPr>
        <p:spPr>
          <a:xfrm>
            <a:off x="341194" y="2103120"/>
            <a:ext cx="8917106" cy="4529692"/>
          </a:xfrm>
        </p:spPr>
        <p:txBody>
          <a:bodyPr>
            <a:noAutofit/>
          </a:bodyPr>
          <a:lstStyle/>
          <a:p>
            <a:r>
              <a:rPr lang="en-GB" sz="2000" b="1" dirty="0">
                <a:latin typeface="Arial" panose="020B0604020202020204" pitchFamily="34" charset="0"/>
                <a:cs typeface="Arial" panose="020B0604020202020204" pitchFamily="34" charset="0"/>
              </a:rPr>
              <a:t>Autonomy</a:t>
            </a:r>
          </a:p>
          <a:p>
            <a:pPr lvl="1"/>
            <a:r>
              <a:rPr lang="en-GB" sz="2000" dirty="0">
                <a:latin typeface="Arial" panose="020B0604020202020204" pitchFamily="34" charset="0"/>
                <a:cs typeface="Arial" panose="020B0604020202020204" pitchFamily="34" charset="0"/>
              </a:rPr>
              <a:t>Set up of co-creation work: choice, freedom, creativity, self-direction</a:t>
            </a:r>
          </a:p>
          <a:p>
            <a:pPr lvl="1"/>
            <a:r>
              <a:rPr lang="en-GB" sz="2000" dirty="0">
                <a:latin typeface="Arial" panose="020B0604020202020204" pitchFamily="34" charset="0"/>
                <a:cs typeface="Arial" panose="020B0604020202020204" pitchFamily="34" charset="0"/>
              </a:rPr>
              <a:t>Strength of own voice/views</a:t>
            </a:r>
          </a:p>
          <a:p>
            <a:pPr lvl="1"/>
            <a:r>
              <a:rPr lang="en-GB" sz="2000" dirty="0">
                <a:latin typeface="Arial" panose="020B0604020202020204" pitchFamily="34" charset="0"/>
                <a:cs typeface="Arial" panose="020B0604020202020204" pitchFamily="34" charset="0"/>
              </a:rPr>
              <a:t>Space to develop identity/values and integrate project values - alignment</a:t>
            </a:r>
          </a:p>
          <a:p>
            <a:r>
              <a:rPr lang="en-GB" sz="2000" b="1" dirty="0">
                <a:latin typeface="Arial" panose="020B0604020202020204" pitchFamily="34" charset="0"/>
                <a:cs typeface="Arial" panose="020B0604020202020204" pitchFamily="34" charset="0"/>
              </a:rPr>
              <a:t>Relatedness</a:t>
            </a:r>
          </a:p>
          <a:p>
            <a:pPr lvl="1"/>
            <a:r>
              <a:rPr lang="en-GB" sz="2000" dirty="0">
                <a:latin typeface="Arial" panose="020B0604020202020204" pitchFamily="34" charset="0"/>
                <a:cs typeface="Arial" panose="020B0604020202020204" pitchFamily="34" charset="0"/>
              </a:rPr>
              <a:t>Opportunities to bond, connection through focus of research, internalisation of project’s values/aims</a:t>
            </a:r>
          </a:p>
          <a:p>
            <a:r>
              <a:rPr lang="en-GB" sz="2000" b="1" dirty="0">
                <a:latin typeface="Arial" panose="020B0604020202020204" pitchFamily="34" charset="0"/>
                <a:cs typeface="Arial" panose="020B0604020202020204" pitchFamily="34" charset="0"/>
              </a:rPr>
              <a:t>Competence</a:t>
            </a:r>
          </a:p>
          <a:p>
            <a:pPr lvl="1"/>
            <a:r>
              <a:rPr lang="en-GB" sz="2000" dirty="0">
                <a:latin typeface="Arial" panose="020B0604020202020204" pitchFamily="34" charset="0"/>
                <a:cs typeface="Arial" panose="020B0604020202020204" pitchFamily="34" charset="0"/>
              </a:rPr>
              <a:t>Recognising value of lived experience, reflecting on skills, having something to contribute, anticipating/recognising impact </a:t>
            </a:r>
          </a:p>
          <a:p>
            <a:pPr marL="274320" lvl="1" indent="0">
              <a:buNone/>
            </a:pPr>
            <a:r>
              <a:rPr lang="en-GB" sz="2000" dirty="0">
                <a:latin typeface="Arial" panose="020B0604020202020204" pitchFamily="34" charset="0"/>
                <a:cs typeface="Arial" panose="020B0604020202020204" pitchFamily="34" charset="0"/>
              </a:rPr>
              <a:t>Level of needs all influenced by own sociocultural context – vital to project</a:t>
            </a:r>
          </a:p>
          <a:p>
            <a:pPr marL="274320" lvl="1" indent="0" algn="r">
              <a:buNone/>
            </a:pPr>
            <a:r>
              <a:rPr lang="en-GB" sz="1400" dirty="0" err="1">
                <a:latin typeface="Arial" panose="020B0604020202020204" pitchFamily="34" charset="0"/>
                <a:cs typeface="Arial" panose="020B0604020202020204" pitchFamily="34" charset="0"/>
              </a:rPr>
              <a:t>Deci</a:t>
            </a:r>
            <a:r>
              <a:rPr lang="en-GB" sz="1400" dirty="0">
                <a:latin typeface="Arial" panose="020B0604020202020204" pitchFamily="34" charset="0"/>
                <a:cs typeface="Arial" panose="020B0604020202020204" pitchFamily="34" charset="0"/>
              </a:rPr>
              <a:t> and Ryan (2000)</a:t>
            </a:r>
          </a:p>
        </p:txBody>
      </p:sp>
      <p:pic>
        <p:nvPicPr>
          <p:cNvPr id="4" name="Picture 3" descr="Pink heart with 2 outlines of people curving around the edges, joining together" title="Wellbe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873" y="2372373"/>
            <a:ext cx="2754450" cy="2759041"/>
          </a:xfrm>
          <a:prstGeom prst="rect">
            <a:avLst/>
          </a:prstGeom>
        </p:spPr>
      </p:pic>
    </p:spTree>
    <p:extLst>
      <p:ext uri="{BB962C8B-B14F-4D97-AF65-F5344CB8AC3E}">
        <p14:creationId xmlns:p14="http://schemas.microsoft.com/office/powerpoint/2010/main" val="252497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6213A-7A8A-1D4B-B673-7F98B38482CB}"/>
              </a:ext>
            </a:extLst>
          </p:cNvPr>
          <p:cNvSpPr txBox="1">
            <a:spLocks noGrp="1"/>
          </p:cNvSpPr>
          <p:nvPr>
            <p:ph type="title" idx="4294967295"/>
          </p:nvPr>
        </p:nvSpPr>
        <p:spPr>
          <a:xfrm>
            <a:off x="6858000" y="956774"/>
            <a:ext cx="60960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23130"/>
                </a:solidFill>
                <a:effectLst/>
                <a:uLnTx/>
                <a:uFillTx/>
                <a:latin typeface="Arial" panose="020B0604020202020204" pitchFamily="34" charset="0"/>
                <a:ea typeface="Calibri" panose="020F0502020204030204" pitchFamily="34" charset="0"/>
                <a:cs typeface="Times New Roman" panose="02020603050405020304" pitchFamily="18" charset="0"/>
              </a:rPr>
              <a:t>Listening to student experiences</a:t>
            </a: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Rectangle 1"/>
          <p:cNvSpPr/>
          <p:nvPr/>
        </p:nvSpPr>
        <p:spPr>
          <a:xfrm>
            <a:off x="6502400" y="2181208"/>
            <a:ext cx="5562600" cy="4464684"/>
          </a:xfrm>
          <a:prstGeom prst="rect">
            <a:avLst/>
          </a:prstGeom>
        </p:spPr>
        <p:txBody>
          <a:bodyPr wrap="square">
            <a:spAutoFit/>
          </a:bodyPr>
          <a:lstStyle/>
          <a:p>
            <a:pPr marL="457200">
              <a:lnSpc>
                <a:spcPct val="150000"/>
              </a:lnSpc>
              <a:spcAft>
                <a:spcPts val="0"/>
              </a:spcAft>
            </a:pPr>
            <a:r>
              <a:rPr lang="en-GB" sz="2400" dirty="0">
                <a:solidFill>
                  <a:srgbClr val="323130"/>
                </a:solidFill>
                <a:latin typeface="Arial" panose="020B0604020202020204" pitchFamily="34" charset="0"/>
                <a:ea typeface="Calibri" panose="020F0502020204030204" pitchFamily="34" charset="0"/>
                <a:cs typeface="Times New Roman" panose="02020603050405020304" pitchFamily="18" charset="0"/>
              </a:rPr>
              <a:t>Did students who self-identify as under-represented experience feelings of wellness (evidenced via autonomy, competence and relatedness) through contributing to co-design of a project seeking to improve experiences of under-represented students?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Content Placeholder 5" descr="different colours and sizes of ears with the word ‘listen’ above the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7050" y="809558"/>
            <a:ext cx="6229350" cy="5238883"/>
          </a:xfrm>
        </p:spPr>
      </p:pic>
    </p:spTree>
    <p:extLst>
      <p:ext uri="{BB962C8B-B14F-4D97-AF65-F5344CB8AC3E}">
        <p14:creationId xmlns:p14="http://schemas.microsoft.com/office/powerpoint/2010/main" val="4176364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330ADD1252D54E840018A07D6B976F" ma:contentTypeVersion="17" ma:contentTypeDescription="Create a new document." ma:contentTypeScope="" ma:versionID="4046ca63b10b864fa388dd22eb3b8b1c">
  <xsd:schema xmlns:xsd="http://www.w3.org/2001/XMLSchema" xmlns:xs="http://www.w3.org/2001/XMLSchema" xmlns:p="http://schemas.microsoft.com/office/2006/metadata/properties" xmlns:ns1="http://schemas.microsoft.com/sharepoint/v3" xmlns:ns2="cad05f3e-62e8-4d09-8270-f0dc2f8ceabc" xmlns:ns4="6c178cd9-54ac-4cd5-900f-0f542a96b07e" xmlns:ns5="7949bb46-c36b-4639-8a5f-cf796fc1e5fa" xmlns:ns6="e4476828-269d-41e7-8c7f-463a607b843c" targetNamespace="http://schemas.microsoft.com/office/2006/metadata/properties" ma:root="true" ma:fieldsID="6338a055dc95a8a864c5c81719dccf7a" ns1:_="" ns2:_="" ns4:_="" ns5:_="" ns6:_="">
    <xsd:import namespace="http://schemas.microsoft.com/sharepoint/v3"/>
    <xsd:import namespace="cad05f3e-62e8-4d09-8270-f0dc2f8ceabc"/>
    <xsd:import namespace="6c178cd9-54ac-4cd5-900f-0f542a96b07e"/>
    <xsd:import namespace="7949bb46-c36b-4639-8a5f-cf796fc1e5fa"/>
    <xsd:import namespace="e4476828-269d-41e7-8c7f-463a607b843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4:MediaLengthInSeconds" minOccurs="0"/>
                <xsd:element ref="ns4:lcf76f155ced4ddcb4097134ff3c332f" minOccurs="0"/>
                <xsd:element ref="ns6:TaxCatchAll" minOccurs="0"/>
                <xsd:element ref="ns4:MediaServiceObjectDetectorVersion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78cd9-54ac-4cd5-900f-0f542a96b0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Location" ma:index="2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49bb46-c36b-4639-8a5f-cf796fc1e5f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47eddb7-98ab-446b-bf03-310241ef35a1}" ma:internalName="TaxCatchAll" ma:showField="CatchAllData" ma:web="cad05f3e-62e8-4d09-8270-f0dc2f8ce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178cd9-54ac-4cd5-900f-0f542a96b07e">
      <Terms xmlns="http://schemas.microsoft.com/office/infopath/2007/PartnerControls"/>
    </lcf76f155ced4ddcb4097134ff3c332f>
    <TaxCatchAll xmlns="e4476828-269d-41e7-8c7f-463a607b843c" xsi:nil="true"/>
    <RoutingRuleDescription xmlns="http://schemas.microsoft.com/sharepoint/v3" xsi:nil="true"/>
    <_dlc_DocId xmlns="cad05f3e-62e8-4d09-8270-f0dc2f8ceabc">UNIT-688709759-90686</_dlc_DocId>
    <_dlc_DocIdUrl xmlns="cad05f3e-62e8-4d09-8270-f0dc2f8ceabc">
      <Url>https://openuniv.sharepoint.com/sites/units/pvc-students/_layouts/15/DocIdRedir.aspx?ID=UNIT-688709759-90686</Url>
      <Description>UNIT-688709759-90686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1EDD13E-4363-4C8B-A66C-D6937921B240}">
  <ds:schemaRefs>
    <ds:schemaRef ds:uri="http://schemas.microsoft.com/sharepoint/v3/contenttype/forms"/>
  </ds:schemaRefs>
</ds:datastoreItem>
</file>

<file path=customXml/itemProps2.xml><?xml version="1.0" encoding="utf-8"?>
<ds:datastoreItem xmlns:ds="http://schemas.openxmlformats.org/officeDocument/2006/customXml" ds:itemID="{DD3E0626-6ACF-4E4B-8FF8-BAB1C2C37D89}"/>
</file>

<file path=customXml/itemProps3.xml><?xml version="1.0" encoding="utf-8"?>
<ds:datastoreItem xmlns:ds="http://schemas.openxmlformats.org/officeDocument/2006/customXml" ds:itemID="{A47C97E6-E2C2-4BFC-9200-114D5F337DBE}">
  <ds:schemaRefs>
    <ds:schemaRef ds:uri="7b77615e-59c9-40c6-9657-8e600be7b5c3"/>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103baf23-f846-46f1-a7f0-63ec5ec729ef"/>
    <ds:schemaRef ds:uri="http://www.w3.org/XML/1998/namespace"/>
    <ds:schemaRef ds:uri="http://purl.org/dc/dcmitype/"/>
  </ds:schemaRefs>
</ds:datastoreItem>
</file>

<file path=customXml/itemProps4.xml><?xml version="1.0" encoding="utf-8"?>
<ds:datastoreItem xmlns:ds="http://schemas.openxmlformats.org/officeDocument/2006/customXml" ds:itemID="{E23EEDE9-D49F-41C3-B6FA-B18ACD8B4168}"/>
</file>

<file path=docProps/app.xml><?xml version="1.0" encoding="utf-8"?>
<Properties xmlns="http://schemas.openxmlformats.org/officeDocument/2006/extended-properties" xmlns:vt="http://schemas.openxmlformats.org/officeDocument/2006/docPropsVTypes">
  <Template/>
  <TotalTime>6668</TotalTime>
  <Words>1789</Words>
  <Application>Microsoft Office PowerPoint</Application>
  <PresentationFormat>Widescreen</PresentationFormat>
  <Paragraphs>207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Garamond</vt:lpstr>
      <vt:lpstr>Savon</vt:lpstr>
      <vt:lpstr>What can it mean to feel under-represented?</vt:lpstr>
      <vt:lpstr>What is reverse mentoring?</vt:lpstr>
      <vt:lpstr>WHY REVERSE MENTORING?</vt:lpstr>
      <vt:lpstr>WHY ACADEMIC PERSONAL TUTORING?</vt:lpstr>
      <vt:lpstr>Phase 1</vt:lpstr>
      <vt:lpstr>EXAMPLES OF UNDER-REPRESENTATION IN THE STUDENT TEAM</vt:lpstr>
      <vt:lpstr>UNDER-REPRESENTATION IN THE TEAM</vt:lpstr>
      <vt:lpstr>WELLNESS THROUGH PARTNERSHIP </vt:lpstr>
      <vt:lpstr>Listening to student experiences</vt:lpstr>
      <vt:lpstr>AUTONOMY </vt:lpstr>
      <vt:lpstr>RELATEDNESS</vt:lpstr>
      <vt:lpstr>COMPETENCE</vt:lpstr>
      <vt:lpstr>Phase 2</vt:lpstr>
      <vt:lpstr>Phase 2 outline: 2 parts</vt:lpstr>
      <vt:lpstr>Call to action</vt:lpstr>
      <vt:lpstr>Our words matter!</vt:lpstr>
      <vt:lpstr>Thank you! Please connect with me …</vt:lpstr>
      <vt:lpstr>Further resources relating to my work</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O'Connor</dc:creator>
  <cp:lastModifiedBy>Satwant.Knight</cp:lastModifiedBy>
  <cp:revision>55</cp:revision>
  <dcterms:created xsi:type="dcterms:W3CDTF">2022-08-22T15:25:28Z</dcterms:created>
  <dcterms:modified xsi:type="dcterms:W3CDTF">2023-11-14T17:21:09Z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0x010100DD330ADD1252D54E840018A07D6B976F</vt:lpwstr>
  </property>
  <property fmtid="{D5CDD505-2E9C-101B-9397-08002B2CF9AE}" pid="3" name="_dlc_DocIdItemGuid">
    <vt:lpwstr>1bfff6e9-ee00-4caa-af58-c293ad1e306f</vt:lpwstr>
  </property>
</Properties>
</file>