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authors.xml" ContentType="application/vnd.ms-powerpoint.authors+xml"/>
  <Override PartName="/ppt/theme/theme5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28"/>
  </p:notesMasterIdLst>
  <p:handoutMasterIdLst>
    <p:handoutMasterId r:id="rId29"/>
  </p:handoutMasterIdLst>
  <p:sldIdLst>
    <p:sldId id="256" r:id="rId9"/>
    <p:sldId id="259" r:id="rId10"/>
    <p:sldId id="327" r:id="rId11"/>
    <p:sldId id="312" r:id="rId12"/>
    <p:sldId id="273" r:id="rId13"/>
    <p:sldId id="307" r:id="rId14"/>
    <p:sldId id="328" r:id="rId15"/>
    <p:sldId id="332" r:id="rId16"/>
    <p:sldId id="333" r:id="rId17"/>
    <p:sldId id="334" r:id="rId18"/>
    <p:sldId id="329" r:id="rId19"/>
    <p:sldId id="267" r:id="rId20"/>
    <p:sldId id="330" r:id="rId21"/>
    <p:sldId id="335" r:id="rId22"/>
    <p:sldId id="337" r:id="rId23"/>
    <p:sldId id="336" r:id="rId24"/>
    <p:sldId id="304" r:id="rId25"/>
    <p:sldId id="331" r:id="rId26"/>
    <p:sldId id="31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5A773-642B-DC47-AEC6-67EB9FFDCE53}" v="20" dt="2022-11-18T15:40:00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792" autoAdjust="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14/11/2023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8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2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1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63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56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5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0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6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1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73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20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6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F49E8-E50C-CBEE-71F1-A756EDD376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B90308-6D7D-FB0C-34E4-71A28225BC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5DA48E4-6642-FB6C-4E06-89985A0AC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5A0D41-5B75-559D-E791-97ABA6572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E5561B0-8994-5518-CD39-CB50B0DFD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06AC1C0C-3341-0694-EF72-A067099A1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77047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  <p:sldLayoutId id="2147483926" r:id="rId6"/>
    <p:sldLayoutId id="214748393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ance-he.ac.uk/knowledge-hub/student-led-teaching-awards-slta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.banks3@lancaster.ac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hyperlink" Target="mailto:Sophie.banks@open.ac.u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Introduction Slide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" sz="4400" dirty="0"/>
              <a:t>Gender Bias in Student-Led Teaching Awards Nominations</a:t>
            </a:r>
            <a:endParaRPr lang="en-GB" sz="44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Sophie Banks	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Lancaster University / Open University	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November 2023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5A133B0-2A07-449A-51A6-75454F5B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D2CC29-6049-3D60-7F1F-D2991905D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Research Project 3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35E118C-EF96-F5DD-D6C6-18E5F34698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Using creative nonfiction to demonstrate how students praise their lecturers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92FEA64-DCDF-40A5-8CA9-7410388E7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1" y="1917431"/>
            <a:ext cx="2313071" cy="829315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1D8C97-E7F0-1C60-F0A9-FB7CB15F3A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2256" y="1917430"/>
            <a:ext cx="7739063" cy="8293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cs typeface="Poppins" panose="00000500000000000000" pitchFamily="2" charset="0"/>
              </a:rPr>
              <a:t>Thematic Network Analysis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1FFF775-6544-09BF-6F18-81D5EFC39606}"/>
              </a:ext>
            </a:extLst>
          </p:cNvPr>
          <p:cNvSpPr txBox="1">
            <a:spLocks/>
          </p:cNvSpPr>
          <p:nvPr/>
        </p:nvSpPr>
        <p:spPr>
          <a:xfrm>
            <a:off x="887891" y="2933037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2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909B8F92-E765-EF9A-A8F4-77085F98CE95}"/>
              </a:ext>
            </a:extLst>
          </p:cNvPr>
          <p:cNvSpPr txBox="1">
            <a:spLocks/>
          </p:cNvSpPr>
          <p:nvPr/>
        </p:nvSpPr>
        <p:spPr>
          <a:xfrm>
            <a:off x="887890" y="3948643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3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4D616A0-26E3-1517-8512-76AA1A4D7C4C}"/>
              </a:ext>
            </a:extLst>
          </p:cNvPr>
          <p:cNvSpPr txBox="1">
            <a:spLocks/>
          </p:cNvSpPr>
          <p:nvPr/>
        </p:nvSpPr>
        <p:spPr>
          <a:xfrm>
            <a:off x="3322256" y="2933037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Frequency of Mentions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CDF3C95-F8DF-9139-37D5-9A9911828F19}"/>
              </a:ext>
            </a:extLst>
          </p:cNvPr>
          <p:cNvSpPr txBox="1">
            <a:spLocks/>
          </p:cNvSpPr>
          <p:nvPr/>
        </p:nvSpPr>
        <p:spPr>
          <a:xfrm>
            <a:off x="3322255" y="3948643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Creative nonfiction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22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3. Overall Findings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1588293"/>
            <a:ext cx="7599451" cy="1977581"/>
          </a:xfrm>
        </p:spPr>
        <p:txBody>
          <a:bodyPr/>
          <a:lstStyle/>
          <a:p>
            <a:r>
              <a:rPr lang="en-GB" dirty="0"/>
              <a:t>3. Overall Findings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2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94153E-CBDD-0A0C-944F-5B58C6E5EE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Overall Findings from All Research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F76E9D-EBCE-8D88-A6C4-5E98D14D60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/>
              <a:t>Overall Findings from All Research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3DC7F6-F32B-CE9B-F7C9-544E95FE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58964"/>
            <a:ext cx="9591229" cy="289311"/>
          </a:xfrm>
        </p:spPr>
        <p:txBody>
          <a:bodyPr/>
          <a:lstStyle/>
          <a:p>
            <a:r>
              <a:rPr lang="en-GB" sz="2400" dirty="0"/>
              <a:t>Female Lecturers are nominated more for: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A83A89-D52C-59B8-9402-C77A9C44E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2234393"/>
            <a:ext cx="9591229" cy="760325"/>
          </a:xfrm>
        </p:spPr>
        <p:txBody>
          <a:bodyPr/>
          <a:lstStyle/>
          <a:p>
            <a:r>
              <a:rPr lang="en-GB" sz="2400" dirty="0"/>
              <a:t>Personal and emotional support</a:t>
            </a:r>
          </a:p>
          <a:p>
            <a:r>
              <a:rPr lang="en-GB" sz="2400" dirty="0"/>
              <a:t>Organisation</a:t>
            </a:r>
          </a:p>
          <a:p>
            <a:r>
              <a:rPr lang="en-GB" sz="2400" dirty="0"/>
              <a:t>Support outside of working hours</a:t>
            </a:r>
          </a:p>
          <a:p>
            <a:r>
              <a:rPr lang="en-GB" sz="2400" dirty="0"/>
              <a:t>Being caring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For Emotional Labour!</a:t>
            </a:r>
          </a:p>
        </p:txBody>
      </p:sp>
    </p:spTree>
    <p:extLst>
      <p:ext uri="{BB962C8B-B14F-4D97-AF65-F5344CB8AC3E}">
        <p14:creationId xmlns:p14="http://schemas.microsoft.com/office/powerpoint/2010/main" val="273082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4. Zoom In on Thesis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1588293"/>
            <a:ext cx="7599451" cy="1977581"/>
          </a:xfrm>
        </p:spPr>
        <p:txBody>
          <a:bodyPr/>
          <a:lstStyle/>
          <a:p>
            <a:r>
              <a:rPr lang="en-GB" dirty="0"/>
              <a:t>4. Zoom In on Thesis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6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94153E-CBDD-0A0C-944F-5B58C6E5EE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Findings for Female Lecturers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F76E9D-EBCE-8D88-A6C4-5E98D14D60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3DC7F6-F32B-CE9B-F7C9-544E95FE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58964"/>
            <a:ext cx="9591229" cy="289311"/>
          </a:xfrm>
        </p:spPr>
        <p:txBody>
          <a:bodyPr/>
          <a:lstStyle/>
          <a:p>
            <a:r>
              <a:rPr lang="en-GB" sz="2400" dirty="0"/>
              <a:t>Female Lecturers are nominated more for: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A83A89-D52C-59B8-9402-C77A9C44E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925251"/>
            <a:ext cx="9591229" cy="760325"/>
          </a:xfrm>
        </p:spPr>
        <p:txBody>
          <a:bodyPr/>
          <a:lstStyle/>
          <a:p>
            <a:r>
              <a:rPr lang="en-GB" sz="2400" dirty="0"/>
              <a:t>Going above and beyond</a:t>
            </a:r>
          </a:p>
          <a:p>
            <a:r>
              <a:rPr lang="en-GB" sz="2400" dirty="0"/>
              <a:t>Being good despite flaws and challenges</a:t>
            </a:r>
          </a:p>
          <a:p>
            <a:r>
              <a:rPr lang="en-GB" sz="2400" dirty="0"/>
              <a:t>In comparison to others</a:t>
            </a:r>
          </a:p>
          <a:p>
            <a:r>
              <a:rPr lang="en-GB" sz="2400" dirty="0"/>
              <a:t>Care and support </a:t>
            </a:r>
          </a:p>
          <a:p>
            <a:r>
              <a:rPr lang="en-GB" sz="2400" dirty="0"/>
              <a:t>Being friendly</a:t>
            </a:r>
          </a:p>
          <a:p>
            <a:r>
              <a:rPr lang="en-GB" sz="2400" dirty="0"/>
              <a:t>Organisation</a:t>
            </a:r>
          </a:p>
          <a:p>
            <a:r>
              <a:rPr lang="en-GB" sz="2400" dirty="0"/>
              <a:t>Being a good communicator</a:t>
            </a:r>
          </a:p>
        </p:txBody>
      </p:sp>
    </p:spTree>
    <p:extLst>
      <p:ext uri="{BB962C8B-B14F-4D97-AF65-F5344CB8AC3E}">
        <p14:creationId xmlns:p14="http://schemas.microsoft.com/office/powerpoint/2010/main" val="325631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794153E-CBDD-0A0C-944F-5B58C6E5EE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Findings for Male Lecturers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1F76E9D-EBCE-8D88-A6C4-5E98D14D60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404664"/>
            <a:ext cx="10766703" cy="497161"/>
          </a:xfrm>
        </p:spPr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93DC7F6-F32B-CE9B-F7C9-544E95FE5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105" y="1458964"/>
            <a:ext cx="9591229" cy="289311"/>
          </a:xfrm>
        </p:spPr>
        <p:txBody>
          <a:bodyPr/>
          <a:lstStyle/>
          <a:p>
            <a:r>
              <a:rPr lang="en-GB" sz="2400" dirty="0"/>
              <a:t>Male Lecturers are nominated more for: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EA83A89-D52C-59B8-9402-C77A9C44E2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1105" y="1925251"/>
            <a:ext cx="9591229" cy="760325"/>
          </a:xfrm>
        </p:spPr>
        <p:txBody>
          <a:bodyPr/>
          <a:lstStyle/>
          <a:p>
            <a:r>
              <a:rPr lang="en-GB" sz="2400" dirty="0"/>
              <a:t>Course design and management</a:t>
            </a:r>
          </a:p>
          <a:p>
            <a:r>
              <a:rPr lang="en-GB" sz="2400" dirty="0"/>
              <a:t>Knowledge</a:t>
            </a:r>
          </a:p>
          <a:p>
            <a:r>
              <a:rPr lang="en-GB" sz="2400" dirty="0"/>
              <a:t>Delivery of content</a:t>
            </a:r>
          </a:p>
          <a:p>
            <a:r>
              <a:rPr lang="en-GB" sz="2400" dirty="0"/>
              <a:t>Engaging lectures</a:t>
            </a:r>
          </a:p>
          <a:p>
            <a:r>
              <a:rPr lang="en-GB" sz="2400" dirty="0"/>
              <a:t>Use of technology</a:t>
            </a:r>
          </a:p>
          <a:p>
            <a:r>
              <a:rPr lang="en-GB" sz="2400" dirty="0"/>
              <a:t>Having a sense of humour</a:t>
            </a:r>
          </a:p>
          <a:p>
            <a:r>
              <a:rPr lang="en-GB" sz="2400" dirty="0"/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3387886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Do Words Matter?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084" y="1278385"/>
            <a:ext cx="8300788" cy="2500554"/>
          </a:xfrm>
        </p:spPr>
        <p:txBody>
          <a:bodyPr/>
          <a:lstStyle/>
          <a:p>
            <a:r>
              <a:rPr lang="en-GB" dirty="0"/>
              <a:t>How do words matter in Student-Led Teaching Awards?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848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2310" y="808045"/>
            <a:ext cx="10774675" cy="221984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References</a:t>
            </a:r>
          </a:p>
          <a:p>
            <a:pPr marL="2413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2413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"/>
              <a:buFont typeface="Calibri"/>
              <a:buChar char="●"/>
            </a:pP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Advance HE (n.d.) Student-Led Teaching Awards. Available at &lt;</a:t>
            </a:r>
            <a:r>
              <a:rPr lang="en-GB" sz="1800" u="sng" dirty="0">
                <a:solidFill>
                  <a:schemeClr val="hlink"/>
                </a:solidFill>
                <a:latin typeface="+mn-lt"/>
                <a:ea typeface="Calibri"/>
                <a:cs typeface="Calibri"/>
                <a:sym typeface="Calibri"/>
                <a:hlinkClick r:id="rId3"/>
              </a:rPr>
              <a:t>https://www.advance-he.ac.uk/knowledge-hub/student-led-teaching-awards-sltas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&gt;</a:t>
            </a:r>
          </a:p>
          <a:p>
            <a:pPr marL="2413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Bradley, S, Kirby, E. &amp; </a:t>
            </a:r>
            <a:r>
              <a:rPr lang="en-GB" sz="1800" dirty="0" err="1">
                <a:latin typeface="+mn-lt"/>
                <a:ea typeface="Calibri"/>
                <a:cs typeface="Calibri"/>
                <a:sym typeface="Calibri"/>
              </a:rPr>
              <a:t>Madriaga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, M. (2015) “What students value as inspirational and transformative teaching.” </a:t>
            </a:r>
            <a:r>
              <a:rPr lang="en-GB" sz="1800" i="1" dirty="0">
                <a:latin typeface="+mn-lt"/>
                <a:ea typeface="Calibri"/>
                <a:cs typeface="Calibri"/>
                <a:sym typeface="Calibri"/>
              </a:rPr>
              <a:t>Innovations in Education and Teaching International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 52(3), 231-242</a:t>
            </a:r>
          </a:p>
          <a:p>
            <a:pPr marL="2413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800" dirty="0" err="1">
                <a:latin typeface="+mn-lt"/>
                <a:ea typeface="Calibri"/>
                <a:cs typeface="Calibri"/>
                <a:sym typeface="Calibri"/>
              </a:rPr>
              <a:t>Lubicz-Nawrocka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, T, &amp; Bunting, K. (2019) “Student Perceptions of Teaching Excellence: An Analysis of Student-Led Teaching Award Nomination Data.” </a:t>
            </a:r>
            <a:r>
              <a:rPr lang="en-GB" sz="1800" i="1" dirty="0">
                <a:latin typeface="+mn-lt"/>
                <a:ea typeface="Calibri"/>
                <a:cs typeface="Calibri"/>
                <a:sym typeface="Calibri"/>
              </a:rPr>
              <a:t>Teaching in Higher Education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 24(1), 63-80</a:t>
            </a:r>
          </a:p>
          <a:p>
            <a:pPr marL="2413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-GB" sz="1800" dirty="0" err="1">
                <a:latin typeface="+mn-lt"/>
                <a:ea typeface="Calibri"/>
                <a:cs typeface="Calibri"/>
                <a:sym typeface="Calibri"/>
              </a:rPr>
              <a:t>Madriago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, M, &amp; Morley, K. (2016) “Awarding Teaching Excellence: 'What is it Supposed to Achieve?' Teacher Perceptions of Student-Led Awards.” </a:t>
            </a:r>
            <a:r>
              <a:rPr lang="en-GB" sz="1800" i="1" dirty="0">
                <a:latin typeface="+mn-lt"/>
                <a:ea typeface="Calibri"/>
                <a:cs typeface="Calibri"/>
                <a:sym typeface="Calibri"/>
              </a:rPr>
              <a:t>Teaching in Higher Education</a:t>
            </a:r>
            <a:r>
              <a:rPr lang="en-GB" sz="1800" dirty="0">
                <a:latin typeface="+mn-lt"/>
                <a:ea typeface="Calibri"/>
                <a:cs typeface="Calibri"/>
                <a:sym typeface="Calibri"/>
              </a:rPr>
              <a:t> 21 (2), 166-174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914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86C0-E096-3423-EBBB-2AF0A64476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Contact Details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AF888-6AEC-BE02-D3D9-34B614D3D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677" y="1491625"/>
            <a:ext cx="10774675" cy="2219840"/>
          </a:xfrm>
        </p:spPr>
        <p:txBody>
          <a:bodyPr/>
          <a:lstStyle/>
          <a:p>
            <a:r>
              <a:rPr lang="en-GB" dirty="0"/>
              <a:t>Thank you!</a:t>
            </a:r>
          </a:p>
          <a:p>
            <a:endParaRPr lang="en-GB" dirty="0"/>
          </a:p>
          <a:p>
            <a:r>
              <a:rPr lang="en-GB" dirty="0"/>
              <a:t>Email: </a:t>
            </a:r>
          </a:p>
          <a:p>
            <a:r>
              <a:rPr lang="en-GB" dirty="0">
                <a:hlinkClick r:id="rId3"/>
              </a:rPr>
              <a:t>s.banks3@lancaster.ac.uk</a:t>
            </a:r>
            <a:endParaRPr lang="en-GB" dirty="0"/>
          </a:p>
          <a:p>
            <a:r>
              <a:rPr lang="en-GB" dirty="0">
                <a:hlinkClick r:id="rId4"/>
              </a:rPr>
              <a:t>sophie.banks@open.ac.uk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382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06E5B-D0A2-FD17-12DB-3E8FFA263B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OU End Slide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2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Introduction to the Speaker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4400" dirty="0"/>
              <a:t>PhD Student at Lancaster University</a:t>
            </a:r>
          </a:p>
          <a:p>
            <a:r>
              <a:rPr lang="en-GB" sz="4400" dirty="0"/>
              <a:t>Student Voice Manager at the Open University</a:t>
            </a:r>
          </a:p>
          <a:p>
            <a:endParaRPr lang="en-GB" sz="4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 descr="The speaker, Sophie Banks, wearing a green jumper.">
            <a:extLst>
              <a:ext uri="{FF2B5EF4-FFF2-40B4-BE49-F238E27FC236}">
                <a16:creationId xmlns:a16="http://schemas.microsoft.com/office/drawing/2014/main" id="{0DB1F309-BA67-5650-B909-46BBB1B06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Placeholder 5" descr="Photo of talker, Sophie Banks, who is wearing a green jumper. ">
            <a:extLst>
              <a:ext uri="{FF2B5EF4-FFF2-40B4-BE49-F238E27FC236}">
                <a16:creationId xmlns:a16="http://schemas.microsoft.com/office/drawing/2014/main" id="{00EEBEE8-3D1E-F5E2-AADB-52BC203742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 r="30282"/>
          <a:stretch>
            <a:fillRect/>
          </a:stretch>
        </p:blipFill>
        <p:spPr>
          <a:xfrm rot="5400000">
            <a:off x="6762750" y="-363102"/>
            <a:ext cx="5067300" cy="5791200"/>
          </a:xfrm>
          <a:prstGeom prst="round2SameRect">
            <a:avLst>
              <a:gd name="adj1" fmla="val 42678"/>
              <a:gd name="adj2" fmla="val 4847"/>
            </a:avLst>
          </a:prstGeom>
        </p:spPr>
      </p:pic>
    </p:spTree>
    <p:extLst>
      <p:ext uri="{BB962C8B-B14F-4D97-AF65-F5344CB8AC3E}">
        <p14:creationId xmlns:p14="http://schemas.microsoft.com/office/powerpoint/2010/main" val="46710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1. The Context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1588293"/>
            <a:ext cx="7599451" cy="1977581"/>
          </a:xfrm>
        </p:spPr>
        <p:txBody>
          <a:bodyPr/>
          <a:lstStyle/>
          <a:p>
            <a:r>
              <a:rPr lang="en-GB" dirty="0"/>
              <a:t>1. The Context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7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355312-F4E1-D238-9809-E8AB9483A0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Advance HE Quote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14DE0A-B114-6033-1783-7C32C530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925" y="1726840"/>
            <a:ext cx="1018939" cy="509531"/>
            <a:chOff x="3299703" y="548246"/>
            <a:chExt cx="2024952" cy="10125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145797-4CE2-0FDB-AC17-2167511EA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B8BD12-B559-65F0-1000-8ECBE16A4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C1D45E-8E79-D324-D20C-440E2A68E4F5}"/>
              </a:ext>
            </a:extLst>
          </p:cNvPr>
          <p:cNvSpPr txBox="1">
            <a:spLocks/>
          </p:cNvSpPr>
          <p:nvPr/>
        </p:nvSpPr>
        <p:spPr>
          <a:xfrm>
            <a:off x="1382671" y="2038283"/>
            <a:ext cx="9132929" cy="2348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3200" kern="1200">
                <a:solidFill>
                  <a:schemeClr val="bg1"/>
                </a:solidFill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defRPr>
            </a:lvl1pPr>
          </a:lstStyle>
          <a:p>
            <a:r>
              <a:rPr lang="es" sz="2400" dirty="0">
                <a:latin typeface="Poppins" panose="00000500000000000000" pitchFamily="2" charset="0"/>
                <a:ea typeface="Calibri"/>
                <a:cs typeface="Poppins" panose="00000500000000000000" pitchFamily="2" charset="0"/>
                <a:sym typeface="Calibri"/>
              </a:rPr>
              <a:t>Student-led Teaching Awards (SLTAs) enable all students to engage positively in the education quality debate.</a:t>
            </a: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3847AE-7DBB-0268-3A03-08011525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9603341" y="3898729"/>
            <a:ext cx="1018939" cy="509531"/>
            <a:chOff x="3299703" y="548246"/>
            <a:chExt cx="2024952" cy="101259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352C08-47A2-EF05-16AC-30211A91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4312058" y="548245"/>
              <a:ext cx="1012596" cy="101259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312BA8-BA20-352E-60D7-104DC509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299704" y="548245"/>
              <a:ext cx="1012596" cy="1012598"/>
            </a:xfrm>
            <a:prstGeom prst="rect">
              <a:avLst/>
            </a:prstGeom>
          </p:spPr>
        </p:pic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46735C8-43AE-0ED0-53F8-BCC376FCED61}"/>
              </a:ext>
            </a:extLst>
          </p:cNvPr>
          <p:cNvSpPr txBox="1">
            <a:spLocks/>
          </p:cNvSpPr>
          <p:nvPr/>
        </p:nvSpPr>
        <p:spPr>
          <a:xfrm>
            <a:off x="1382671" y="4174802"/>
            <a:ext cx="4014991" cy="7590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Advance HE</a:t>
            </a:r>
            <a:endParaRPr lang="en-GB" sz="20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401CC7A-79B8-273C-506E-9320257ACADD}"/>
              </a:ext>
            </a:extLst>
          </p:cNvPr>
          <p:cNvSpPr txBox="1">
            <a:spLocks/>
          </p:cNvSpPr>
          <p:nvPr/>
        </p:nvSpPr>
        <p:spPr>
          <a:xfrm>
            <a:off x="713057" y="4706192"/>
            <a:ext cx="4512086" cy="6551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To learn how to add an image to this shape please see instructions on Guidance Slide 6.</a:t>
            </a:r>
          </a:p>
          <a:p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2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D2CC29-6049-3D60-7F1F-D2991905D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SLTAs Literature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35E118C-EF96-F5DD-D6C6-18E5F34698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SLTAs Literature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92FEA64-DCDF-40A5-8CA9-7410388E7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5" y="1562445"/>
            <a:ext cx="2313071" cy="1313920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Negative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1D8C97-E7F0-1C60-F0A9-FB7CB15F3A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86746" y="1562445"/>
            <a:ext cx="7739063" cy="131392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cs typeface="Poppins" panose="00000500000000000000" pitchFamily="2" charset="0"/>
              </a:rPr>
              <a:t>boo! SLTAs are popularity contests and students cannot express what teaching excellence is.</a:t>
            </a:r>
          </a:p>
          <a:p>
            <a:r>
              <a:rPr lang="en-GB" sz="1400" dirty="0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(Bradley, Kirby &amp; </a:t>
            </a:r>
            <a:r>
              <a:rPr lang="en-GB" sz="1400" dirty="0" err="1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Madriaga</a:t>
            </a:r>
            <a:r>
              <a:rPr lang="en-GB" sz="1400" dirty="0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, 2015; </a:t>
            </a:r>
            <a:r>
              <a:rPr lang="en-GB" sz="1400" dirty="0" err="1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Madriago</a:t>
            </a:r>
            <a:r>
              <a:rPr lang="en-GB" sz="1400" dirty="0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 &amp; Morley, 2016) </a:t>
            </a:r>
          </a:p>
          <a:p>
            <a:endParaRPr lang="en-GB" sz="1400" dirty="0"/>
          </a:p>
          <a:p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E9D130B-50F4-0EE5-878B-2328A6EE34C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895" y="3356225"/>
            <a:ext cx="2313071" cy="1393328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Positive</a:t>
            </a:r>
          </a:p>
          <a:p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04366B4-E680-858F-9D4B-1553D33AE80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86746" y="3356225"/>
            <a:ext cx="7739063" cy="139332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cs typeface="Poppins" panose="00000500000000000000" pitchFamily="2" charset="0"/>
              </a:rPr>
              <a:t>SLTAs are a rewarding process that are run fairly and students give a valid viewpoint on inspirational staff.</a:t>
            </a:r>
          </a:p>
          <a:p>
            <a:r>
              <a:rPr lang="en-GB" sz="1400" dirty="0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 (</a:t>
            </a:r>
            <a:r>
              <a:rPr lang="en-GB" sz="1400" dirty="0" err="1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Lubicz-Nawrocka</a:t>
            </a:r>
            <a:r>
              <a:rPr lang="en-GB" sz="1400" dirty="0">
                <a:solidFill>
                  <a:schemeClr val="dk1"/>
                </a:solidFill>
                <a:ea typeface="Calibri"/>
                <a:cs typeface="Poppins" panose="00000500000000000000" pitchFamily="2" charset="0"/>
                <a:sym typeface="Calibri"/>
              </a:rPr>
              <a:t> &amp; Bunting, 2019)</a:t>
            </a:r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90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B17F5-5612-259C-D09D-0A76816EB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latin typeface="Poppins SemiBold" panose="00000700000000000000" pitchFamily="50" charset="0"/>
                <a:cs typeface="Poppins SemiBold" panose="00000700000000000000" pitchFamily="50" charset="0"/>
              </a:rPr>
              <a:t>Gender Identity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 SemiBold" panose="00000700000000000000" pitchFamily="50" charset="0"/>
              <a:ea typeface="+mj-ea"/>
              <a:cs typeface="Poppins SemiBold" panose="00000700000000000000" pitchFamily="50" charset="0"/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D7D0CD8-277A-C359-75FC-C5BE549E334D}"/>
              </a:ext>
            </a:extLst>
          </p:cNvPr>
          <p:cNvSpPr txBox="1">
            <a:spLocks/>
          </p:cNvSpPr>
          <p:nvPr/>
        </p:nvSpPr>
        <p:spPr>
          <a:xfrm>
            <a:off x="1808513" y="930795"/>
            <a:ext cx="8707087" cy="42360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 kern="120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5400" dirty="0">
                <a:solidFill>
                  <a:schemeClr val="tx1"/>
                </a:solidFill>
              </a:rPr>
              <a:t>Gender, when used here, relates to the gender identity of the lecturers that they selected on the staff profiles.</a:t>
            </a:r>
          </a:p>
        </p:txBody>
      </p:sp>
    </p:spTree>
    <p:extLst>
      <p:ext uri="{BB962C8B-B14F-4D97-AF65-F5344CB8AC3E}">
        <p14:creationId xmlns:p14="http://schemas.microsoft.com/office/powerpoint/2010/main" val="2802830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424F2A-3804-FA6B-BFD2-E30C1D3A44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2. Research Process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42120B-7A11-9FBB-9201-8087371FA6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8206" y="1588293"/>
            <a:ext cx="7599451" cy="1977581"/>
          </a:xfrm>
        </p:spPr>
        <p:txBody>
          <a:bodyPr/>
          <a:lstStyle/>
          <a:p>
            <a:r>
              <a:rPr lang="en-GB" dirty="0"/>
              <a:t>2. Research 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3FB805-1043-E0B7-4FE0-673C2D10A2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29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D2CC29-6049-3D60-7F1F-D2991905D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Research Project 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35E118C-EF96-F5DD-D6C6-18E5F34698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Do students perceive their lecturers through gender stereotypes?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92FEA64-DCDF-40A5-8CA9-7410388E7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1" y="1917431"/>
            <a:ext cx="2313071" cy="829315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1D8C97-E7F0-1C60-F0A9-FB7CB15F3A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2256" y="1917430"/>
            <a:ext cx="7739063" cy="8293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cs typeface="Poppins" panose="00000500000000000000" pitchFamily="2" charset="0"/>
              </a:rPr>
              <a:t>Thematic Analysis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1FFF775-6544-09BF-6F18-81D5EFC39606}"/>
              </a:ext>
            </a:extLst>
          </p:cNvPr>
          <p:cNvSpPr txBox="1">
            <a:spLocks/>
          </p:cNvSpPr>
          <p:nvPr/>
        </p:nvSpPr>
        <p:spPr>
          <a:xfrm>
            <a:off x="887891" y="2933037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2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909B8F92-E765-EF9A-A8F4-77085F98CE95}"/>
              </a:ext>
            </a:extLst>
          </p:cNvPr>
          <p:cNvSpPr txBox="1">
            <a:spLocks/>
          </p:cNvSpPr>
          <p:nvPr/>
        </p:nvSpPr>
        <p:spPr>
          <a:xfrm>
            <a:off x="887890" y="3948643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3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4D616A0-26E3-1517-8512-76AA1A4D7C4C}"/>
              </a:ext>
            </a:extLst>
          </p:cNvPr>
          <p:cNvSpPr txBox="1">
            <a:spLocks/>
          </p:cNvSpPr>
          <p:nvPr/>
        </p:nvSpPr>
        <p:spPr>
          <a:xfrm>
            <a:off x="3322256" y="2933037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Frequency of Mentions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CDF3C95-F8DF-9139-37D5-9A9911828F19}"/>
              </a:ext>
            </a:extLst>
          </p:cNvPr>
          <p:cNvSpPr txBox="1">
            <a:spLocks/>
          </p:cNvSpPr>
          <p:nvPr/>
        </p:nvSpPr>
        <p:spPr>
          <a:xfrm>
            <a:off x="3322255" y="3948643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Feminist Discourse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26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D2CC29-6049-3D60-7F1F-D2991905DE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Research Project 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35E118C-EF96-F5DD-D6C6-18E5F34698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Does SLTA guidance improve the relevancy and content of nominations?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92FEA64-DCDF-40A5-8CA9-7410388E7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7891" y="1917431"/>
            <a:ext cx="2313071" cy="829315"/>
          </a:xfr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Step 1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F1D8C97-E7F0-1C60-F0A9-FB7CB15F3A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322256" y="1917430"/>
            <a:ext cx="7739063" cy="8293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dirty="0">
                <a:cs typeface="Poppins" panose="00000500000000000000" pitchFamily="2" charset="0"/>
              </a:rPr>
              <a:t>Thematic Analysis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C1FFF775-6544-09BF-6F18-81D5EFC39606}"/>
              </a:ext>
            </a:extLst>
          </p:cNvPr>
          <p:cNvSpPr txBox="1">
            <a:spLocks/>
          </p:cNvSpPr>
          <p:nvPr/>
        </p:nvSpPr>
        <p:spPr>
          <a:xfrm>
            <a:off x="887891" y="2933037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2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909B8F92-E765-EF9A-A8F4-77085F98CE95}"/>
              </a:ext>
            </a:extLst>
          </p:cNvPr>
          <p:cNvSpPr txBox="1">
            <a:spLocks/>
          </p:cNvSpPr>
          <p:nvPr/>
        </p:nvSpPr>
        <p:spPr>
          <a:xfrm>
            <a:off x="887890" y="3948643"/>
            <a:ext cx="2313071" cy="8293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lIns="216000" tIns="108000" rIns="216000" bIns="7200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Step 3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4D616A0-26E3-1517-8512-76AA1A4D7C4C}"/>
              </a:ext>
            </a:extLst>
          </p:cNvPr>
          <p:cNvSpPr txBox="1">
            <a:spLocks/>
          </p:cNvSpPr>
          <p:nvPr/>
        </p:nvSpPr>
        <p:spPr>
          <a:xfrm>
            <a:off x="3322256" y="2933037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Frequency of Mentions</a:t>
            </a:r>
            <a:endParaRPr lang="en-GB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FCDF3C95-F8DF-9139-37D5-9A9911828F19}"/>
              </a:ext>
            </a:extLst>
          </p:cNvPr>
          <p:cNvSpPr txBox="1">
            <a:spLocks/>
          </p:cNvSpPr>
          <p:nvPr/>
        </p:nvSpPr>
        <p:spPr>
          <a:xfrm>
            <a:off x="3322255" y="3948643"/>
            <a:ext cx="7739063" cy="829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216000" tIns="108000" rIns="216000" bIns="7200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cs typeface="Poppins" panose="00000500000000000000" pitchFamily="2" charset="0"/>
              </a:rPr>
              <a:t>Statistical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8755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30ADD1252D54E840018A07D6B976F" ma:contentTypeVersion="17" ma:contentTypeDescription="Create a new document." ma:contentTypeScope="" ma:versionID="4046ca63b10b864fa388dd22eb3b8b1c">
  <xsd:schema xmlns:xsd="http://www.w3.org/2001/XMLSchema" xmlns:xs="http://www.w3.org/2001/XMLSchema" xmlns:p="http://schemas.microsoft.com/office/2006/metadata/properties" xmlns:ns1="http://schemas.microsoft.com/sharepoint/v3" xmlns:ns2="cad05f3e-62e8-4d09-8270-f0dc2f8ceabc" xmlns:ns4="6c178cd9-54ac-4cd5-900f-0f542a96b07e" xmlns:ns5="7949bb46-c36b-4639-8a5f-cf796fc1e5fa" xmlns:ns6="e4476828-269d-41e7-8c7f-463a607b843c" targetNamespace="http://schemas.microsoft.com/office/2006/metadata/properties" ma:root="true" ma:fieldsID="6338a055dc95a8a864c5c81719dccf7a" ns1:_="" ns2:_="" ns4:_="" ns5:_="" ns6:_="">
    <xsd:import namespace="http://schemas.microsoft.com/sharepoint/v3"/>
    <xsd:import namespace="cad05f3e-62e8-4d09-8270-f0dc2f8ceabc"/>
    <xsd:import namespace="6c178cd9-54ac-4cd5-900f-0f542a96b07e"/>
    <xsd:import namespace="7949bb46-c36b-4639-8a5f-cf796fc1e5fa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RoutingRuleDescription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5:SharedWithUsers" minOccurs="0"/>
                <xsd:element ref="ns5:SharedWithDetails" minOccurs="0"/>
                <xsd:element ref="ns4:MediaLengthInSeconds" minOccurs="0"/>
                <xsd:element ref="ns4:lcf76f155ced4ddcb4097134ff3c332f" minOccurs="0"/>
                <xsd:element ref="ns6:TaxCatchAll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05f3e-62e8-4d09-8270-f0dc2f8cea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8cd9-54ac-4cd5-900f-0f542a96b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9bb46-c36b-4639-8a5f-cf796fc1e5fa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347eddb7-98ab-446b-bf03-310241ef35a1}" ma:internalName="TaxCatchAll" ma:showField="CatchAllData" ma:web="cad05f3e-62e8-4d09-8270-f0dc2f8ce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6c178cd9-54ac-4cd5-900f-0f542a96b07e">
      <Terms xmlns="http://schemas.microsoft.com/office/infopath/2007/PartnerControls"/>
    </lcf76f155ced4ddcb4097134ff3c332f>
    <RoutingRuleDescription xmlns="http://schemas.microsoft.com/sharepoint/v3" xsi:nil="true"/>
    <_dlc_DocId xmlns="cad05f3e-62e8-4d09-8270-f0dc2f8ceabc">UNIT-688709759-90685</_dlc_DocId>
    <_dlc_DocIdUrl xmlns="cad05f3e-62e8-4d09-8270-f0dc2f8ceabc">
      <Url>https://openuniv.sharepoint.com/sites/units/pvc-students/_layouts/15/DocIdRedir.aspx?ID=UNIT-688709759-90685</Url>
      <Description>UNIT-688709759-90685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875C7F-AE61-4E67-83E3-868001DD5F67}"/>
</file>

<file path=customXml/itemProps3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6F9FC88F-AF03-434A-BC94-19216D81C4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579</Words>
  <Application>Microsoft Office PowerPoint</Application>
  <PresentationFormat>Widescreen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Introduction Slide</vt:lpstr>
      <vt:lpstr>Introduction to the Speaker</vt:lpstr>
      <vt:lpstr>1. The Context</vt:lpstr>
      <vt:lpstr>Advance HE Quote</vt:lpstr>
      <vt:lpstr>SLTAs Literature</vt:lpstr>
      <vt:lpstr>Gender Identity</vt:lpstr>
      <vt:lpstr>2. Research Process</vt:lpstr>
      <vt:lpstr>Research Project 1</vt:lpstr>
      <vt:lpstr>Research Project 2</vt:lpstr>
      <vt:lpstr>Research Project 3</vt:lpstr>
      <vt:lpstr>3. Overall Findings</vt:lpstr>
      <vt:lpstr>Overall Findings from All Research</vt:lpstr>
      <vt:lpstr>4. Zoom In on Thesis</vt:lpstr>
      <vt:lpstr>Findings for Female Lecturers</vt:lpstr>
      <vt:lpstr>Findings for Male Lecturers</vt:lpstr>
      <vt:lpstr>Do Words Matter?</vt:lpstr>
      <vt:lpstr>References</vt:lpstr>
      <vt:lpstr>Contact Details</vt:lpstr>
      <vt:lpstr>OU End Slide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Satwant.Knight</cp:lastModifiedBy>
  <cp:revision>4</cp:revision>
  <dcterms:created xsi:type="dcterms:W3CDTF">2022-10-21T14:33:01Z</dcterms:created>
  <dcterms:modified xsi:type="dcterms:W3CDTF">2023-11-14T17:05:46Z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0x010100DD330ADD1252D54E840018A07D6B976F</vt:lpwstr>
  </property>
  <property fmtid="{D5CDD505-2E9C-101B-9397-08002B2CF9AE}" pid="3" name="MediaServiceImageTags">
    <vt:lpwstr/>
  </property>
  <property fmtid="{D5CDD505-2E9C-101B-9397-08002B2CF9AE}" pid="4" name="_dlc_DocIdItemGuid">
    <vt:lpwstr>a70ba3bc-6f5c-47a8-ad4e-08b7e10c1fbc</vt:lpwstr>
  </property>
</Properties>
</file>